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gif" ContentType="image/gif"/>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9" r:id="rId2"/>
  </p:sldMasterIdLst>
  <p:notesMasterIdLst>
    <p:notesMasterId r:id="rId25"/>
  </p:notesMasterIdLst>
  <p:handoutMasterIdLst>
    <p:handoutMasterId r:id="rId26"/>
  </p:handoutMasterIdLst>
  <p:sldIdLst>
    <p:sldId id="313" r:id="rId3"/>
    <p:sldId id="303" r:id="rId4"/>
    <p:sldId id="301" r:id="rId5"/>
    <p:sldId id="304" r:id="rId6"/>
    <p:sldId id="281" r:id="rId7"/>
    <p:sldId id="300" r:id="rId8"/>
    <p:sldId id="305" r:id="rId9"/>
    <p:sldId id="295" r:id="rId10"/>
    <p:sldId id="311" r:id="rId11"/>
    <p:sldId id="312" r:id="rId12"/>
    <p:sldId id="310" r:id="rId13"/>
    <p:sldId id="308" r:id="rId14"/>
    <p:sldId id="309" r:id="rId15"/>
    <p:sldId id="297" r:id="rId16"/>
    <p:sldId id="277" r:id="rId17"/>
    <p:sldId id="278" r:id="rId18"/>
    <p:sldId id="280" r:id="rId19"/>
    <p:sldId id="284" r:id="rId20"/>
    <p:sldId id="291" r:id="rId21"/>
    <p:sldId id="292" r:id="rId22"/>
    <p:sldId id="314" r:id="rId23"/>
    <p:sldId id="315" r:id="rId2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B10608"/>
    <a:srgbClr val="A80000"/>
    <a:srgbClr val="0099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23" autoAdjust="0"/>
    <p:restoredTop sz="94660"/>
  </p:normalViewPr>
  <p:slideViewPr>
    <p:cSldViewPr snapToGrid="0" snapToObjects="1">
      <p:cViewPr varScale="1">
        <p:scale>
          <a:sx n="93" d="100"/>
          <a:sy n="93" d="100"/>
        </p:scale>
        <p:origin x="-153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5E83693-9E3F-0F46-99DA-E5B23BDC4240}" type="datetimeFigureOut">
              <a:rPr lang="en-US" smtClean="0"/>
              <a:t>10/4/17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BC67F69-FEE6-984C-9CB4-F4DE2BA7B82E}" type="slidenum">
              <a:rPr lang="en-US" smtClean="0"/>
              <a:t>‹#›</a:t>
            </a:fld>
            <a:endParaRPr lang="en-US"/>
          </a:p>
        </p:txBody>
      </p:sp>
    </p:spTree>
    <p:extLst>
      <p:ext uri="{BB962C8B-B14F-4D97-AF65-F5344CB8AC3E}">
        <p14:creationId xmlns:p14="http://schemas.microsoft.com/office/powerpoint/2010/main" val="31995649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F87A1FD-8410-474B-A866-B2E0D3C77F59}" type="datetimeFigureOut">
              <a:rPr lang="en-US" smtClean="0"/>
              <a:t>10/4/17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75BC0D-B922-4549-8ABE-95B3C64D1EA4}" type="slidenum">
              <a:rPr lang="en-US" smtClean="0"/>
              <a:t>‹#›</a:t>
            </a:fld>
            <a:endParaRPr lang="en-US"/>
          </a:p>
        </p:txBody>
      </p:sp>
    </p:spTree>
    <p:extLst>
      <p:ext uri="{BB962C8B-B14F-4D97-AF65-F5344CB8AC3E}">
        <p14:creationId xmlns:p14="http://schemas.microsoft.com/office/powerpoint/2010/main" val="11164839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75BC0D-B922-4549-8ABE-95B3C64D1EA4}" type="slidenum">
              <a:rPr lang="en-US" smtClean="0"/>
              <a:pPr/>
              <a:t>1</a:t>
            </a:fld>
            <a:endParaRPr lang="en-US" dirty="0"/>
          </a:p>
        </p:txBody>
      </p:sp>
    </p:spTree>
    <p:extLst>
      <p:ext uri="{BB962C8B-B14F-4D97-AF65-F5344CB8AC3E}">
        <p14:creationId xmlns:p14="http://schemas.microsoft.com/office/powerpoint/2010/main" val="1617427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75BC0D-B922-4549-8ABE-95B3C64D1EA4}" type="slidenum">
              <a:rPr lang="en-US" smtClean="0"/>
              <a:t>2</a:t>
            </a:fld>
            <a:endParaRPr lang="en-US"/>
          </a:p>
        </p:txBody>
      </p:sp>
    </p:spTree>
    <p:extLst>
      <p:ext uri="{BB962C8B-B14F-4D97-AF65-F5344CB8AC3E}">
        <p14:creationId xmlns:p14="http://schemas.microsoft.com/office/powerpoint/2010/main" val="3910064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lvl1pPr>
          </a:lstStyle>
          <a:p>
            <a:fld id="{883B7BDA-E297-4144-82FE-9AC7F1C4AD01}" type="slidenum">
              <a:rPr lang="en-US" smtClean="0"/>
              <a:pPr/>
              <a:t>‹#›</a:t>
            </a:fld>
            <a:endParaRPr lang="en-US" dirty="0"/>
          </a:p>
        </p:txBody>
      </p:sp>
    </p:spTree>
    <p:extLst>
      <p:ext uri="{BB962C8B-B14F-4D97-AF65-F5344CB8AC3E}">
        <p14:creationId xmlns:p14="http://schemas.microsoft.com/office/powerpoint/2010/main" val="1475299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lgn="r"/>
            <a:fld id="{883B7BDA-E297-4144-82FE-9AC7F1C4AD01}" type="slidenum">
              <a:rPr lang="en-US" smtClean="0"/>
              <a:pPr algn="r"/>
              <a:t>‹#›</a:t>
            </a:fld>
            <a:endParaRPr lang="en-US" dirty="0"/>
          </a:p>
        </p:txBody>
      </p:sp>
      <p:sp>
        <p:nvSpPr>
          <p:cNvPr id="4" name="Vertical Text Placeholder 2"/>
          <p:cNvSpPr>
            <a:spLocks noGrp="1"/>
          </p:cNvSpPr>
          <p:nvPr>
            <p:ph type="body" orient="vert" idx="1"/>
          </p:nvPr>
        </p:nvSpPr>
        <p:spPr>
          <a:xfrm>
            <a:off x="457200" y="1600200"/>
            <a:ext cx="8229600" cy="4525963"/>
          </a:xfrm>
        </p:spPr>
        <p:txBody>
          <a:bodyPr/>
          <a:lstStyle/>
          <a:p>
            <a:endParaRPr lang="en-US"/>
          </a:p>
        </p:txBody>
      </p:sp>
    </p:spTree>
    <p:extLst>
      <p:ext uri="{BB962C8B-B14F-4D97-AF65-F5344CB8AC3E}">
        <p14:creationId xmlns:p14="http://schemas.microsoft.com/office/powerpoint/2010/main" val="1450887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E6547-BB4D-4180-BCF2-676B3DDE6785}" type="slidenum">
              <a:rPr lang="en-US" smtClean="0"/>
              <a:t>‹#›</a:t>
            </a:fld>
            <a:endParaRPr lang="en-US"/>
          </a:p>
        </p:txBody>
      </p:sp>
    </p:spTree>
    <p:extLst>
      <p:ext uri="{BB962C8B-B14F-4D97-AF65-F5344CB8AC3E}">
        <p14:creationId xmlns:p14="http://schemas.microsoft.com/office/powerpoint/2010/main" val="4207718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E6547-BB4D-4180-BCF2-676B3DDE6785}" type="slidenum">
              <a:rPr lang="en-US" smtClean="0"/>
              <a:t>‹#›</a:t>
            </a:fld>
            <a:endParaRPr lang="en-US"/>
          </a:p>
        </p:txBody>
      </p:sp>
    </p:spTree>
    <p:extLst>
      <p:ext uri="{BB962C8B-B14F-4D97-AF65-F5344CB8AC3E}">
        <p14:creationId xmlns:p14="http://schemas.microsoft.com/office/powerpoint/2010/main" val="492466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E6547-BB4D-4180-BCF2-676B3DDE6785}" type="slidenum">
              <a:rPr lang="en-US" smtClean="0"/>
              <a:t>‹#›</a:t>
            </a:fld>
            <a:endParaRPr lang="en-US"/>
          </a:p>
        </p:txBody>
      </p:sp>
    </p:spTree>
    <p:extLst>
      <p:ext uri="{BB962C8B-B14F-4D97-AF65-F5344CB8AC3E}">
        <p14:creationId xmlns:p14="http://schemas.microsoft.com/office/powerpoint/2010/main" val="2241210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E6547-BB4D-4180-BCF2-676B3DDE6785}" type="slidenum">
              <a:rPr lang="en-US" smtClean="0"/>
              <a:t>‹#›</a:t>
            </a:fld>
            <a:endParaRPr lang="en-US"/>
          </a:p>
        </p:txBody>
      </p:sp>
    </p:spTree>
    <p:extLst>
      <p:ext uri="{BB962C8B-B14F-4D97-AF65-F5344CB8AC3E}">
        <p14:creationId xmlns:p14="http://schemas.microsoft.com/office/powerpoint/2010/main" val="4007305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1E6547-BB4D-4180-BCF2-676B3DDE6785}" type="slidenum">
              <a:rPr lang="en-US" smtClean="0"/>
              <a:t>‹#›</a:t>
            </a:fld>
            <a:endParaRPr lang="en-US"/>
          </a:p>
        </p:txBody>
      </p:sp>
    </p:spTree>
    <p:extLst>
      <p:ext uri="{BB962C8B-B14F-4D97-AF65-F5344CB8AC3E}">
        <p14:creationId xmlns:p14="http://schemas.microsoft.com/office/powerpoint/2010/main" val="3211478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1E6547-BB4D-4180-BCF2-676B3DDE6785}" type="slidenum">
              <a:rPr lang="en-US" smtClean="0"/>
              <a:t>‹#›</a:t>
            </a:fld>
            <a:endParaRPr lang="en-US"/>
          </a:p>
        </p:txBody>
      </p:sp>
    </p:spTree>
    <p:extLst>
      <p:ext uri="{BB962C8B-B14F-4D97-AF65-F5344CB8AC3E}">
        <p14:creationId xmlns:p14="http://schemas.microsoft.com/office/powerpoint/2010/main" val="4017305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1E6547-BB4D-4180-BCF2-676B3DDE6785}" type="slidenum">
              <a:rPr lang="en-US" smtClean="0"/>
              <a:t>‹#›</a:t>
            </a:fld>
            <a:endParaRPr lang="en-US"/>
          </a:p>
        </p:txBody>
      </p:sp>
    </p:spTree>
    <p:extLst>
      <p:ext uri="{BB962C8B-B14F-4D97-AF65-F5344CB8AC3E}">
        <p14:creationId xmlns:p14="http://schemas.microsoft.com/office/powerpoint/2010/main" val="1192156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E6547-BB4D-4180-BCF2-676B3DDE6785}" type="slidenum">
              <a:rPr lang="en-US" smtClean="0"/>
              <a:t>‹#›</a:t>
            </a:fld>
            <a:endParaRPr lang="en-US"/>
          </a:p>
        </p:txBody>
      </p:sp>
    </p:spTree>
    <p:extLst>
      <p:ext uri="{BB962C8B-B14F-4D97-AF65-F5344CB8AC3E}">
        <p14:creationId xmlns:p14="http://schemas.microsoft.com/office/powerpoint/2010/main" val="702564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E6547-BB4D-4180-BCF2-676B3DDE6785}" type="slidenum">
              <a:rPr lang="en-US" smtClean="0"/>
              <a:t>‹#›</a:t>
            </a:fld>
            <a:endParaRPr lang="en-US"/>
          </a:p>
        </p:txBody>
      </p:sp>
    </p:spTree>
    <p:extLst>
      <p:ext uri="{BB962C8B-B14F-4D97-AF65-F5344CB8AC3E}">
        <p14:creationId xmlns:p14="http://schemas.microsoft.com/office/powerpoint/2010/main" val="1927736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lgn="r"/>
            <a:fld id="{883B7BDA-E297-4144-82FE-9AC7F1C4AD01}" type="slidenum">
              <a:rPr lang="en-US" smtClean="0"/>
              <a:pPr algn="r"/>
              <a:t>‹#›</a:t>
            </a:fld>
            <a:endParaRPr lang="en-US" dirty="0"/>
          </a:p>
        </p:txBody>
      </p:sp>
    </p:spTree>
    <p:extLst>
      <p:ext uri="{BB962C8B-B14F-4D97-AF65-F5344CB8AC3E}">
        <p14:creationId xmlns:p14="http://schemas.microsoft.com/office/powerpoint/2010/main" val="1417549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E6547-BB4D-4180-BCF2-676B3DDE6785}" type="slidenum">
              <a:rPr lang="en-US" smtClean="0"/>
              <a:t>‹#›</a:t>
            </a:fld>
            <a:endParaRPr lang="en-US"/>
          </a:p>
        </p:txBody>
      </p:sp>
    </p:spTree>
    <p:extLst>
      <p:ext uri="{BB962C8B-B14F-4D97-AF65-F5344CB8AC3E}">
        <p14:creationId xmlns:p14="http://schemas.microsoft.com/office/powerpoint/2010/main" val="38034233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E6547-BB4D-4180-BCF2-676B3DDE6785}" type="slidenum">
              <a:rPr lang="en-US" smtClean="0"/>
              <a:t>‹#›</a:t>
            </a:fld>
            <a:endParaRPr lang="en-US"/>
          </a:p>
        </p:txBody>
      </p:sp>
    </p:spTree>
    <p:extLst>
      <p:ext uri="{BB962C8B-B14F-4D97-AF65-F5344CB8AC3E}">
        <p14:creationId xmlns:p14="http://schemas.microsoft.com/office/powerpoint/2010/main" val="1846044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lvl1pPr>
          </a:lstStyle>
          <a:p>
            <a:fld id="{883B7BDA-E297-4144-82FE-9AC7F1C4AD01}" type="slidenum">
              <a:rPr lang="en-US" smtClean="0"/>
              <a:pPr/>
              <a:t>‹#›</a:t>
            </a:fld>
            <a:endParaRPr lang="en-US"/>
          </a:p>
        </p:txBody>
      </p:sp>
    </p:spTree>
    <p:extLst>
      <p:ext uri="{BB962C8B-B14F-4D97-AF65-F5344CB8AC3E}">
        <p14:creationId xmlns:p14="http://schemas.microsoft.com/office/powerpoint/2010/main" val="498379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lgn="r"/>
            <a:fld id="{883B7BDA-E297-4144-82FE-9AC7F1C4AD01}" type="slidenum">
              <a:rPr lang="en-US" smtClean="0"/>
              <a:pPr algn="r"/>
              <a:t>‹#›</a:t>
            </a:fld>
            <a:endParaRPr lang="en-US" dirty="0"/>
          </a:p>
        </p:txBody>
      </p:sp>
      <p:sp>
        <p:nvSpPr>
          <p:cNvPr id="4" name="Content Placeholder 2"/>
          <p:cNvSpPr>
            <a:spLocks noGrp="1"/>
          </p:cNvSpPr>
          <p:nvPr>
            <p:ph sz="half" idx="1"/>
          </p:nvPr>
        </p:nvSpPr>
        <p:spPr>
          <a:xfrm>
            <a:off x="457200" y="1600200"/>
            <a:ext cx="4038600" cy="4525963"/>
          </a:xfrm>
        </p:spPr>
        <p:txBody>
          <a:bodyPr/>
          <a:lstStyle/>
          <a:p>
            <a:endParaRPr lang="en-US"/>
          </a:p>
        </p:txBody>
      </p:sp>
      <p:sp>
        <p:nvSpPr>
          <p:cNvPr id="5" name="Content Placeholder 3"/>
          <p:cNvSpPr>
            <a:spLocks noGrp="1"/>
          </p:cNvSpPr>
          <p:nvPr>
            <p:ph sz="half" idx="2"/>
          </p:nvPr>
        </p:nvSpPr>
        <p:spPr>
          <a:xfrm>
            <a:off x="4648200" y="1600200"/>
            <a:ext cx="4038600" cy="4525963"/>
          </a:xfrm>
        </p:spPr>
        <p:txBody>
          <a:bodyPr/>
          <a:lstStyle/>
          <a:p>
            <a:endParaRPr lang="en-US"/>
          </a:p>
        </p:txBody>
      </p:sp>
    </p:spTree>
    <p:extLst>
      <p:ext uri="{BB962C8B-B14F-4D97-AF65-F5344CB8AC3E}">
        <p14:creationId xmlns:p14="http://schemas.microsoft.com/office/powerpoint/2010/main" val="3310828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lgn="r"/>
            <a:fld id="{883B7BDA-E297-4144-82FE-9AC7F1C4AD01}" type="slidenum">
              <a:rPr lang="en-US" smtClean="0"/>
              <a:pPr algn="r"/>
              <a:t>‹#›</a:t>
            </a:fld>
            <a:endParaRPr lang="en-US" dirty="0"/>
          </a:p>
        </p:txBody>
      </p:sp>
      <p:sp>
        <p:nvSpPr>
          <p:cNvPr id="4" name="Text Placeholder 2"/>
          <p:cNvSpPr>
            <a:spLocks noGrp="1"/>
          </p:cNvSpPr>
          <p:nvPr>
            <p:ph type="body" idx="1"/>
          </p:nvPr>
        </p:nvSpPr>
        <p:spPr>
          <a:xfrm>
            <a:off x="457200" y="1535113"/>
            <a:ext cx="4040188" cy="639762"/>
          </a:xfrm>
        </p:spPr>
        <p:txBody>
          <a:bodyPr/>
          <a:lstStyle/>
          <a:p>
            <a:endParaRPr lang="en-US"/>
          </a:p>
        </p:txBody>
      </p:sp>
      <p:sp>
        <p:nvSpPr>
          <p:cNvPr id="5" name="Content Placeholder 3"/>
          <p:cNvSpPr>
            <a:spLocks noGrp="1"/>
          </p:cNvSpPr>
          <p:nvPr>
            <p:ph sz="half" idx="2"/>
          </p:nvPr>
        </p:nvSpPr>
        <p:spPr>
          <a:xfrm>
            <a:off x="457200" y="2174875"/>
            <a:ext cx="4040188" cy="3951288"/>
          </a:xfrm>
        </p:spPr>
        <p:txBody>
          <a:bodyPr/>
          <a:lstStyle/>
          <a:p>
            <a:endParaRPr lang="en-US"/>
          </a:p>
        </p:txBody>
      </p:sp>
      <p:sp>
        <p:nvSpPr>
          <p:cNvPr id="6" name="Text Placeholder 4"/>
          <p:cNvSpPr>
            <a:spLocks noGrp="1"/>
          </p:cNvSpPr>
          <p:nvPr>
            <p:ph type="body" sz="quarter" idx="3"/>
          </p:nvPr>
        </p:nvSpPr>
        <p:spPr>
          <a:xfrm>
            <a:off x="4645025" y="1535113"/>
            <a:ext cx="4041775" cy="639762"/>
          </a:xfrm>
        </p:spPr>
        <p:txBody>
          <a:bodyPr/>
          <a:lstStyle/>
          <a:p>
            <a:endParaRPr lang="en-US"/>
          </a:p>
        </p:txBody>
      </p:sp>
      <p:sp>
        <p:nvSpPr>
          <p:cNvPr id="7" name="Content Placeholder 5"/>
          <p:cNvSpPr>
            <a:spLocks noGrp="1"/>
          </p:cNvSpPr>
          <p:nvPr>
            <p:ph sz="quarter" idx="4"/>
          </p:nvPr>
        </p:nvSpPr>
        <p:spPr>
          <a:xfrm>
            <a:off x="4645025" y="2174875"/>
            <a:ext cx="4041775" cy="3951288"/>
          </a:xfrm>
        </p:spPr>
        <p:txBody>
          <a:bodyPr/>
          <a:lstStyle/>
          <a:p>
            <a:endParaRPr lang="en-US"/>
          </a:p>
        </p:txBody>
      </p:sp>
    </p:spTree>
    <p:extLst>
      <p:ext uri="{BB962C8B-B14F-4D97-AF65-F5344CB8AC3E}">
        <p14:creationId xmlns:p14="http://schemas.microsoft.com/office/powerpoint/2010/main" val="608140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r"/>
            <a:fld id="{883B7BDA-E297-4144-82FE-9AC7F1C4AD01}" type="slidenum">
              <a:rPr lang="en-US" smtClean="0"/>
              <a:pPr algn="r"/>
              <a:t>‹#›</a:t>
            </a:fld>
            <a:endParaRPr lang="en-US" dirty="0"/>
          </a:p>
        </p:txBody>
      </p:sp>
      <p:sp>
        <p:nvSpPr>
          <p:cNvPr id="9" name="Title 1"/>
          <p:cNvSpPr>
            <a:spLocks noGrp="1"/>
          </p:cNvSpPr>
          <p:nvPr>
            <p:ph type="title"/>
          </p:nvPr>
        </p:nvSpPr>
        <p:spPr>
          <a:xfrm>
            <a:off x="457200" y="273050"/>
            <a:ext cx="3008313" cy="1162050"/>
          </a:xfrm>
        </p:spPr>
        <p:txBody>
          <a:bodyPr/>
          <a:lstStyle/>
          <a:p>
            <a:endParaRPr lang="en-US" dirty="0"/>
          </a:p>
        </p:txBody>
      </p:sp>
      <p:sp>
        <p:nvSpPr>
          <p:cNvPr id="10" name="Content Placeholder 2"/>
          <p:cNvSpPr>
            <a:spLocks noGrp="1"/>
          </p:cNvSpPr>
          <p:nvPr>
            <p:ph idx="1"/>
          </p:nvPr>
        </p:nvSpPr>
        <p:spPr>
          <a:xfrm>
            <a:off x="3575050" y="273050"/>
            <a:ext cx="5111750" cy="5853113"/>
          </a:xfrm>
        </p:spPr>
        <p:txBody>
          <a:bodyPr/>
          <a:lstStyle/>
          <a:p>
            <a:endParaRPr lang="en-US"/>
          </a:p>
        </p:txBody>
      </p:sp>
      <p:sp>
        <p:nvSpPr>
          <p:cNvPr id="11" name="Text Placeholder 3"/>
          <p:cNvSpPr>
            <a:spLocks noGrp="1"/>
          </p:cNvSpPr>
          <p:nvPr>
            <p:ph type="body" sz="half" idx="2"/>
          </p:nvPr>
        </p:nvSpPr>
        <p:spPr>
          <a:xfrm>
            <a:off x="457200" y="1435100"/>
            <a:ext cx="3008313" cy="4691063"/>
          </a:xfrm>
        </p:spPr>
        <p:txBody>
          <a:bodyPr/>
          <a:lstStyle/>
          <a:p>
            <a:endParaRPr lang="en-US"/>
          </a:p>
        </p:txBody>
      </p:sp>
    </p:spTree>
    <p:extLst>
      <p:ext uri="{BB962C8B-B14F-4D97-AF65-F5344CB8AC3E}">
        <p14:creationId xmlns:p14="http://schemas.microsoft.com/office/powerpoint/2010/main" val="1683792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r"/>
            <a:fld id="{883B7BDA-E297-4144-82FE-9AC7F1C4AD01}" type="slidenum">
              <a:rPr lang="en-US" smtClean="0"/>
              <a:pPr algn="r"/>
              <a:t>‹#›</a:t>
            </a:fld>
            <a:endParaRPr lang="en-US" dirty="0"/>
          </a:p>
        </p:txBody>
      </p:sp>
      <p:sp>
        <p:nvSpPr>
          <p:cNvPr id="4" name="Title 1"/>
          <p:cNvSpPr>
            <a:spLocks noGrp="1"/>
          </p:cNvSpPr>
          <p:nvPr>
            <p:ph type="title"/>
          </p:nvPr>
        </p:nvSpPr>
        <p:spPr>
          <a:xfrm>
            <a:off x="1792288" y="4800600"/>
            <a:ext cx="5486400" cy="566738"/>
          </a:xfrm>
        </p:spPr>
        <p:txBody>
          <a:bodyPr/>
          <a:lstStyle/>
          <a:p>
            <a:endParaRPr lang="en-US"/>
          </a:p>
        </p:txBody>
      </p:sp>
      <p:sp>
        <p:nvSpPr>
          <p:cNvPr id="5" name="Picture Placeholder 2"/>
          <p:cNvSpPr>
            <a:spLocks noGrp="1"/>
          </p:cNvSpPr>
          <p:nvPr>
            <p:ph type="pic" idx="1"/>
          </p:nvPr>
        </p:nvSpPr>
        <p:spPr>
          <a:xfrm>
            <a:off x="1792288" y="612775"/>
            <a:ext cx="5486400" cy="4114800"/>
          </a:xfrm>
        </p:spPr>
      </p:sp>
      <p:sp>
        <p:nvSpPr>
          <p:cNvPr id="6" name="Text Placeholder 3"/>
          <p:cNvSpPr>
            <a:spLocks noGrp="1"/>
          </p:cNvSpPr>
          <p:nvPr>
            <p:ph type="body" sz="half" idx="2"/>
          </p:nvPr>
        </p:nvSpPr>
        <p:spPr>
          <a:xfrm>
            <a:off x="1792288" y="5367338"/>
            <a:ext cx="5486400" cy="804862"/>
          </a:xfrm>
        </p:spPr>
        <p:txBody>
          <a:bodyPr/>
          <a:lstStyle/>
          <a:p>
            <a:endParaRPr lang="en-US"/>
          </a:p>
        </p:txBody>
      </p:sp>
    </p:spTree>
    <p:extLst>
      <p:ext uri="{BB962C8B-B14F-4D97-AF65-F5344CB8AC3E}">
        <p14:creationId xmlns:p14="http://schemas.microsoft.com/office/powerpoint/2010/main" val="3668701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lgn="r"/>
            <a:fld id="{883B7BDA-E297-4144-82FE-9AC7F1C4AD01}" type="slidenum">
              <a:rPr lang="en-US" smtClean="0"/>
              <a:pPr algn="r"/>
              <a:t>‹#›</a:t>
            </a:fld>
            <a:endParaRPr lang="en-US" dirty="0"/>
          </a:p>
        </p:txBody>
      </p:sp>
    </p:spTree>
    <p:extLst>
      <p:ext uri="{BB962C8B-B14F-4D97-AF65-F5344CB8AC3E}">
        <p14:creationId xmlns:p14="http://schemas.microsoft.com/office/powerpoint/2010/main" val="1217685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r"/>
            <a:fld id="{883B7BDA-E297-4144-82FE-9AC7F1C4AD01}" type="slidenum">
              <a:rPr lang="en-US" smtClean="0"/>
              <a:pPr algn="r"/>
              <a:t>‹#›</a:t>
            </a:fld>
            <a:endParaRPr lang="en-US" dirty="0"/>
          </a:p>
        </p:txBody>
      </p:sp>
    </p:spTree>
    <p:extLst>
      <p:ext uri="{BB962C8B-B14F-4D97-AF65-F5344CB8AC3E}">
        <p14:creationId xmlns:p14="http://schemas.microsoft.com/office/powerpoint/2010/main" val="21166259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gif"/><Relationship Id="rId13"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2" Type="http://schemas.openxmlformats.org/officeDocument/2006/relationships/theme" Target="../theme/theme2.xml"/><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267450"/>
            <a:ext cx="2133600" cy="365125"/>
          </a:xfrm>
          <a:prstGeom prst="rect">
            <a:avLst/>
          </a:prstGeom>
        </p:spPr>
        <p:txBody>
          <a:bodyPr/>
          <a:lstStyle>
            <a:lvl1pPr>
              <a:defRPr>
                <a:solidFill>
                  <a:srgbClr val="FFFFFF"/>
                </a:solidFill>
              </a:defRPr>
            </a:lvl1pPr>
          </a:lstStyle>
          <a:p>
            <a:pPr algn="r"/>
            <a:fld id="{883B7BDA-E297-4144-82FE-9AC7F1C4AD01}" type="slidenum">
              <a:rPr lang="en-US" smtClean="0"/>
              <a:pPr algn="r"/>
              <a:t>‹#›</a:t>
            </a:fld>
            <a:endParaRPr lang="en-US" dirty="0"/>
          </a:p>
        </p:txBody>
      </p:sp>
      <p:pic>
        <p:nvPicPr>
          <p:cNvPr id="4" name="Picture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19423" y="6257787"/>
            <a:ext cx="1036411" cy="321357"/>
          </a:xfrm>
          <a:prstGeom prst="rect">
            <a:avLst/>
          </a:prstGeom>
        </p:spPr>
      </p:pic>
      <p:sp>
        <p:nvSpPr>
          <p:cNvPr id="7" name="Rectangle 6"/>
          <p:cNvSpPr/>
          <p:nvPr userDrawn="1"/>
        </p:nvSpPr>
        <p:spPr>
          <a:xfrm>
            <a:off x="0" y="6126163"/>
            <a:ext cx="9144000" cy="731837"/>
          </a:xfrm>
          <a:prstGeom prst="rect">
            <a:avLst/>
          </a:prstGeom>
          <a:gradFill flip="none" rotWithShape="1">
            <a:gsLst>
              <a:gs pos="0">
                <a:srgbClr val="D4311C"/>
              </a:gs>
              <a:gs pos="100000">
                <a:srgbClr val="6A180E"/>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pic>
        <p:nvPicPr>
          <p:cNvPr id="8" name="Picture 7"/>
          <p:cNvPicPr>
            <a:picLocks noChangeAspect="1"/>
          </p:cNvPicPr>
          <p:nvPr userDrawn="1"/>
        </p:nvPicPr>
        <p:blipFill>
          <a:blip r:embed="rId13">
            <a:duotone>
              <a:srgbClr val="EEECE1">
                <a:shade val="45000"/>
                <a:satMod val="135000"/>
              </a:srgbClr>
              <a:prstClr val="white"/>
            </a:duotone>
            <a:lum bright="100000" contrast="100000"/>
          </a:blip>
          <a:stretch>
            <a:fillRect/>
          </a:stretch>
        </p:blipFill>
        <p:spPr>
          <a:xfrm>
            <a:off x="7787200" y="6185058"/>
            <a:ext cx="1292655" cy="529907"/>
          </a:xfrm>
          <a:prstGeom prst="rect">
            <a:avLst/>
          </a:prstGeom>
        </p:spPr>
      </p:pic>
    </p:spTree>
    <p:extLst>
      <p:ext uri="{BB962C8B-B14F-4D97-AF65-F5344CB8AC3E}">
        <p14:creationId xmlns:p14="http://schemas.microsoft.com/office/powerpoint/2010/main" val="3592498815"/>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5" r:id="rId5"/>
    <p:sldLayoutId id="2147483654" r:id="rId6"/>
    <p:sldLayoutId id="2147483652" r:id="rId7"/>
    <p:sldLayoutId id="2147483653" r:id="rId8"/>
    <p:sldLayoutId id="2147483656" r:id="rId9"/>
    <p:sldLayoutId id="2147483657" r:id="rId10"/>
  </p:sldLayoutIdLst>
  <p:hf hdr="0" ftr="0" dt="0"/>
  <p:txStyles>
    <p:titleStyle>
      <a:lvl1pPr algn="l" defTabSz="457200" rtl="0" eaLnBrk="1" latinLnBrk="0" hangingPunct="1">
        <a:spcBef>
          <a:spcPct val="0"/>
        </a:spcBef>
        <a:buNone/>
        <a:defRPr sz="3200" kern="1200">
          <a:solidFill>
            <a:srgbClr val="A80000"/>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800" kern="1200">
          <a:solidFill>
            <a:schemeClr val="tx1">
              <a:lumMod val="50000"/>
              <a:lumOff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7F7F7F"/>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7F7F7F"/>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7F7F7F"/>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1E6547-BB4D-4180-BCF2-676B3DDE6785}" type="slidenum">
              <a:rPr lang="en-US" smtClean="0"/>
              <a:t>‹#›</a:t>
            </a:fld>
            <a:endParaRPr lang="en-US"/>
          </a:p>
        </p:txBody>
      </p:sp>
    </p:spTree>
    <p:extLst>
      <p:ext uri="{BB962C8B-B14F-4D97-AF65-F5344CB8AC3E}">
        <p14:creationId xmlns:p14="http://schemas.microsoft.com/office/powerpoint/2010/main" val="102646200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livehealthonline.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frontierbenefitscenter.com/" TargetMode="External"/><Relationship Id="rId4" Type="http://schemas.openxmlformats.org/officeDocument/2006/relationships/oleObject" Target="../embeddings/oleObject3.bin"/><Relationship Id="rId5" Type="http://schemas.openxmlformats.org/officeDocument/2006/relationships/package" Target="../embeddings/Microsoft_Excel_Sheet2.xlsx"/><Relationship Id="rId6" Type="http://schemas.openxmlformats.org/officeDocument/2006/relationships/image" Target="../media/image10.emf"/><Relationship Id="rId1" Type="http://schemas.openxmlformats.org/officeDocument/2006/relationships/vmlDrawing" Target="../drawings/vmlDrawing3.vml"/><Relationship Id="rId2"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package" Target="../embeddings/Microsoft_Excel_Sheet3.xlsx"/><Relationship Id="rId5" Type="http://schemas.openxmlformats.org/officeDocument/2006/relationships/image" Target="../media/image11.emf"/><Relationship Id="rId1" Type="http://schemas.openxmlformats.org/officeDocument/2006/relationships/vmlDrawing" Target="../drawings/vmlDrawing4.vml"/><Relationship Id="rId2"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frontierbenefitscenter.com/" TargetMode="External"/><Relationship Id="rId4" Type="http://schemas.openxmlformats.org/officeDocument/2006/relationships/oleObject" Target="../embeddings/oleObject5.bin"/><Relationship Id="rId5" Type="http://schemas.openxmlformats.org/officeDocument/2006/relationships/oleObject" Target="../embeddings/Microsoft_Excel_97_-_2004_Worksheet2.xls"/><Relationship Id="rId6" Type="http://schemas.openxmlformats.org/officeDocument/2006/relationships/image" Target="../media/image12.emf"/><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http://www.wageworks.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frontierautohome.com/" TargetMode="External"/><Relationship Id="rId4" Type="http://schemas.openxmlformats.org/officeDocument/2006/relationships/image" Target="../media/image13.gif"/><Relationship Id="rId1" Type="http://schemas.openxmlformats.org/officeDocument/2006/relationships/slideLayout" Target="../slideLayouts/slideLayout3.xml"/><Relationship Id="rId2" Type="http://schemas.openxmlformats.org/officeDocument/2006/relationships/hyperlink" Target="http://www.legalplans.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google.com/url?url=http://www.freegreatpicture.com/fruits-and-vegetables/apple-31165&amp;rct=j&amp;frm=1&amp;q=&amp;esrc=s&amp;sa=U&amp;ei=NJQyVLKzHZD2yQTuuoCYCw&amp;ved=0CBYQ9QEwADiEAg&amp;usg=AFQjCNERkl_zKsEkDh2cW5M_lvGJUHN8sQ" TargetMode="External"/><Relationship Id="rId3"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hyperlink" Target="http://www.frontierbenefitscenter.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http://www.frontierbenefitscenter.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http://www.frontierbenefitscenter.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frontierbenefitscenter.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frontierbenefitscenter.com/" TargetMode="Externa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jpg"/><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www.frontierbenefitscenter.com/" TargetMode="External"/><Relationship Id="rId4" Type="http://schemas.openxmlformats.org/officeDocument/2006/relationships/image" Target="../media/image8.png"/><Relationship Id="rId5" Type="http://schemas.openxmlformats.org/officeDocument/2006/relationships/oleObject" Target="../embeddings/oleObject1.bin"/><Relationship Id="rId6" Type="http://schemas.openxmlformats.org/officeDocument/2006/relationships/oleObject" Target="../embeddings/Microsoft_Excel_97_-_2004_Worksheet1.xls"/><Relationship Id="rId7"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frontierbenefitscenter.com/" TargetMode="External"/><Relationship Id="rId4" Type="http://schemas.openxmlformats.org/officeDocument/2006/relationships/oleObject" Target="../embeddings/oleObject2.bin"/><Relationship Id="rId5" Type="http://schemas.openxmlformats.org/officeDocument/2006/relationships/package" Target="../embeddings/Microsoft_Excel_Sheet1.xlsx"/><Relationship Id="rId6" Type="http://schemas.openxmlformats.org/officeDocument/2006/relationships/image" Target="../media/image9.emf"/><Relationship Id="rId1" Type="http://schemas.openxmlformats.org/officeDocument/2006/relationships/vmlDrawing" Target="../drawings/vmlDrawing2.vml"/><Relationship Id="rId2"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572606"/>
            <a:ext cx="9144000" cy="577273"/>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2378970" y="2946081"/>
            <a:ext cx="184666" cy="923330"/>
          </a:xfrm>
          <a:prstGeom prst="rect">
            <a:avLst/>
          </a:prstGeom>
          <a:noFill/>
        </p:spPr>
        <p:txBody>
          <a:bodyPr wrap="none" lIns="91440" tIns="45720" rIns="91440" bIns="45720">
            <a:spAutoFit/>
          </a:bodyPr>
          <a:lstStyle/>
          <a:p>
            <a:pPr algn="ct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TextBox 12"/>
          <p:cNvSpPr txBox="1"/>
          <p:nvPr/>
        </p:nvSpPr>
        <p:spPr>
          <a:xfrm flipH="1">
            <a:off x="1373340" y="4637335"/>
            <a:ext cx="6397321" cy="461665"/>
          </a:xfrm>
          <a:prstGeom prst="rect">
            <a:avLst/>
          </a:prstGeom>
          <a:noFill/>
        </p:spPr>
        <p:txBody>
          <a:bodyPr wrap="square" rtlCol="0">
            <a:spAutoFit/>
          </a:bodyPr>
          <a:lstStyle/>
          <a:p>
            <a:pPr algn="ctr"/>
            <a:r>
              <a:rPr lang="en-US" sz="2400" b="1" dirty="0" smtClean="0">
                <a:solidFill>
                  <a:schemeClr val="tx1">
                    <a:lumMod val="50000"/>
                    <a:lumOff val="50000"/>
                  </a:schemeClr>
                </a:solidFill>
                <a:latin typeface="Arial"/>
                <a:cs typeface="Arial"/>
              </a:rPr>
              <a:t>November 1 - 17, 2017</a:t>
            </a:r>
            <a:endParaRPr lang="en-US" sz="2400" b="1" dirty="0">
              <a:solidFill>
                <a:schemeClr val="tx1">
                  <a:lumMod val="50000"/>
                  <a:lumOff val="50000"/>
                </a:schemeClr>
              </a:solidFill>
              <a:latin typeface="Arial"/>
              <a:cs typeface="Arial"/>
            </a:endParaRPr>
          </a:p>
        </p:txBody>
      </p:sp>
      <p:sp>
        <p:nvSpPr>
          <p:cNvPr id="10" name="Text Box 67"/>
          <p:cNvSpPr txBox="1">
            <a:spLocks noChangeArrowheads="1"/>
          </p:cNvSpPr>
          <p:nvPr/>
        </p:nvSpPr>
        <p:spPr bwMode="auto">
          <a:xfrm>
            <a:off x="269393" y="6295653"/>
            <a:ext cx="61473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800" b="0" dirty="0" smtClean="0">
                <a:solidFill>
                  <a:schemeClr val="bg1"/>
                </a:solidFill>
              </a:rPr>
              <a:t>©2017 Frontier Communications </a:t>
            </a:r>
            <a:br>
              <a:rPr lang="en-US" sz="800" b="0" dirty="0" smtClean="0">
                <a:solidFill>
                  <a:schemeClr val="bg1"/>
                </a:solidFill>
              </a:rPr>
            </a:br>
            <a:r>
              <a:rPr lang="en-US" sz="800" b="0" dirty="0" smtClean="0">
                <a:solidFill>
                  <a:schemeClr val="bg1"/>
                </a:solidFill>
              </a:rPr>
              <a:t>This </a:t>
            </a:r>
            <a:r>
              <a:rPr lang="en-US" sz="800" b="0" dirty="0">
                <a:solidFill>
                  <a:schemeClr val="bg1"/>
                </a:solidFill>
              </a:rPr>
              <a:t>document contains proprietary and/or confidential </a:t>
            </a:r>
            <a:r>
              <a:rPr lang="en-US" sz="800" b="0" dirty="0" smtClean="0">
                <a:solidFill>
                  <a:schemeClr val="bg1"/>
                </a:solidFill>
              </a:rPr>
              <a:t>information and is </a:t>
            </a:r>
            <a:r>
              <a:rPr lang="en-US" sz="800" b="0" dirty="0">
                <a:solidFill>
                  <a:schemeClr val="bg1"/>
                </a:solidFill>
              </a:rPr>
              <a:t>intended only for the party to whom it is </a:t>
            </a:r>
            <a:r>
              <a:rPr lang="en-US" sz="800" b="0" dirty="0" smtClean="0">
                <a:solidFill>
                  <a:schemeClr val="bg1"/>
                </a:solidFill>
              </a:rPr>
              <a:t>presented.</a:t>
            </a:r>
            <a:br>
              <a:rPr lang="en-US" sz="800" b="0" dirty="0" smtClean="0">
                <a:solidFill>
                  <a:schemeClr val="bg1"/>
                </a:solidFill>
              </a:rPr>
            </a:br>
            <a:r>
              <a:rPr lang="en-US" sz="800" b="0" dirty="0" smtClean="0">
                <a:solidFill>
                  <a:schemeClr val="bg1"/>
                </a:solidFill>
              </a:rPr>
              <a:t>Copying </a:t>
            </a:r>
            <a:r>
              <a:rPr lang="en-US" sz="800" b="0" dirty="0">
                <a:solidFill>
                  <a:schemeClr val="bg1"/>
                </a:solidFill>
              </a:rPr>
              <a:t>and re-distribution are strictly prohibited.</a:t>
            </a:r>
          </a:p>
        </p:txBody>
      </p:sp>
      <p:sp>
        <p:nvSpPr>
          <p:cNvPr id="12" name="TextBox 11"/>
          <p:cNvSpPr txBox="1"/>
          <p:nvPr/>
        </p:nvSpPr>
        <p:spPr>
          <a:xfrm flipH="1">
            <a:off x="1587815" y="4091042"/>
            <a:ext cx="5968370" cy="649323"/>
          </a:xfrm>
          <a:prstGeom prst="rect">
            <a:avLst/>
          </a:prstGeom>
          <a:noFill/>
        </p:spPr>
        <p:txBody>
          <a:bodyPr wrap="square" rtlCol="0">
            <a:spAutoFit/>
          </a:bodyPr>
          <a:lstStyle/>
          <a:p>
            <a:pPr algn="ctr">
              <a:lnSpc>
                <a:spcPts val="4540"/>
              </a:lnSpc>
            </a:pPr>
            <a:r>
              <a:rPr lang="en-US" sz="2800" b="1" dirty="0" smtClean="0">
                <a:solidFill>
                  <a:srgbClr val="A50021"/>
                </a:solidFill>
                <a:latin typeface="Arial" charset="0"/>
                <a:cs typeface="Arial" charset="0"/>
              </a:rPr>
              <a:t>2018 Benefits Annual Enrollment</a:t>
            </a:r>
            <a:endParaRPr lang="en-US" sz="2800" b="1" dirty="0">
              <a:solidFill>
                <a:srgbClr val="A80000"/>
              </a:solidFill>
              <a:latin typeface="Arial-BoldMT"/>
              <a:cs typeface="Arial-BoldMT"/>
            </a:endParaRPr>
          </a:p>
        </p:txBody>
      </p:sp>
      <p:pic>
        <p:nvPicPr>
          <p:cNvPr id="4" name="Picture 3" descr="SELECT_CONNECT_A_option_2_b.jpg"/>
          <p:cNvPicPr>
            <a:picLocks noChangeAspect="1"/>
          </p:cNvPicPr>
          <p:nvPr/>
        </p:nvPicPr>
        <p:blipFill rotWithShape="1">
          <a:blip r:embed="rId3">
            <a:extLst>
              <a:ext uri="{28A0092B-C50C-407E-A947-70E740481C1C}">
                <a14:useLocalDpi xmlns:a14="http://schemas.microsoft.com/office/drawing/2010/main" val="0"/>
              </a:ext>
            </a:extLst>
          </a:blip>
          <a:srcRect l="4960"/>
          <a:stretch/>
        </p:blipFill>
        <p:spPr>
          <a:xfrm>
            <a:off x="0" y="0"/>
            <a:ext cx="9144000" cy="3919753"/>
          </a:xfrm>
          <a:prstGeom prst="rect">
            <a:avLst/>
          </a:prstGeom>
        </p:spPr>
      </p:pic>
      <p:sp>
        <p:nvSpPr>
          <p:cNvPr id="14" name="TextBox 13"/>
          <p:cNvSpPr txBox="1"/>
          <p:nvPr/>
        </p:nvSpPr>
        <p:spPr>
          <a:xfrm>
            <a:off x="439616" y="5599632"/>
            <a:ext cx="1937325" cy="492443"/>
          </a:xfrm>
          <a:prstGeom prst="rect">
            <a:avLst/>
          </a:prstGeom>
          <a:noFill/>
        </p:spPr>
        <p:txBody>
          <a:bodyPr wrap="none" rtlCol="0">
            <a:spAutoFit/>
          </a:bodyPr>
          <a:lstStyle/>
          <a:p>
            <a:r>
              <a:rPr lang="en-US" sz="1400" dirty="0" smtClean="0">
                <a:solidFill>
                  <a:schemeClr val="bg1"/>
                </a:solidFill>
              </a:rPr>
              <a:t>CWA 1170, Rochester</a:t>
            </a:r>
          </a:p>
          <a:p>
            <a:r>
              <a:rPr lang="en-US" sz="1200" dirty="0" smtClean="0">
                <a:solidFill>
                  <a:schemeClr val="bg1"/>
                </a:solidFill>
              </a:rPr>
              <a:t>(Bags 340, 341)</a:t>
            </a:r>
            <a:endParaRPr lang="en-US" sz="1200" dirty="0">
              <a:solidFill>
                <a:schemeClr val="bg1"/>
              </a:solidFill>
            </a:endParaRPr>
          </a:p>
        </p:txBody>
      </p:sp>
    </p:spTree>
    <p:extLst>
      <p:ext uri="{BB962C8B-B14F-4D97-AF65-F5344CB8AC3E}">
        <p14:creationId xmlns:p14="http://schemas.microsoft.com/office/powerpoint/2010/main" val="145310532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
          <p:cNvSpPr>
            <a:spLocks noGrp="1" noChangeArrowheads="1"/>
          </p:cNvSpPr>
          <p:nvPr>
            <p:ph type="sldNum" sz="quarter" idx="4294967295"/>
          </p:nvPr>
        </p:nvSpPr>
        <p:spPr>
          <a:xfrm>
            <a:off x="221278" y="6267978"/>
            <a:ext cx="381000" cy="457200"/>
          </a:xfrm>
          <a:prstGeom prst="rect">
            <a:avLst/>
          </a:prstGeom>
        </p:spPr>
        <p:txBody>
          <a:bodyPr/>
          <a:lstStyle>
            <a:lvl1pPr eaLnBrk="0" hangingPunct="0">
              <a:defRPr sz="1200" b="1">
                <a:solidFill>
                  <a:srgbClr val="000000"/>
                </a:solidFill>
                <a:latin typeface="Arial" panose="020B0604020202020204" pitchFamily="34" charset="0"/>
              </a:defRPr>
            </a:lvl1pPr>
            <a:lvl2pPr marL="742950" indent="-285750" eaLnBrk="0" hangingPunct="0">
              <a:defRPr sz="1200" b="1">
                <a:solidFill>
                  <a:srgbClr val="000000"/>
                </a:solidFill>
                <a:latin typeface="Arial" panose="020B0604020202020204" pitchFamily="34" charset="0"/>
              </a:defRPr>
            </a:lvl2pPr>
            <a:lvl3pPr marL="1143000" indent="-228600" eaLnBrk="0" hangingPunct="0">
              <a:defRPr sz="1200" b="1">
                <a:solidFill>
                  <a:srgbClr val="000000"/>
                </a:solidFill>
                <a:latin typeface="Arial" panose="020B0604020202020204" pitchFamily="34" charset="0"/>
              </a:defRPr>
            </a:lvl3pPr>
            <a:lvl4pPr marL="1600200" indent="-228600" eaLnBrk="0" hangingPunct="0">
              <a:defRPr sz="1200" b="1">
                <a:solidFill>
                  <a:srgbClr val="000000"/>
                </a:solidFill>
                <a:latin typeface="Arial" panose="020B0604020202020204" pitchFamily="34" charset="0"/>
              </a:defRPr>
            </a:lvl4pPr>
            <a:lvl5pPr marL="2057400" indent="-228600" eaLnBrk="0" hangingPunct="0">
              <a:defRPr sz="1200" b="1">
                <a:solidFill>
                  <a:srgbClr val="000000"/>
                </a:solidFill>
                <a:latin typeface="Arial" panose="020B0604020202020204" pitchFamily="34" charset="0"/>
              </a:defRPr>
            </a:lvl5pPr>
            <a:lvl6pPr marL="2514600" indent="-228600" algn="ctr" eaLnBrk="0" fontAlgn="base" hangingPunct="0">
              <a:spcBef>
                <a:spcPct val="0"/>
              </a:spcBef>
              <a:spcAft>
                <a:spcPct val="0"/>
              </a:spcAft>
              <a:defRPr sz="1200" b="1">
                <a:solidFill>
                  <a:srgbClr val="000000"/>
                </a:solidFill>
                <a:latin typeface="Arial" panose="020B0604020202020204" pitchFamily="34" charset="0"/>
              </a:defRPr>
            </a:lvl6pPr>
            <a:lvl7pPr marL="2971800" indent="-228600" algn="ctr" eaLnBrk="0" fontAlgn="base" hangingPunct="0">
              <a:spcBef>
                <a:spcPct val="0"/>
              </a:spcBef>
              <a:spcAft>
                <a:spcPct val="0"/>
              </a:spcAft>
              <a:defRPr sz="1200" b="1">
                <a:solidFill>
                  <a:srgbClr val="000000"/>
                </a:solidFill>
                <a:latin typeface="Arial" panose="020B0604020202020204" pitchFamily="34" charset="0"/>
              </a:defRPr>
            </a:lvl7pPr>
            <a:lvl8pPr marL="3429000" indent="-228600" algn="ctr" eaLnBrk="0" fontAlgn="base" hangingPunct="0">
              <a:spcBef>
                <a:spcPct val="0"/>
              </a:spcBef>
              <a:spcAft>
                <a:spcPct val="0"/>
              </a:spcAft>
              <a:defRPr sz="1200" b="1">
                <a:solidFill>
                  <a:srgbClr val="000000"/>
                </a:solidFill>
                <a:latin typeface="Arial" panose="020B0604020202020204" pitchFamily="34" charset="0"/>
              </a:defRPr>
            </a:lvl8pPr>
            <a:lvl9pPr marL="3886200" indent="-228600" algn="ctr" eaLnBrk="0" fontAlgn="base" hangingPunct="0">
              <a:spcBef>
                <a:spcPct val="0"/>
              </a:spcBef>
              <a:spcAft>
                <a:spcPct val="0"/>
              </a:spcAft>
              <a:defRPr sz="1200" b="1">
                <a:solidFill>
                  <a:srgbClr val="000000"/>
                </a:solidFill>
                <a:latin typeface="Arial" panose="020B0604020202020204" pitchFamily="34" charset="0"/>
              </a:defRPr>
            </a:lvl9pPr>
          </a:lstStyle>
          <a:p>
            <a:pPr eaLnBrk="1" hangingPunct="1"/>
            <a:endParaRPr lang="en-US" altLang="en-US" sz="900" b="0" dirty="0">
              <a:solidFill>
                <a:schemeClr val="bg1"/>
              </a:solidFill>
              <a:latin typeface="Times New Roman" panose="02020603050405020304" pitchFamily="18" charset="0"/>
            </a:endParaRPr>
          </a:p>
          <a:p>
            <a:pPr eaLnBrk="1" hangingPunct="1"/>
            <a:endParaRPr lang="en-US" altLang="en-US" sz="900" b="0" dirty="0">
              <a:solidFill>
                <a:schemeClr val="bg1"/>
              </a:solidFill>
              <a:latin typeface="Times New Roman" panose="02020603050405020304" pitchFamily="18" charset="0"/>
            </a:endParaRPr>
          </a:p>
          <a:p>
            <a:pPr algn="l" eaLnBrk="1" hangingPunct="1"/>
            <a:fld id="{F209780A-A244-4364-83A3-51B3A9CDB8DB}" type="slidenum">
              <a:rPr lang="en-US" altLang="en-US" sz="1000" b="0">
                <a:solidFill>
                  <a:schemeClr val="bg1"/>
                </a:solidFill>
                <a:latin typeface="Trebuchet MS" panose="020B0603020202020204" pitchFamily="34" charset="0"/>
              </a:rPr>
              <a:pPr algn="l" eaLnBrk="1" hangingPunct="1"/>
              <a:t>10</a:t>
            </a:fld>
            <a:endParaRPr lang="en-US" altLang="en-US" sz="1000" b="0" dirty="0">
              <a:solidFill>
                <a:schemeClr val="bg1"/>
              </a:solidFill>
              <a:latin typeface="Trebuchet MS" panose="020B0603020202020204" pitchFamily="34" charset="0"/>
            </a:endParaRPr>
          </a:p>
        </p:txBody>
      </p:sp>
      <p:sp>
        <p:nvSpPr>
          <p:cNvPr id="22531" name="Rectangle 2"/>
          <p:cNvSpPr>
            <a:spLocks noGrp="1" noChangeArrowheads="1"/>
          </p:cNvSpPr>
          <p:nvPr>
            <p:ph type="ctrTitle"/>
          </p:nvPr>
        </p:nvSpPr>
        <p:spPr>
          <a:xfrm>
            <a:off x="602278" y="126964"/>
            <a:ext cx="7772400" cy="609600"/>
          </a:xfrm>
        </p:spPr>
        <p:txBody>
          <a:bodyPr>
            <a:normAutofit fontScale="90000"/>
          </a:bodyPr>
          <a:lstStyle/>
          <a:p>
            <a:r>
              <a:rPr lang="en-US" sz="2800" dirty="0">
                <a:latin typeface="Arial" charset="0"/>
              </a:rPr>
              <a:t>Mail Order Pharmacy Enhancement– ESI Members</a:t>
            </a:r>
            <a:endParaRPr lang="en-US" altLang="en-US" sz="2800" dirty="0" smtClean="0"/>
          </a:p>
        </p:txBody>
      </p:sp>
      <p:sp>
        <p:nvSpPr>
          <p:cNvPr id="8" name="Rectangle 7"/>
          <p:cNvSpPr/>
          <p:nvPr/>
        </p:nvSpPr>
        <p:spPr>
          <a:xfrm>
            <a:off x="2561256" y="1140315"/>
            <a:ext cx="4292512" cy="1066366"/>
          </a:xfrm>
          <a:prstGeom prst="rect">
            <a:avLst/>
          </a:prstGeom>
          <a:noFill/>
          <a:ln w="12700">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2844698" y="1211941"/>
            <a:ext cx="4009070" cy="954107"/>
          </a:xfrm>
          <a:prstGeom prst="rect">
            <a:avLst/>
          </a:prstGeom>
        </p:spPr>
        <p:txBody>
          <a:bodyPr wrap="square">
            <a:spAutoFit/>
          </a:bodyPr>
          <a:lstStyle/>
          <a:p>
            <a:r>
              <a:rPr lang="en-US" altLang="en-US" sz="1400" dirty="0" smtClean="0">
                <a:solidFill>
                  <a:schemeClr val="bg1">
                    <a:lumMod val="50000"/>
                  </a:schemeClr>
                </a:solidFill>
              </a:rPr>
              <a:t>Effective 1/1/2018, you may either use the  CVS retail stores or continue utilizing the ESI Mail Order Pharmacy to fill your 90-day mail order prescriptions.</a:t>
            </a:r>
            <a:r>
              <a:rPr lang="en-US" altLang="en-US" sz="1400" dirty="0" smtClean="0"/>
              <a:t> </a:t>
            </a:r>
            <a:endParaRPr lang="en-US" altLang="en-US" sz="1400" dirty="0"/>
          </a:p>
        </p:txBody>
      </p:sp>
      <p:sp>
        <p:nvSpPr>
          <p:cNvPr id="9" name="TextBox 8"/>
          <p:cNvSpPr txBox="1"/>
          <p:nvPr/>
        </p:nvSpPr>
        <p:spPr>
          <a:xfrm>
            <a:off x="2672570" y="690270"/>
            <a:ext cx="3291286" cy="338554"/>
          </a:xfrm>
          <a:prstGeom prst="rect">
            <a:avLst/>
          </a:prstGeom>
          <a:noFill/>
        </p:spPr>
        <p:txBody>
          <a:bodyPr wrap="none" rtlCol="0">
            <a:spAutoFit/>
          </a:bodyPr>
          <a:lstStyle/>
          <a:p>
            <a:r>
              <a:rPr lang="en-US" sz="1600" b="1" dirty="0" smtClean="0">
                <a:solidFill>
                  <a:schemeClr val="accent3">
                    <a:lumMod val="50000"/>
                  </a:schemeClr>
                </a:solidFill>
              </a:rPr>
              <a:t>Mail Order Program Eff 1/1/2018</a:t>
            </a:r>
            <a:endParaRPr lang="en-US" sz="1600" b="1" dirty="0">
              <a:solidFill>
                <a:schemeClr val="accent3">
                  <a:lumMod val="50000"/>
                </a:schemeClr>
              </a:solidFill>
            </a:endParaRPr>
          </a:p>
        </p:txBody>
      </p:sp>
      <p:sp>
        <p:nvSpPr>
          <p:cNvPr id="10" name="Oval Callout 9"/>
          <p:cNvSpPr/>
          <p:nvPr/>
        </p:nvSpPr>
        <p:spPr>
          <a:xfrm>
            <a:off x="6870703" y="683944"/>
            <a:ext cx="1068308" cy="612648"/>
          </a:xfrm>
          <a:prstGeom prst="wedgeEllipseCallou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New for 2018</a:t>
            </a:r>
            <a:endParaRPr lang="en-US" sz="1200" dirty="0"/>
          </a:p>
        </p:txBody>
      </p:sp>
      <p:sp>
        <p:nvSpPr>
          <p:cNvPr id="12" name="Rectangle 11"/>
          <p:cNvSpPr/>
          <p:nvPr/>
        </p:nvSpPr>
        <p:spPr>
          <a:xfrm>
            <a:off x="2171953" y="2526190"/>
            <a:ext cx="5767057" cy="951948"/>
          </a:xfrm>
          <a:prstGeom prst="rect">
            <a:avLst/>
          </a:prstGeom>
          <a:solidFill>
            <a:schemeClr val="accent3">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nSpc>
                <a:spcPct val="80000"/>
              </a:lnSpc>
            </a:pPr>
            <a:r>
              <a:rPr lang="en-US" altLang="en-US" sz="1400" dirty="0" smtClean="0"/>
              <a:t> </a:t>
            </a:r>
            <a:r>
              <a:rPr lang="en-US" altLang="en-US" sz="1200" dirty="0"/>
              <a:t>Ask your doctor to write a new prescription for your plan’s maximum days’ supply (usually 90 days), with refills for up to 1 year, as appropriate. </a:t>
            </a:r>
            <a:r>
              <a:rPr lang="en-US" altLang="en-US" sz="1200" dirty="0" smtClean="0"/>
              <a:t> Drop your prescription at a CVS retail pharmacy store of your choice to fill.  As an alternative you may ask your doctor to call in a 90-day mail order prescription to a local CVS retail store. </a:t>
            </a:r>
            <a:endParaRPr lang="en-US" altLang="en-US" sz="1200" dirty="0"/>
          </a:p>
        </p:txBody>
      </p:sp>
      <p:sp>
        <p:nvSpPr>
          <p:cNvPr id="13" name="Rounded Rectangle 12"/>
          <p:cNvSpPr/>
          <p:nvPr/>
        </p:nvSpPr>
        <p:spPr>
          <a:xfrm>
            <a:off x="732074" y="2574992"/>
            <a:ext cx="1249378" cy="857145"/>
          </a:xfrm>
          <a:prstGeom prst="roundRect">
            <a:avLst/>
          </a:prstGeom>
          <a:solidFill>
            <a:schemeClr val="accent2"/>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ltLang="en-US" sz="1200" dirty="0" smtClean="0"/>
          </a:p>
          <a:p>
            <a:pPr algn="ctr"/>
            <a:r>
              <a:rPr lang="en-US" altLang="en-US" sz="1200" dirty="0" smtClean="0"/>
              <a:t>Getting Started at CVS Retail pharmacy</a:t>
            </a:r>
            <a:endParaRPr lang="en-US" altLang="en-US" sz="1200" dirty="0"/>
          </a:p>
          <a:p>
            <a:pPr algn="ctr"/>
            <a:endParaRPr lang="en-US" sz="1200" dirty="0"/>
          </a:p>
        </p:txBody>
      </p:sp>
      <p:sp>
        <p:nvSpPr>
          <p:cNvPr id="14" name="Rounded Rectangle 13"/>
          <p:cNvSpPr/>
          <p:nvPr/>
        </p:nvSpPr>
        <p:spPr>
          <a:xfrm>
            <a:off x="701866" y="3957802"/>
            <a:ext cx="1249378" cy="854344"/>
          </a:xfrm>
          <a:prstGeom prst="roundRect">
            <a:avLst/>
          </a:prstGeom>
          <a:solidFill>
            <a:schemeClr val="accent2"/>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en-US" sz="1200" dirty="0"/>
              <a:t>Getting started at ESI </a:t>
            </a:r>
            <a:r>
              <a:rPr lang="en-US" altLang="en-US" sz="1200" dirty="0" smtClean="0"/>
              <a:t>Pharmacy</a:t>
            </a:r>
            <a:endParaRPr lang="en-US" altLang="en-US" sz="1200" dirty="0"/>
          </a:p>
          <a:p>
            <a:pPr algn="ctr"/>
            <a:endParaRPr lang="en-US" sz="1200" dirty="0"/>
          </a:p>
        </p:txBody>
      </p:sp>
      <p:sp>
        <p:nvSpPr>
          <p:cNvPr id="15" name="Rectangle 14"/>
          <p:cNvSpPr/>
          <p:nvPr/>
        </p:nvSpPr>
        <p:spPr>
          <a:xfrm>
            <a:off x="2171954" y="3917225"/>
            <a:ext cx="5767057" cy="1014993"/>
          </a:xfrm>
          <a:prstGeom prst="rect">
            <a:avLst/>
          </a:prstGeom>
          <a:solidFill>
            <a:schemeClr val="accent3">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nSpc>
                <a:spcPct val="80000"/>
              </a:lnSpc>
            </a:pPr>
            <a:r>
              <a:rPr lang="en-US" altLang="en-US" sz="1400" dirty="0" smtClean="0"/>
              <a:t> </a:t>
            </a:r>
            <a:r>
              <a:rPr lang="en-US" altLang="en-US" sz="1200" dirty="0"/>
              <a:t>Ask your doctor to write a new prescription for your plan’s maximum days’ supply (usually 90 days), with refills for up to 1 year, as appropriate. </a:t>
            </a:r>
            <a:r>
              <a:rPr lang="en-US" altLang="en-US" sz="1200" dirty="0" smtClean="0"/>
              <a:t>Mail </a:t>
            </a:r>
            <a:r>
              <a:rPr lang="en-US" altLang="en-US" sz="1200" dirty="0"/>
              <a:t>your prescriptions </a:t>
            </a:r>
            <a:r>
              <a:rPr lang="en-US" altLang="en-US" sz="1200" dirty="0" smtClean="0"/>
              <a:t>to ESI, or </a:t>
            </a:r>
            <a:r>
              <a:rPr lang="en-US" altLang="en-US" sz="1200" dirty="0"/>
              <a:t>ask your doctor to call 1-888-327-9791 for instructions on how to fax them. If your order is faxed, your doctor must have your member ID number to complete the </a:t>
            </a:r>
            <a:r>
              <a:rPr lang="en-US" altLang="en-US" sz="1200" dirty="0" smtClean="0"/>
              <a:t>transaction (Only </a:t>
            </a:r>
            <a:r>
              <a:rPr lang="en-US" altLang="en-US" sz="1200" dirty="0"/>
              <a:t>your doctor can fax prescriptions to ESI</a:t>
            </a:r>
            <a:r>
              <a:rPr lang="en-US" altLang="en-US" sz="1200" dirty="0" smtClean="0"/>
              <a:t>).</a:t>
            </a:r>
            <a:endParaRPr lang="en-US" altLang="en-US" sz="1200" dirty="0"/>
          </a:p>
          <a:p>
            <a:pPr>
              <a:lnSpc>
                <a:spcPct val="80000"/>
              </a:lnSpc>
            </a:pPr>
            <a:endParaRPr lang="en-US" altLang="en-US" sz="1200" dirty="0"/>
          </a:p>
        </p:txBody>
      </p:sp>
      <p:sp>
        <p:nvSpPr>
          <p:cNvPr id="2" name="TextBox 1"/>
          <p:cNvSpPr txBox="1"/>
          <p:nvPr/>
        </p:nvSpPr>
        <p:spPr>
          <a:xfrm>
            <a:off x="602278" y="5257305"/>
            <a:ext cx="8124340" cy="646331"/>
          </a:xfrm>
          <a:prstGeom prst="rect">
            <a:avLst/>
          </a:prstGeom>
          <a:solidFill>
            <a:schemeClr val="bg1">
              <a:lumMod val="50000"/>
            </a:schemeClr>
          </a:solidFill>
        </p:spPr>
        <p:txBody>
          <a:bodyPr wrap="none" rtlCol="0">
            <a:spAutoFit/>
          </a:bodyPr>
          <a:lstStyle/>
          <a:p>
            <a:r>
              <a:rPr lang="en-US" sz="1200" dirty="0" smtClean="0">
                <a:solidFill>
                  <a:schemeClr val="bg1"/>
                </a:solidFill>
              </a:rPr>
              <a:t>After the initial fill and two refills of any maintenance medications at any retail pharmacy , you must switch  to a </a:t>
            </a:r>
          </a:p>
          <a:p>
            <a:r>
              <a:rPr lang="en-US" sz="1200" dirty="0" smtClean="0">
                <a:solidFill>
                  <a:schemeClr val="bg1"/>
                </a:solidFill>
              </a:rPr>
              <a:t>90-day supply at a CVS pharmacy or through the ESI mail order pharmacy or pay 100% of the prescription cost.  </a:t>
            </a:r>
          </a:p>
          <a:p>
            <a:r>
              <a:rPr lang="en-US" sz="1200" dirty="0" smtClean="0">
                <a:solidFill>
                  <a:schemeClr val="bg1"/>
                </a:solidFill>
              </a:rPr>
              <a:t>  </a:t>
            </a:r>
            <a:endParaRPr lang="en-US" sz="1200" dirty="0">
              <a:solidFill>
                <a:schemeClr val="bg1"/>
              </a:solidFill>
            </a:endParaRPr>
          </a:p>
        </p:txBody>
      </p:sp>
    </p:spTree>
    <p:extLst>
      <p:ext uri="{BB962C8B-B14F-4D97-AF65-F5344CB8AC3E}">
        <p14:creationId xmlns:p14="http://schemas.microsoft.com/office/powerpoint/2010/main" val="1006120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30213" y="-13509"/>
            <a:ext cx="8256587" cy="8572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a:solidFill>
                  <a:srgbClr val="A80000"/>
                </a:solidFill>
                <a:latin typeface="Arial"/>
                <a:ea typeface="+mj-ea"/>
                <a:cs typeface="Arial"/>
              </a:defRPr>
            </a:lvl1pPr>
          </a:lstStyle>
          <a:p>
            <a:r>
              <a:rPr lang="en-US" sz="2400" dirty="0" smtClean="0"/>
              <a:t>Report your Tobacco User Status and learn how to stop</a:t>
            </a:r>
            <a:endParaRPr lang="en-US" sz="2400" dirty="0"/>
          </a:p>
        </p:txBody>
      </p:sp>
      <p:sp>
        <p:nvSpPr>
          <p:cNvPr id="5" name="TextBox 4"/>
          <p:cNvSpPr txBox="1"/>
          <p:nvPr/>
        </p:nvSpPr>
        <p:spPr>
          <a:xfrm>
            <a:off x="430213" y="723516"/>
            <a:ext cx="8206478" cy="584775"/>
          </a:xfrm>
          <a:prstGeom prst="rect">
            <a:avLst/>
          </a:prstGeom>
          <a:noFill/>
        </p:spPr>
        <p:txBody>
          <a:bodyPr wrap="square" rtlCol="0">
            <a:spAutoFit/>
          </a:bodyPr>
          <a:lstStyle/>
          <a:p>
            <a:r>
              <a:rPr lang="en-US" sz="1600" dirty="0">
                <a:solidFill>
                  <a:schemeClr val="bg1">
                    <a:lumMod val="50000"/>
                  </a:schemeClr>
                </a:solidFill>
                <a:latin typeface="Trebuchet MS"/>
                <a:cs typeface="Trebuchet MS"/>
              </a:rPr>
              <a:t>To participate in Frontier’s medical plan, you </a:t>
            </a:r>
            <a:r>
              <a:rPr lang="en-US" sz="1600" b="1" dirty="0">
                <a:solidFill>
                  <a:schemeClr val="bg1">
                    <a:lumMod val="50000"/>
                  </a:schemeClr>
                </a:solidFill>
                <a:latin typeface="Trebuchet MS"/>
                <a:cs typeface="Trebuchet MS"/>
              </a:rPr>
              <a:t>must declare </a:t>
            </a:r>
            <a:r>
              <a:rPr lang="en-US" sz="1600" b="1" dirty="0" smtClean="0">
                <a:solidFill>
                  <a:schemeClr val="bg1">
                    <a:lumMod val="50000"/>
                  </a:schemeClr>
                </a:solidFill>
                <a:latin typeface="Trebuchet MS"/>
                <a:cs typeface="Trebuchet MS"/>
              </a:rPr>
              <a:t>your </a:t>
            </a:r>
            <a:r>
              <a:rPr lang="en-US" sz="1600" b="1" dirty="0">
                <a:solidFill>
                  <a:schemeClr val="bg1">
                    <a:lumMod val="50000"/>
                  </a:schemeClr>
                </a:solidFill>
                <a:latin typeface="Trebuchet MS"/>
                <a:cs typeface="Trebuchet MS"/>
              </a:rPr>
              <a:t>and your </a:t>
            </a:r>
            <a:r>
              <a:rPr lang="en-US" sz="1600" b="1" dirty="0" smtClean="0">
                <a:solidFill>
                  <a:schemeClr val="bg1">
                    <a:lumMod val="50000"/>
                  </a:schemeClr>
                </a:solidFill>
                <a:latin typeface="Trebuchet MS"/>
                <a:cs typeface="Trebuchet MS"/>
              </a:rPr>
              <a:t>covered spouse/Domestic Partner’s </a:t>
            </a:r>
            <a:r>
              <a:rPr lang="en-US" sz="1600" b="1" dirty="0">
                <a:solidFill>
                  <a:schemeClr val="bg1">
                    <a:lumMod val="50000"/>
                  </a:schemeClr>
                </a:solidFill>
                <a:latin typeface="Trebuchet MS"/>
                <a:cs typeface="Trebuchet MS"/>
              </a:rPr>
              <a:t>tobacco user </a:t>
            </a:r>
            <a:r>
              <a:rPr lang="en-US" sz="1600" b="1" dirty="0" smtClean="0">
                <a:solidFill>
                  <a:schemeClr val="bg1">
                    <a:lumMod val="50000"/>
                  </a:schemeClr>
                </a:solidFill>
                <a:latin typeface="Trebuchet MS"/>
                <a:cs typeface="Trebuchet MS"/>
              </a:rPr>
              <a:t>status</a:t>
            </a:r>
            <a:r>
              <a:rPr lang="en-US" sz="1600" dirty="0" smtClean="0">
                <a:solidFill>
                  <a:schemeClr val="bg1">
                    <a:lumMod val="50000"/>
                  </a:schemeClr>
                </a:solidFill>
                <a:latin typeface="Trebuchet MS"/>
                <a:cs typeface="Trebuchet MS"/>
              </a:rPr>
              <a:t>.</a:t>
            </a:r>
            <a:endParaRPr lang="en-US" dirty="0">
              <a:solidFill>
                <a:schemeClr val="bg1">
                  <a:lumMod val="50000"/>
                </a:schemeClr>
              </a:solidFill>
            </a:endParaRPr>
          </a:p>
        </p:txBody>
      </p:sp>
      <p:sp>
        <p:nvSpPr>
          <p:cNvPr id="6" name="Rectangle 5"/>
          <p:cNvSpPr/>
          <p:nvPr/>
        </p:nvSpPr>
        <p:spPr>
          <a:xfrm>
            <a:off x="1212400" y="1821677"/>
            <a:ext cx="2750000" cy="3682140"/>
          </a:xfrm>
          <a:prstGeom prst="rect">
            <a:avLst/>
          </a:prstGeom>
          <a:noFill/>
          <a:ln w="12700">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4352558" y="1845088"/>
            <a:ext cx="4371181" cy="3189147"/>
          </a:xfrm>
          <a:prstGeom prst="rect">
            <a:avLst/>
          </a:prstGeom>
          <a:noFill/>
          <a:ln w="12700">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1289973" y="1465714"/>
            <a:ext cx="2542448" cy="369332"/>
          </a:xfrm>
          <a:prstGeom prst="rect">
            <a:avLst/>
          </a:prstGeom>
          <a:noFill/>
        </p:spPr>
        <p:txBody>
          <a:bodyPr wrap="square" rtlCol="0">
            <a:spAutoFit/>
          </a:bodyPr>
          <a:lstStyle/>
          <a:p>
            <a:r>
              <a:rPr lang="en-US" dirty="0" smtClean="0">
                <a:solidFill>
                  <a:schemeClr val="bg2">
                    <a:lumMod val="50000"/>
                  </a:schemeClr>
                </a:solidFill>
              </a:rPr>
              <a:t>Tobacco user status</a:t>
            </a:r>
            <a:endParaRPr lang="en-US" dirty="0">
              <a:solidFill>
                <a:schemeClr val="bg2">
                  <a:lumMod val="50000"/>
                </a:schemeClr>
              </a:solidFill>
            </a:endParaRPr>
          </a:p>
        </p:txBody>
      </p:sp>
      <p:sp>
        <p:nvSpPr>
          <p:cNvPr id="9" name="TextBox 8"/>
          <p:cNvSpPr txBox="1"/>
          <p:nvPr/>
        </p:nvSpPr>
        <p:spPr>
          <a:xfrm>
            <a:off x="4801569" y="1455213"/>
            <a:ext cx="3835122" cy="369332"/>
          </a:xfrm>
          <a:prstGeom prst="rect">
            <a:avLst/>
          </a:prstGeom>
          <a:noFill/>
        </p:spPr>
        <p:txBody>
          <a:bodyPr wrap="square" rtlCol="0">
            <a:spAutoFit/>
          </a:bodyPr>
          <a:lstStyle/>
          <a:p>
            <a:r>
              <a:rPr lang="en-US" dirty="0">
                <a:solidFill>
                  <a:schemeClr val="accent3">
                    <a:lumMod val="50000"/>
                  </a:schemeClr>
                </a:solidFill>
              </a:rPr>
              <a:t>If you want to </a:t>
            </a:r>
            <a:r>
              <a:rPr lang="en-US" b="1" dirty="0">
                <a:solidFill>
                  <a:schemeClr val="accent3">
                    <a:lumMod val="50000"/>
                  </a:schemeClr>
                </a:solidFill>
              </a:rPr>
              <a:t>stop</a:t>
            </a:r>
            <a:r>
              <a:rPr lang="en-US" dirty="0">
                <a:solidFill>
                  <a:schemeClr val="accent3">
                    <a:lumMod val="50000"/>
                  </a:schemeClr>
                </a:solidFill>
              </a:rPr>
              <a:t> using </a:t>
            </a:r>
            <a:r>
              <a:rPr lang="en-US" b="1" dirty="0" smtClean="0">
                <a:solidFill>
                  <a:schemeClr val="accent3">
                    <a:lumMod val="50000"/>
                  </a:schemeClr>
                </a:solidFill>
              </a:rPr>
              <a:t>tobacco</a:t>
            </a:r>
            <a:endParaRPr lang="en-US" b="1" dirty="0">
              <a:solidFill>
                <a:schemeClr val="accent3">
                  <a:lumMod val="50000"/>
                </a:schemeClr>
              </a:solidFill>
            </a:endParaRPr>
          </a:p>
        </p:txBody>
      </p:sp>
      <p:sp>
        <p:nvSpPr>
          <p:cNvPr id="10" name="Content Placeholder 2"/>
          <p:cNvSpPr txBox="1">
            <a:spLocks/>
          </p:cNvSpPr>
          <p:nvPr/>
        </p:nvSpPr>
        <p:spPr>
          <a:xfrm>
            <a:off x="1417914" y="2003560"/>
            <a:ext cx="2366160" cy="1400057"/>
          </a:xfrm>
          <a:prstGeom prst="rect">
            <a:avLst/>
          </a:prstGeom>
          <a:ln w="12700">
            <a:noFill/>
          </a:ln>
        </p:spPr>
        <p:txBody>
          <a:bodyPr vert="horz" lIns="0" tIns="45720" rIns="91440" bIns="45720" rtlCol="0">
            <a:noAutofit/>
          </a:bodyPr>
          <a:lstStyle>
            <a:lvl1pPr marL="0" marR="0" indent="0" algn="l" defTabSz="457200" rtl="0" eaLnBrk="1" fontAlgn="auto" latinLnBrk="0" hangingPunct="1">
              <a:lnSpc>
                <a:spcPct val="100000"/>
              </a:lnSpc>
              <a:spcBef>
                <a:spcPct val="20000"/>
              </a:spcBef>
              <a:spcAft>
                <a:spcPts val="0"/>
              </a:spcAft>
              <a:buClr>
                <a:srgbClr val="476101"/>
              </a:buClr>
              <a:buSzTx/>
              <a:buFont typeface="Arial"/>
              <a:buNone/>
              <a:tabLst/>
              <a:defRPr lang="en-US" sz="1400" kern="1200" dirty="0" smtClean="0">
                <a:solidFill>
                  <a:srgbClr val="7F7F7F"/>
                </a:solidFill>
                <a:latin typeface="Trebuchet MS"/>
                <a:ea typeface="+mn-ea"/>
                <a:cs typeface="Trebuchet MS"/>
              </a:defRPr>
            </a:lvl1pPr>
            <a:lvl2pPr marL="742950" marR="0" indent="-285750" algn="l" defTabSz="457200" rtl="0" eaLnBrk="1" fontAlgn="auto" latinLnBrk="0" hangingPunct="1">
              <a:lnSpc>
                <a:spcPct val="100000"/>
              </a:lnSpc>
              <a:spcBef>
                <a:spcPct val="20000"/>
              </a:spcBef>
              <a:spcAft>
                <a:spcPts val="0"/>
              </a:spcAft>
              <a:buClr>
                <a:srgbClr val="E6000F"/>
              </a:buClr>
              <a:buSzPct val="135000"/>
              <a:buFont typeface="Arial"/>
              <a:buChar char="•"/>
              <a:tabLst/>
              <a:defRPr lang="en-US" sz="1400" kern="1200" dirty="0" smtClean="0">
                <a:solidFill>
                  <a:srgbClr val="7F7F7F"/>
                </a:solidFill>
                <a:latin typeface="Trebuchet MS"/>
                <a:ea typeface="+mn-ea"/>
                <a:cs typeface="Trebuchet MS"/>
              </a:defRPr>
            </a:lvl2pPr>
            <a:lvl3pPr marL="1143000" marR="0" indent="-228600" algn="l" defTabSz="457200" rtl="0" eaLnBrk="1" fontAlgn="auto" latinLnBrk="0" hangingPunct="1">
              <a:lnSpc>
                <a:spcPct val="100000"/>
              </a:lnSpc>
              <a:spcBef>
                <a:spcPct val="20000"/>
              </a:spcBef>
              <a:spcAft>
                <a:spcPts val="0"/>
              </a:spcAft>
              <a:buClr>
                <a:srgbClr val="E6000F"/>
              </a:buClr>
              <a:buSzPct val="120000"/>
              <a:buFont typeface="Wingdings" charset="2"/>
              <a:buChar char="§"/>
              <a:tabLst/>
              <a:defRPr lang="en-US" sz="1400" kern="1200" dirty="0" smtClean="0">
                <a:solidFill>
                  <a:srgbClr val="7F7F7F"/>
                </a:solidFill>
                <a:latin typeface="Trebuchet MS"/>
                <a:ea typeface="+mn-ea"/>
                <a:cs typeface="Trebuchet MS"/>
              </a:defRPr>
            </a:lvl3pPr>
            <a:lvl4pPr marL="1600200" marR="0" indent="-228600" algn="l" defTabSz="457200" rtl="0" eaLnBrk="1" fontAlgn="auto" latinLnBrk="0" hangingPunct="1">
              <a:lnSpc>
                <a:spcPct val="100000"/>
              </a:lnSpc>
              <a:spcBef>
                <a:spcPct val="20000"/>
              </a:spcBef>
              <a:spcAft>
                <a:spcPts val="0"/>
              </a:spcAft>
              <a:buClr>
                <a:srgbClr val="E6000F"/>
              </a:buClr>
              <a:buSzPct val="120000"/>
              <a:buFont typeface="Courier New"/>
              <a:buChar char="o"/>
              <a:tabLst/>
              <a:defRPr lang="en-US" sz="1400" kern="1200" dirty="0" smtClean="0">
                <a:solidFill>
                  <a:srgbClr val="7F7F7F"/>
                </a:solidFill>
                <a:latin typeface="Trebuchet MS"/>
                <a:ea typeface="+mn-ea"/>
                <a:cs typeface="Trebuchet MS"/>
              </a:defRPr>
            </a:lvl4pPr>
            <a:lvl5pPr marL="2057400" marR="0" indent="-228600" algn="l" defTabSz="457200" rtl="0" eaLnBrk="1" fontAlgn="auto" latinLnBrk="0" hangingPunct="1">
              <a:lnSpc>
                <a:spcPct val="100000"/>
              </a:lnSpc>
              <a:spcBef>
                <a:spcPct val="20000"/>
              </a:spcBef>
              <a:spcAft>
                <a:spcPts val="0"/>
              </a:spcAft>
              <a:buClr>
                <a:srgbClr val="E6000F"/>
              </a:buClr>
              <a:buSzPct val="110000"/>
              <a:buFont typeface="Wingdings" charset="2"/>
              <a:buChar char="ü"/>
              <a:tabLst/>
              <a:defRPr lang="en-US" sz="1400" kern="1200" dirty="0">
                <a:solidFill>
                  <a:srgbClr val="7F7F7F"/>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dirty="0" smtClean="0">
                <a:solidFill>
                  <a:schemeClr val="tx1"/>
                </a:solidFill>
              </a:rPr>
              <a:t>Your current tobacco user status will automatically continue for 2018.</a:t>
            </a:r>
          </a:p>
          <a:p>
            <a:pPr>
              <a:spcBef>
                <a:spcPts val="0"/>
              </a:spcBef>
            </a:pPr>
            <a:endParaRPr lang="en-US" dirty="0">
              <a:solidFill>
                <a:schemeClr val="tx1"/>
              </a:solidFill>
            </a:endParaRPr>
          </a:p>
          <a:p>
            <a:pPr>
              <a:spcBef>
                <a:spcPts val="0"/>
              </a:spcBef>
            </a:pPr>
            <a:r>
              <a:rPr lang="en-US" dirty="0" smtClean="0">
                <a:solidFill>
                  <a:schemeClr val="tx1"/>
                </a:solidFill>
              </a:rPr>
              <a:t>If you or your covered spouse/DP is currently a tobacco user and enrolled in a tobacco cessation program prior to </a:t>
            </a:r>
            <a:r>
              <a:rPr lang="en-US" u="sng" dirty="0" smtClean="0">
                <a:solidFill>
                  <a:schemeClr val="tx1"/>
                </a:solidFill>
              </a:rPr>
              <a:t>November 1, 2017</a:t>
            </a:r>
            <a:r>
              <a:rPr lang="en-US" dirty="0" smtClean="0">
                <a:solidFill>
                  <a:schemeClr val="tx1"/>
                </a:solidFill>
              </a:rPr>
              <a:t>, you can declare yourself as a non-tobacco user for 2018 plan year </a:t>
            </a:r>
            <a:r>
              <a:rPr lang="en-US" b="1" dirty="0" smtClean="0">
                <a:solidFill>
                  <a:schemeClr val="tx1"/>
                </a:solidFill>
              </a:rPr>
              <a:t>as long as you complete the program and remain a non-tobacco user in the 2018 plan year.</a:t>
            </a:r>
          </a:p>
        </p:txBody>
      </p:sp>
      <p:sp>
        <p:nvSpPr>
          <p:cNvPr id="11" name="AutoShape 12"/>
          <p:cNvSpPr>
            <a:spLocks noChangeArrowheads="1"/>
          </p:cNvSpPr>
          <p:nvPr/>
        </p:nvSpPr>
        <p:spPr bwMode="auto">
          <a:xfrm rot="5400000">
            <a:off x="2399764" y="872353"/>
            <a:ext cx="180306" cy="2165623"/>
          </a:xfrm>
          <a:prstGeom prst="homePlate">
            <a:avLst>
              <a:gd name="adj" fmla="val 100000"/>
            </a:avLst>
          </a:prstGeom>
          <a:solidFill>
            <a:schemeClr val="bg2"/>
          </a:solidFill>
          <a:ln w="6350" algn="ctr">
            <a:noFill/>
            <a:miter lim="800000"/>
            <a:headEnd/>
            <a:tailEnd/>
          </a:ln>
        </p:spPr>
        <p:txBody>
          <a:bodyPr wrap="square" lIns="66675" tIns="66675" rIns="66675" bIns="66675" anchor="ctr"/>
          <a:lstStyle/>
          <a:p>
            <a:pPr algn="ctr"/>
            <a:endParaRPr lang="en-US" sz="1050" dirty="0"/>
          </a:p>
        </p:txBody>
      </p:sp>
      <p:sp>
        <p:nvSpPr>
          <p:cNvPr id="12" name="AutoShape 12"/>
          <p:cNvSpPr>
            <a:spLocks noChangeArrowheads="1"/>
          </p:cNvSpPr>
          <p:nvPr/>
        </p:nvSpPr>
        <p:spPr bwMode="auto">
          <a:xfrm rot="5400000">
            <a:off x="6459070" y="-132304"/>
            <a:ext cx="158158" cy="4197084"/>
          </a:xfrm>
          <a:prstGeom prst="homePlate">
            <a:avLst>
              <a:gd name="adj" fmla="val 100000"/>
            </a:avLst>
          </a:prstGeom>
          <a:solidFill>
            <a:schemeClr val="bg2"/>
          </a:solidFill>
          <a:ln w="6350" algn="ctr">
            <a:noFill/>
            <a:miter lim="800000"/>
            <a:headEnd/>
            <a:tailEnd/>
          </a:ln>
        </p:spPr>
        <p:txBody>
          <a:bodyPr wrap="square" lIns="66675" tIns="66675" rIns="66675" bIns="66675" anchor="ctr"/>
          <a:lstStyle/>
          <a:p>
            <a:pPr algn="ctr"/>
            <a:endParaRPr lang="en-US" sz="1050" dirty="0"/>
          </a:p>
        </p:txBody>
      </p:sp>
      <p:sp>
        <p:nvSpPr>
          <p:cNvPr id="13" name="Content Placeholder 2"/>
          <p:cNvSpPr txBox="1">
            <a:spLocks/>
          </p:cNvSpPr>
          <p:nvPr/>
        </p:nvSpPr>
        <p:spPr>
          <a:xfrm>
            <a:off x="4460051" y="2134197"/>
            <a:ext cx="3002582" cy="2481813"/>
          </a:xfrm>
          <a:prstGeom prst="rect">
            <a:avLst/>
          </a:prstGeom>
        </p:spPr>
        <p:txBody>
          <a:bodyPr vert="horz" lIns="91440" tIns="45720" rIns="91440" bIns="45720" rtlCol="0">
            <a:normAutofit fontScale="55000" lnSpcReduction="20000"/>
          </a:bodyPr>
          <a:lstStyle>
            <a:lvl1pPr marL="0" indent="0" algn="ctr" defTabSz="457200" rtl="0" eaLnBrk="1" latinLnBrk="0" hangingPunct="1">
              <a:spcBef>
                <a:spcPct val="20000"/>
              </a:spcBef>
              <a:buFont typeface="Arial"/>
              <a:buNone/>
              <a:defRPr sz="2800" kern="1200">
                <a:solidFill>
                  <a:schemeClr val="tx1">
                    <a:tint val="75000"/>
                  </a:schemeClr>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2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pPr>
            <a:r>
              <a:rPr lang="en-US" dirty="0" smtClean="0">
                <a:solidFill>
                  <a:schemeClr val="tx1"/>
                </a:solidFill>
              </a:rPr>
              <a:t>Frontier offers a </a:t>
            </a:r>
            <a:r>
              <a:rPr lang="en-US" b="1" dirty="0" smtClean="0">
                <a:solidFill>
                  <a:schemeClr val="tx1"/>
                </a:solidFill>
              </a:rPr>
              <a:t>tobacco cessation program </a:t>
            </a:r>
            <a:r>
              <a:rPr lang="en-US" dirty="0" smtClean="0">
                <a:solidFill>
                  <a:schemeClr val="tx1"/>
                </a:solidFill>
              </a:rPr>
              <a:t>through </a:t>
            </a:r>
            <a:r>
              <a:rPr lang="en-US" b="1" dirty="0" smtClean="0">
                <a:solidFill>
                  <a:schemeClr val="tx1"/>
                </a:solidFill>
              </a:rPr>
              <a:t>Anthem </a:t>
            </a:r>
            <a:r>
              <a:rPr lang="en-US" b="1" dirty="0" err="1" smtClean="0">
                <a:solidFill>
                  <a:schemeClr val="tx1"/>
                </a:solidFill>
              </a:rPr>
              <a:t>Healthways</a:t>
            </a:r>
            <a:r>
              <a:rPr lang="en-US" dirty="0" smtClean="0">
                <a:solidFill>
                  <a:schemeClr val="tx1"/>
                </a:solidFill>
              </a:rPr>
              <a:t>. </a:t>
            </a:r>
          </a:p>
          <a:p>
            <a:pPr algn="l">
              <a:spcBef>
                <a:spcPts val="0"/>
              </a:spcBef>
            </a:pPr>
            <a:endParaRPr lang="en-US" dirty="0" smtClean="0">
              <a:solidFill>
                <a:schemeClr val="tx1"/>
              </a:solidFill>
            </a:endParaRPr>
          </a:p>
          <a:p>
            <a:pPr algn="l">
              <a:spcBef>
                <a:spcPts val="0"/>
              </a:spcBef>
            </a:pPr>
            <a:r>
              <a:rPr lang="en-US" dirty="0" smtClean="0">
                <a:solidFill>
                  <a:schemeClr val="tx1"/>
                </a:solidFill>
              </a:rPr>
              <a:t>All employees and their spouses/Domestic Partners can participate without being enrolled in a Frontier medical plan.</a:t>
            </a:r>
          </a:p>
          <a:p>
            <a:pPr algn="l">
              <a:spcBef>
                <a:spcPts val="0"/>
              </a:spcBef>
            </a:pPr>
            <a:endParaRPr lang="en-US" dirty="0" smtClean="0">
              <a:solidFill>
                <a:schemeClr val="tx1"/>
              </a:solidFill>
            </a:endParaRPr>
          </a:p>
          <a:p>
            <a:pPr algn="l">
              <a:spcBef>
                <a:spcPts val="0"/>
              </a:spcBef>
            </a:pPr>
            <a:r>
              <a:rPr lang="en-US" dirty="0" smtClean="0">
                <a:solidFill>
                  <a:schemeClr val="tx1"/>
                </a:solidFill>
              </a:rPr>
              <a:t>Call 1-877-252-8410 or enroll online </a:t>
            </a:r>
            <a:r>
              <a:rPr lang="en-US" b="1" dirty="0" smtClean="0">
                <a:solidFill>
                  <a:srgbClr val="D9272D"/>
                </a:solidFill>
              </a:rPr>
              <a:t>www.myhealthylifestyles.com</a:t>
            </a:r>
            <a:endParaRPr lang="en-US" b="1" dirty="0">
              <a:solidFill>
                <a:srgbClr val="D9272D"/>
              </a:solidFill>
            </a:endParaRPr>
          </a:p>
        </p:txBody>
      </p:sp>
      <p:sp>
        <p:nvSpPr>
          <p:cNvPr id="14" name="TextBox 13"/>
          <p:cNvSpPr txBox="1"/>
          <p:nvPr/>
        </p:nvSpPr>
        <p:spPr>
          <a:xfrm>
            <a:off x="7057441" y="2088702"/>
            <a:ext cx="973676" cy="430887"/>
          </a:xfrm>
          <a:prstGeom prst="rect">
            <a:avLst/>
          </a:prstGeom>
          <a:noFill/>
        </p:spPr>
        <p:txBody>
          <a:bodyPr wrap="square" lIns="0" tIns="0" rIns="0" bIns="0" rtlCol="0">
            <a:spAutoFit/>
          </a:bodyPr>
          <a:lstStyle/>
          <a:p>
            <a:pPr algn="ctr" defTabSz="685800">
              <a:defRPr/>
            </a:pPr>
            <a:r>
              <a:rPr lang="en-US" sz="1600" b="1" kern="0" dirty="0" smtClean="0">
                <a:solidFill>
                  <a:srgbClr val="008000"/>
                </a:solidFill>
              </a:rPr>
              <a:t>Unlimited</a:t>
            </a:r>
            <a:r>
              <a:rPr lang="en-US" sz="1600" kern="0" dirty="0" smtClean="0">
                <a:solidFill>
                  <a:srgbClr val="008000"/>
                </a:solidFill>
              </a:rPr>
              <a:t> </a:t>
            </a:r>
            <a:r>
              <a:rPr lang="en-US" sz="1200" kern="0" dirty="0" smtClean="0">
                <a:solidFill>
                  <a:srgbClr val="008000"/>
                </a:solidFill>
              </a:rPr>
              <a:t>in bound calls </a:t>
            </a:r>
            <a:endParaRPr lang="en-US" sz="1200" kern="0" dirty="0">
              <a:solidFill>
                <a:srgbClr val="008000"/>
              </a:solidFill>
            </a:endParaRPr>
          </a:p>
        </p:txBody>
      </p:sp>
      <p:sp>
        <p:nvSpPr>
          <p:cNvPr id="15" name="TextBox 14"/>
          <p:cNvSpPr txBox="1"/>
          <p:nvPr/>
        </p:nvSpPr>
        <p:spPr>
          <a:xfrm>
            <a:off x="7511771" y="2564029"/>
            <a:ext cx="274843" cy="692497"/>
          </a:xfrm>
          <a:prstGeom prst="rect">
            <a:avLst/>
          </a:prstGeom>
          <a:noFill/>
        </p:spPr>
        <p:txBody>
          <a:bodyPr wrap="square" lIns="0" tIns="0" rIns="0" bIns="0" rtlCol="0">
            <a:spAutoFit/>
          </a:bodyPr>
          <a:lstStyle/>
          <a:p>
            <a:pPr algn="ctr" defTabSz="685800">
              <a:defRPr/>
            </a:pPr>
            <a:r>
              <a:rPr lang="en-US" sz="4500" kern="0" dirty="0">
                <a:solidFill>
                  <a:schemeClr val="tx2"/>
                </a:solidFill>
              </a:rPr>
              <a:t>5</a:t>
            </a:r>
          </a:p>
        </p:txBody>
      </p:sp>
      <p:sp>
        <p:nvSpPr>
          <p:cNvPr id="16" name="Rectangle 15"/>
          <p:cNvSpPr/>
          <p:nvPr/>
        </p:nvSpPr>
        <p:spPr>
          <a:xfrm>
            <a:off x="7856196" y="2679444"/>
            <a:ext cx="702923" cy="461665"/>
          </a:xfrm>
          <a:prstGeom prst="rect">
            <a:avLst/>
          </a:prstGeom>
        </p:spPr>
        <p:txBody>
          <a:bodyPr wrap="square" lIns="0" tIns="0" rIns="0" bIns="0">
            <a:spAutoFit/>
          </a:bodyPr>
          <a:lstStyle/>
          <a:p>
            <a:pPr defTabSz="685800">
              <a:defRPr/>
            </a:pPr>
            <a:r>
              <a:rPr lang="en-US" sz="1000" kern="0" dirty="0" smtClean="0">
                <a:solidFill>
                  <a:schemeClr val="tx2"/>
                </a:solidFill>
              </a:rPr>
              <a:t>One-on-one professional coaching</a:t>
            </a:r>
            <a:endParaRPr lang="en-US" sz="1000" kern="0" dirty="0">
              <a:solidFill>
                <a:schemeClr val="tx2"/>
              </a:solidFill>
            </a:endParaRPr>
          </a:p>
        </p:txBody>
      </p:sp>
      <p:sp>
        <p:nvSpPr>
          <p:cNvPr id="17" name="TextBox 16"/>
          <p:cNvSpPr txBox="1"/>
          <p:nvPr/>
        </p:nvSpPr>
        <p:spPr>
          <a:xfrm>
            <a:off x="7283189" y="3456610"/>
            <a:ext cx="1301384" cy="461665"/>
          </a:xfrm>
          <a:prstGeom prst="rect">
            <a:avLst/>
          </a:prstGeom>
          <a:noFill/>
        </p:spPr>
        <p:txBody>
          <a:bodyPr wrap="square" lIns="0" tIns="0" rIns="0" bIns="0" rtlCol="0">
            <a:spAutoFit/>
          </a:bodyPr>
          <a:lstStyle/>
          <a:p>
            <a:pPr algn="ctr" defTabSz="685800">
              <a:defRPr/>
            </a:pPr>
            <a:r>
              <a:rPr lang="en-US" sz="1500" b="1" kern="0" dirty="0" smtClean="0">
                <a:solidFill>
                  <a:schemeClr val="accent2"/>
                </a:solidFill>
              </a:rPr>
              <a:t>Lifetime </a:t>
            </a:r>
            <a:r>
              <a:rPr lang="en-US" sz="1500" kern="0" dirty="0" smtClean="0">
                <a:solidFill>
                  <a:schemeClr val="accent2"/>
                </a:solidFill>
              </a:rPr>
              <a:t>web support</a:t>
            </a:r>
            <a:endParaRPr lang="en-US" sz="1500" b="1" kern="0" dirty="0">
              <a:solidFill>
                <a:schemeClr val="accent2"/>
              </a:solidFill>
            </a:endParaRPr>
          </a:p>
        </p:txBody>
      </p:sp>
      <p:sp>
        <p:nvSpPr>
          <p:cNvPr id="18" name="TextBox 17"/>
          <p:cNvSpPr txBox="1"/>
          <p:nvPr/>
        </p:nvSpPr>
        <p:spPr>
          <a:xfrm>
            <a:off x="7497296" y="4142456"/>
            <a:ext cx="1222513" cy="553998"/>
          </a:xfrm>
          <a:prstGeom prst="rect">
            <a:avLst/>
          </a:prstGeom>
          <a:noFill/>
        </p:spPr>
        <p:txBody>
          <a:bodyPr wrap="square" lIns="0" tIns="0" rIns="0" bIns="0" rtlCol="0">
            <a:spAutoFit/>
          </a:bodyPr>
          <a:lstStyle/>
          <a:p>
            <a:pPr algn="ctr" defTabSz="685800">
              <a:defRPr/>
            </a:pPr>
            <a:r>
              <a:rPr lang="en-US" sz="1200" b="1" kern="0" dirty="0" smtClean="0">
                <a:solidFill>
                  <a:schemeClr val="bg2">
                    <a:lumMod val="50000"/>
                  </a:schemeClr>
                </a:solidFill>
              </a:rPr>
              <a:t>Company paid OTC</a:t>
            </a:r>
          </a:p>
          <a:p>
            <a:pPr algn="ctr" defTabSz="685800">
              <a:defRPr/>
            </a:pPr>
            <a:r>
              <a:rPr lang="en-US" sz="1200" kern="0" dirty="0">
                <a:solidFill>
                  <a:schemeClr val="bg2">
                    <a:lumMod val="50000"/>
                  </a:schemeClr>
                </a:solidFill>
              </a:rPr>
              <a:t>m</a:t>
            </a:r>
            <a:r>
              <a:rPr lang="en-US" sz="1200" kern="0" dirty="0" smtClean="0">
                <a:solidFill>
                  <a:schemeClr val="bg2">
                    <a:lumMod val="50000"/>
                  </a:schemeClr>
                </a:solidFill>
              </a:rPr>
              <a:t>edications*</a:t>
            </a:r>
            <a:endParaRPr lang="en-US" sz="1200" kern="0" dirty="0">
              <a:solidFill>
                <a:schemeClr val="bg2">
                  <a:lumMod val="50000"/>
                </a:schemeClr>
              </a:solidFill>
            </a:endParaRPr>
          </a:p>
        </p:txBody>
      </p:sp>
      <p:sp>
        <p:nvSpPr>
          <p:cNvPr id="19" name="AutoShape 10"/>
          <p:cNvSpPr>
            <a:spLocks noChangeArrowheads="1"/>
          </p:cNvSpPr>
          <p:nvPr/>
        </p:nvSpPr>
        <p:spPr bwMode="auto">
          <a:xfrm>
            <a:off x="71547" y="3025765"/>
            <a:ext cx="944621" cy="1621963"/>
          </a:xfrm>
          <a:prstGeom prst="wedgeRectCallout">
            <a:avLst>
              <a:gd name="adj1" fmla="val 90519"/>
              <a:gd name="adj2" fmla="val 17948"/>
            </a:avLst>
          </a:prstGeom>
          <a:solidFill>
            <a:srgbClr val="D9272D"/>
          </a:solidFill>
          <a:ln w="12700">
            <a:noFill/>
            <a:miter lim="800000"/>
            <a:headEnd/>
            <a:tailEnd/>
          </a:ln>
        </p:spPr>
        <p:txBody>
          <a:bodyPr wrap="square" lIns="66675" tIns="66675" rIns="66675" bIns="66675" anchor="ctr"/>
          <a:lstStyle/>
          <a:p>
            <a:r>
              <a:rPr lang="en-US" altLang="en-US" sz="1200" dirty="0">
                <a:solidFill>
                  <a:schemeClr val="bg1"/>
                </a:solidFill>
                <a:latin typeface="Trebuchet MS"/>
                <a:cs typeface="Trebuchet MS"/>
              </a:rPr>
              <a:t>Individuals who use tobacco products at least </a:t>
            </a:r>
            <a:r>
              <a:rPr lang="en-US" altLang="en-US" sz="1200" b="1" u="sng" dirty="0">
                <a:solidFill>
                  <a:schemeClr val="bg1"/>
                </a:solidFill>
                <a:latin typeface="Trebuchet MS"/>
                <a:cs typeface="Trebuchet MS"/>
              </a:rPr>
              <a:t>once a week </a:t>
            </a:r>
            <a:r>
              <a:rPr lang="en-US" altLang="en-US" sz="1200" dirty="0">
                <a:solidFill>
                  <a:schemeClr val="bg1"/>
                </a:solidFill>
                <a:latin typeface="Trebuchet MS"/>
                <a:cs typeface="Trebuchet MS"/>
              </a:rPr>
              <a:t>are </a:t>
            </a:r>
            <a:r>
              <a:rPr lang="en-US" altLang="en-US" sz="1200" b="1" u="sng" dirty="0" smtClean="0">
                <a:solidFill>
                  <a:schemeClr val="bg1"/>
                </a:solidFill>
                <a:latin typeface="Trebuchet MS"/>
                <a:cs typeface="Trebuchet MS"/>
              </a:rPr>
              <a:t>tobacco </a:t>
            </a:r>
            <a:r>
              <a:rPr lang="en-US" altLang="en-US" sz="1200" b="1" u="sng" dirty="0">
                <a:solidFill>
                  <a:schemeClr val="bg1"/>
                </a:solidFill>
                <a:latin typeface="Trebuchet MS"/>
                <a:cs typeface="Trebuchet MS"/>
              </a:rPr>
              <a:t>users</a:t>
            </a:r>
          </a:p>
        </p:txBody>
      </p:sp>
      <p:sp>
        <p:nvSpPr>
          <p:cNvPr id="20" name="TextBox 19"/>
          <p:cNvSpPr txBox="1"/>
          <p:nvPr/>
        </p:nvSpPr>
        <p:spPr>
          <a:xfrm>
            <a:off x="1532873" y="5602833"/>
            <a:ext cx="7103818" cy="307777"/>
          </a:xfrm>
          <a:prstGeom prst="rect">
            <a:avLst/>
          </a:prstGeom>
          <a:noFill/>
        </p:spPr>
        <p:txBody>
          <a:bodyPr wrap="square" rtlCol="0">
            <a:spAutoFit/>
          </a:bodyPr>
          <a:lstStyle/>
          <a:p>
            <a:r>
              <a:rPr lang="en-US" sz="1400" dirty="0" smtClean="0">
                <a:solidFill>
                  <a:schemeClr val="accent3">
                    <a:lumMod val="50000"/>
                  </a:schemeClr>
                </a:solidFill>
                <a:latin typeface="Trebuchet MS"/>
                <a:cs typeface="Trebuchet MS"/>
              </a:rPr>
              <a:t>*Prescription </a:t>
            </a:r>
            <a:r>
              <a:rPr lang="en-US" sz="1400" dirty="0">
                <a:solidFill>
                  <a:schemeClr val="accent3">
                    <a:lumMod val="50000"/>
                  </a:schemeClr>
                </a:solidFill>
                <a:latin typeface="Trebuchet MS"/>
                <a:cs typeface="Trebuchet MS"/>
              </a:rPr>
              <a:t>Drugs are covered under your medical plan, subject to the </a:t>
            </a:r>
            <a:r>
              <a:rPr lang="en-US" sz="1400" dirty="0" smtClean="0">
                <a:solidFill>
                  <a:schemeClr val="accent3">
                    <a:lumMod val="50000"/>
                  </a:schemeClr>
                </a:solidFill>
                <a:latin typeface="Trebuchet MS"/>
                <a:cs typeface="Trebuchet MS"/>
              </a:rPr>
              <a:t>plan’s </a:t>
            </a:r>
            <a:r>
              <a:rPr lang="en-US" sz="1400" dirty="0">
                <a:solidFill>
                  <a:schemeClr val="accent3">
                    <a:lumMod val="50000"/>
                  </a:schemeClr>
                </a:solidFill>
                <a:latin typeface="Trebuchet MS"/>
                <a:cs typeface="Trebuchet MS"/>
              </a:rPr>
              <a:t>copay</a:t>
            </a:r>
            <a:r>
              <a:rPr lang="en-US" sz="1400" dirty="0" smtClean="0">
                <a:solidFill>
                  <a:schemeClr val="accent3">
                    <a:lumMod val="50000"/>
                  </a:schemeClr>
                </a:solidFill>
                <a:latin typeface="Trebuchet MS"/>
                <a:cs typeface="Trebuchet MS"/>
              </a:rPr>
              <a:t>.</a:t>
            </a:r>
            <a:endParaRPr lang="en-US" sz="1400" dirty="0">
              <a:solidFill>
                <a:schemeClr val="accent3">
                  <a:lumMod val="50000"/>
                </a:schemeClr>
              </a:solidFill>
              <a:latin typeface="Trebuchet MS"/>
              <a:cs typeface="Trebuchet MS"/>
            </a:endParaRPr>
          </a:p>
        </p:txBody>
      </p:sp>
      <p:sp>
        <p:nvSpPr>
          <p:cNvPr id="21" name="Oval Callout 20"/>
          <p:cNvSpPr/>
          <p:nvPr/>
        </p:nvSpPr>
        <p:spPr>
          <a:xfrm>
            <a:off x="3561920" y="1845088"/>
            <a:ext cx="718521" cy="578219"/>
          </a:xfrm>
          <a:prstGeom prst="wedgeEllipseCallout">
            <a:avLst>
              <a:gd name="adj1" fmla="val -57552"/>
              <a:gd name="adj2" fmla="val 52518"/>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6675" tIns="66675" rIns="66675" bIns="66675" rtlCol="0" anchor="ctr">
            <a:noAutofit/>
          </a:bodyPr>
          <a:lstStyle/>
          <a:p>
            <a:pPr lvl="0" algn="ctr"/>
            <a:r>
              <a:rPr lang="en-US" sz="1100" b="1" dirty="0" smtClean="0">
                <a:solidFill>
                  <a:prstClr val="white"/>
                </a:solidFill>
              </a:rPr>
              <a:t>NEW!</a:t>
            </a:r>
            <a:endParaRPr lang="en-US" sz="1100" b="1" dirty="0">
              <a:solidFill>
                <a:prstClr val="white"/>
              </a:solidFill>
            </a:endParaRPr>
          </a:p>
        </p:txBody>
      </p:sp>
      <p:sp>
        <p:nvSpPr>
          <p:cNvPr id="3" name="Slide Number Placeholder 2"/>
          <p:cNvSpPr>
            <a:spLocks noGrp="1"/>
          </p:cNvSpPr>
          <p:nvPr>
            <p:ph type="sldNum" sz="quarter" idx="12"/>
          </p:nvPr>
        </p:nvSpPr>
        <p:spPr>
          <a:xfrm>
            <a:off x="99722" y="6292976"/>
            <a:ext cx="506860" cy="365125"/>
          </a:xfrm>
        </p:spPr>
        <p:txBody>
          <a:bodyPr/>
          <a:lstStyle/>
          <a:p>
            <a:fld id="{883B7BDA-E297-4144-82FE-9AC7F1C4AD01}" type="slidenum">
              <a:rPr lang="en-US" smtClean="0"/>
              <a:pPr/>
              <a:t>11</a:t>
            </a:fld>
            <a:endParaRPr lang="en-US" dirty="0"/>
          </a:p>
        </p:txBody>
      </p:sp>
    </p:spTree>
    <p:extLst>
      <p:ext uri="{BB962C8B-B14F-4D97-AF65-F5344CB8AC3E}">
        <p14:creationId xmlns:p14="http://schemas.microsoft.com/office/powerpoint/2010/main" val="3297350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04800" y="137716"/>
            <a:ext cx="8229600" cy="767631"/>
          </a:xfrm>
        </p:spPr>
        <p:txBody>
          <a:bodyPr>
            <a:normAutofit/>
          </a:bodyPr>
          <a:lstStyle/>
          <a:p>
            <a:r>
              <a:rPr lang="en-US" altLang="en-US" sz="2400" dirty="0" err="1" smtClean="0"/>
              <a:t>TeleMedicine</a:t>
            </a:r>
            <a:r>
              <a:rPr lang="en-US" altLang="en-US" sz="2400" dirty="0" smtClean="0"/>
              <a:t> – Offered to Anthem Members  </a:t>
            </a:r>
          </a:p>
        </p:txBody>
      </p:sp>
      <p:sp>
        <p:nvSpPr>
          <p:cNvPr id="35843" name="Content Placeholder 2"/>
          <p:cNvSpPr>
            <a:spLocks noGrp="1"/>
          </p:cNvSpPr>
          <p:nvPr>
            <p:ph idx="1"/>
          </p:nvPr>
        </p:nvSpPr>
        <p:spPr>
          <a:xfrm>
            <a:off x="326580" y="944529"/>
            <a:ext cx="8534400" cy="4501356"/>
          </a:xfrm>
        </p:spPr>
        <p:txBody>
          <a:bodyPr>
            <a:normAutofit/>
          </a:bodyPr>
          <a:lstStyle/>
          <a:p>
            <a:pPr marL="0" indent="0">
              <a:buFontTx/>
              <a:buNone/>
              <a:defRPr/>
            </a:pPr>
            <a:r>
              <a:rPr lang="en-US" sz="1600" dirty="0" smtClean="0">
                <a:solidFill>
                  <a:schemeClr val="bg1">
                    <a:lumMod val="50000"/>
                  </a:schemeClr>
                </a:solidFill>
              </a:rPr>
              <a:t>Telemedicine is </a:t>
            </a:r>
            <a:r>
              <a:rPr lang="en-US" sz="1600" dirty="0" err="1" smtClean="0">
                <a:solidFill>
                  <a:schemeClr val="bg1">
                    <a:lumMod val="50000"/>
                  </a:schemeClr>
                </a:solidFill>
              </a:rPr>
              <a:t>LiveHealth</a:t>
            </a:r>
            <a:r>
              <a:rPr lang="en-US" sz="1600" dirty="0" smtClean="0">
                <a:solidFill>
                  <a:schemeClr val="bg1">
                    <a:lumMod val="50000"/>
                  </a:schemeClr>
                </a:solidFill>
              </a:rPr>
              <a:t> online (LHO) that allows visit with a primary care physicians and/or licensed psychologists/therapists online, anytime – from work, at home or on the go:  </a:t>
            </a:r>
            <a:endParaRPr lang="en-US" sz="1600" dirty="0">
              <a:solidFill>
                <a:schemeClr val="bg1">
                  <a:lumMod val="50000"/>
                </a:schemeClr>
              </a:solidFill>
            </a:endParaRPr>
          </a:p>
          <a:p>
            <a:pPr marL="274320" indent="-457200">
              <a:buFontTx/>
              <a:buNone/>
              <a:defRPr/>
            </a:pPr>
            <a:r>
              <a:rPr lang="en-US" sz="1200" dirty="0" smtClean="0">
                <a:solidFill>
                  <a:schemeClr val="bg1">
                    <a:lumMod val="50000"/>
                  </a:schemeClr>
                </a:solidFill>
                <a:latin typeface="+mn-lt"/>
              </a:rPr>
              <a:t> </a:t>
            </a:r>
            <a:endParaRPr lang="en-US" sz="1200" dirty="0">
              <a:solidFill>
                <a:schemeClr val="bg1">
                  <a:lumMod val="50000"/>
                </a:schemeClr>
              </a:solidFill>
              <a:latin typeface="+mn-lt"/>
            </a:endParaRPr>
          </a:p>
          <a:p>
            <a:pPr marL="0" indent="0">
              <a:buNone/>
              <a:defRPr/>
            </a:pPr>
            <a:endParaRPr lang="en-US" sz="1200" dirty="0" smtClean="0">
              <a:solidFill>
                <a:schemeClr val="tx1"/>
              </a:solidFill>
            </a:endParaRPr>
          </a:p>
          <a:p>
            <a:pPr marL="0" indent="0">
              <a:buNone/>
              <a:defRPr/>
            </a:pPr>
            <a:endParaRPr lang="en-US" sz="1400" dirty="0">
              <a:solidFill>
                <a:schemeClr val="tx1"/>
              </a:solidFill>
            </a:endParaRPr>
          </a:p>
          <a:p>
            <a:pPr marL="0" indent="0">
              <a:buFontTx/>
              <a:buNone/>
              <a:defRPr/>
            </a:pPr>
            <a:endParaRPr lang="en-US" sz="1400" dirty="0">
              <a:solidFill>
                <a:schemeClr val="tx1"/>
              </a:solidFill>
            </a:endParaRPr>
          </a:p>
          <a:p>
            <a:pPr marL="274320" indent="-457200">
              <a:buFontTx/>
              <a:buNone/>
              <a:defRPr/>
            </a:pPr>
            <a:endParaRPr lang="en-US" sz="1400" dirty="0">
              <a:solidFill>
                <a:schemeClr val="tx1"/>
              </a:solidFill>
            </a:endParaRPr>
          </a:p>
        </p:txBody>
      </p:sp>
      <p:sp>
        <p:nvSpPr>
          <p:cNvPr id="6" name="Slide Number Placeholder 5"/>
          <p:cNvSpPr>
            <a:spLocks noGrp="1"/>
          </p:cNvSpPr>
          <p:nvPr>
            <p:ph type="sldNum" sz="quarter" idx="12"/>
          </p:nvPr>
        </p:nvSpPr>
        <p:spPr>
          <a:xfrm>
            <a:off x="125239" y="6348114"/>
            <a:ext cx="499450" cy="365125"/>
          </a:xfrm>
        </p:spPr>
        <p:txBody>
          <a:bodyPr/>
          <a:lstStyle/>
          <a:p>
            <a:fld id="{883B7BDA-E297-4144-82FE-9AC7F1C4AD01}" type="slidenum">
              <a:rPr lang="en-US" smtClean="0"/>
              <a:pPr/>
              <a:t>12</a:t>
            </a:fld>
            <a:endParaRPr lang="en-US" dirty="0"/>
          </a:p>
        </p:txBody>
      </p:sp>
      <p:sp>
        <p:nvSpPr>
          <p:cNvPr id="5" name="Rectangle 4"/>
          <p:cNvSpPr/>
          <p:nvPr/>
        </p:nvSpPr>
        <p:spPr>
          <a:xfrm>
            <a:off x="537601" y="2095254"/>
            <a:ext cx="4746097" cy="2953249"/>
          </a:xfrm>
          <a:prstGeom prst="rect">
            <a:avLst/>
          </a:prstGeom>
          <a:noFill/>
          <a:ln w="12700">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AutoShape 12"/>
          <p:cNvSpPr>
            <a:spLocks noChangeArrowheads="1"/>
          </p:cNvSpPr>
          <p:nvPr/>
        </p:nvSpPr>
        <p:spPr bwMode="auto">
          <a:xfrm rot="5400000">
            <a:off x="2753607" y="-147053"/>
            <a:ext cx="205597" cy="4713329"/>
          </a:xfrm>
          <a:prstGeom prst="homePlate">
            <a:avLst>
              <a:gd name="adj" fmla="val 100000"/>
            </a:avLst>
          </a:prstGeom>
          <a:solidFill>
            <a:schemeClr val="accent3">
              <a:lumMod val="40000"/>
              <a:lumOff val="60000"/>
            </a:schemeClr>
          </a:solidFill>
          <a:ln w="6350" algn="ctr">
            <a:noFill/>
            <a:miter lim="800000"/>
            <a:headEnd/>
            <a:tailEnd/>
          </a:ln>
        </p:spPr>
        <p:txBody>
          <a:bodyPr wrap="square" lIns="66675" tIns="66675" rIns="66675" bIns="66675" anchor="ctr"/>
          <a:lstStyle/>
          <a:p>
            <a:pPr algn="ctr"/>
            <a:endParaRPr lang="en-US" sz="1050" dirty="0"/>
          </a:p>
        </p:txBody>
      </p:sp>
      <p:sp>
        <p:nvSpPr>
          <p:cNvPr id="2" name="Rectangle 1"/>
          <p:cNvSpPr/>
          <p:nvPr/>
        </p:nvSpPr>
        <p:spPr>
          <a:xfrm>
            <a:off x="678931" y="2349705"/>
            <a:ext cx="4463435" cy="2954655"/>
          </a:xfrm>
          <a:prstGeom prst="rect">
            <a:avLst/>
          </a:prstGeom>
        </p:spPr>
        <p:txBody>
          <a:bodyPr wrap="square">
            <a:spAutoFit/>
          </a:bodyPr>
          <a:lstStyle/>
          <a:p>
            <a:pPr marL="285750" indent="-285750">
              <a:buFont typeface="Courier New" panose="02070309020205020404" pitchFamily="49" charset="0"/>
              <a:buChar char="o"/>
              <a:defRPr/>
            </a:pPr>
            <a:r>
              <a:rPr lang="en-US" sz="1400" dirty="0"/>
              <a:t>Available in most states including DC* </a:t>
            </a:r>
          </a:p>
          <a:p>
            <a:pPr marL="285750" indent="-285750">
              <a:buFont typeface="Courier New" panose="02070309020205020404" pitchFamily="49" charset="0"/>
              <a:buChar char="o"/>
              <a:defRPr/>
            </a:pPr>
            <a:r>
              <a:rPr lang="en-US" sz="1400" dirty="0" smtClean="0"/>
              <a:t>24/7 </a:t>
            </a:r>
            <a:r>
              <a:rPr lang="en-US" sz="1400" dirty="0"/>
              <a:t>access for members; available anywhere through computer or mobile device </a:t>
            </a:r>
          </a:p>
          <a:p>
            <a:pPr marL="285750" indent="-285750">
              <a:buFont typeface="Courier New" panose="02070309020205020404" pitchFamily="49" charset="0"/>
              <a:buChar char="o"/>
              <a:defRPr/>
            </a:pPr>
            <a:r>
              <a:rPr lang="en-US" sz="1400" dirty="0" smtClean="0"/>
              <a:t>Provides </a:t>
            </a:r>
            <a:r>
              <a:rPr lang="en-US" sz="1400" dirty="0"/>
              <a:t>access to in-network, board-certified doctors </a:t>
            </a:r>
          </a:p>
          <a:p>
            <a:pPr marL="285750" indent="-285750">
              <a:buFont typeface="Courier New" panose="02070309020205020404" pitchFamily="49" charset="0"/>
              <a:buChar char="o"/>
              <a:defRPr/>
            </a:pPr>
            <a:r>
              <a:rPr lang="en-US" sz="1400" dirty="0"/>
              <a:t>Allows doctors to </a:t>
            </a:r>
            <a:r>
              <a:rPr lang="en-US" sz="1400" dirty="0" err="1"/>
              <a:t>ePrescribe</a:t>
            </a:r>
            <a:r>
              <a:rPr lang="en-US" sz="1400" dirty="0"/>
              <a:t>** utilizing local pharmacies (where applicable) </a:t>
            </a:r>
          </a:p>
          <a:p>
            <a:pPr marL="285750" indent="-285750">
              <a:buFont typeface="Courier New" panose="02070309020205020404" pitchFamily="49" charset="0"/>
              <a:buChar char="o"/>
              <a:defRPr/>
            </a:pPr>
            <a:r>
              <a:rPr lang="en-US" sz="1400" dirty="0"/>
              <a:t>Takes member payments via Visa, MasterCard and Discover </a:t>
            </a:r>
          </a:p>
          <a:p>
            <a:pPr marL="285750" indent="-285750">
              <a:buFont typeface="Courier New" panose="02070309020205020404" pitchFamily="49" charset="0"/>
              <a:buChar char="o"/>
              <a:defRPr/>
            </a:pPr>
            <a:r>
              <a:rPr lang="en-US" sz="1400" dirty="0"/>
              <a:t>Is secure, convenient and </a:t>
            </a:r>
            <a:r>
              <a:rPr lang="en-US" sz="1400" dirty="0" smtClean="0"/>
              <a:t>easy-to-use</a:t>
            </a:r>
          </a:p>
          <a:p>
            <a:pPr>
              <a:defRPr/>
            </a:pPr>
            <a:endParaRPr lang="en-US" sz="1400" dirty="0" smtClean="0">
              <a:solidFill>
                <a:schemeClr val="bg1">
                  <a:lumMod val="50000"/>
                </a:schemeClr>
              </a:solidFill>
            </a:endParaRPr>
          </a:p>
          <a:p>
            <a:pPr>
              <a:defRPr/>
            </a:pPr>
            <a:r>
              <a:rPr lang="en-US" sz="1400" dirty="0" smtClean="0"/>
              <a:t>For more information, visit </a:t>
            </a:r>
            <a:r>
              <a:rPr lang="en-US" sz="1400" dirty="0" smtClean="0">
                <a:solidFill>
                  <a:schemeClr val="bg1">
                    <a:lumMod val="50000"/>
                  </a:schemeClr>
                </a:solidFill>
                <a:hlinkClick r:id="rId2"/>
              </a:rPr>
              <a:t>www.livehealthonline.com</a:t>
            </a:r>
            <a:r>
              <a:rPr lang="en-US" sz="1400" dirty="0" smtClean="0">
                <a:solidFill>
                  <a:schemeClr val="bg1">
                    <a:lumMod val="50000"/>
                  </a:schemeClr>
                </a:solidFill>
              </a:rPr>
              <a:t>	</a:t>
            </a:r>
            <a:r>
              <a:rPr lang="en-US" dirty="0" smtClean="0">
                <a:solidFill>
                  <a:schemeClr val="bg1">
                    <a:lumMod val="50000"/>
                  </a:schemeClr>
                </a:solidFill>
              </a:rPr>
              <a:t> </a:t>
            </a:r>
            <a:endParaRPr lang="en-US" dirty="0">
              <a:solidFill>
                <a:schemeClr val="bg1">
                  <a:lumMod val="50000"/>
                </a:schemeClr>
              </a:solidFill>
            </a:endParaRPr>
          </a:p>
        </p:txBody>
      </p:sp>
      <p:sp>
        <p:nvSpPr>
          <p:cNvPr id="9" name="Rectangle 8"/>
          <p:cNvSpPr/>
          <p:nvPr/>
        </p:nvSpPr>
        <p:spPr>
          <a:xfrm>
            <a:off x="5869958" y="2106813"/>
            <a:ext cx="2664442" cy="854507"/>
          </a:xfrm>
          <a:prstGeom prst="rect">
            <a:avLst/>
          </a:prstGeom>
          <a:noFill/>
          <a:ln w="12700">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AutoShape 12"/>
          <p:cNvSpPr>
            <a:spLocks noChangeArrowheads="1"/>
          </p:cNvSpPr>
          <p:nvPr/>
        </p:nvSpPr>
        <p:spPr bwMode="auto">
          <a:xfrm rot="5400000">
            <a:off x="6949392" y="990129"/>
            <a:ext cx="148979" cy="2420943"/>
          </a:xfrm>
          <a:prstGeom prst="homePlate">
            <a:avLst>
              <a:gd name="adj" fmla="val 100000"/>
            </a:avLst>
          </a:prstGeom>
          <a:solidFill>
            <a:schemeClr val="accent3">
              <a:lumMod val="40000"/>
              <a:lumOff val="60000"/>
            </a:schemeClr>
          </a:solidFill>
          <a:ln w="6350" algn="ctr">
            <a:noFill/>
            <a:miter lim="800000"/>
            <a:headEnd/>
            <a:tailEnd/>
          </a:ln>
        </p:spPr>
        <p:txBody>
          <a:bodyPr wrap="square" lIns="66675" tIns="66675" rIns="66675" bIns="66675" anchor="ctr"/>
          <a:lstStyle/>
          <a:p>
            <a:pPr algn="ctr"/>
            <a:endParaRPr lang="en-US" sz="1050" dirty="0"/>
          </a:p>
        </p:txBody>
      </p:sp>
      <p:sp>
        <p:nvSpPr>
          <p:cNvPr id="3" name="Rectangle 2"/>
          <p:cNvSpPr/>
          <p:nvPr/>
        </p:nvSpPr>
        <p:spPr>
          <a:xfrm>
            <a:off x="5869957" y="2465367"/>
            <a:ext cx="2594773" cy="492443"/>
          </a:xfrm>
          <a:prstGeom prst="rect">
            <a:avLst/>
          </a:prstGeom>
        </p:spPr>
        <p:txBody>
          <a:bodyPr wrap="square">
            <a:spAutoFit/>
          </a:bodyPr>
          <a:lstStyle/>
          <a:p>
            <a:pPr marL="0" lvl="1" algn="ctr">
              <a:defRPr/>
            </a:pPr>
            <a:r>
              <a:rPr lang="en-US" sz="1400" dirty="0" smtClean="0">
                <a:solidFill>
                  <a:schemeClr val="bg1">
                    <a:lumMod val="50000"/>
                  </a:schemeClr>
                </a:solidFill>
              </a:rPr>
              <a:t>   </a:t>
            </a:r>
            <a:r>
              <a:rPr lang="en-US" sz="1200" dirty="0" smtClean="0">
                <a:solidFill>
                  <a:schemeClr val="bg1">
                    <a:lumMod val="50000"/>
                  </a:schemeClr>
                </a:solidFill>
              </a:rPr>
              <a:t>Medical plan PCP copay/coinsurance applies</a:t>
            </a:r>
            <a:endParaRPr lang="en-US" sz="1200" i="1" dirty="0"/>
          </a:p>
        </p:txBody>
      </p:sp>
      <p:sp>
        <p:nvSpPr>
          <p:cNvPr id="11" name="TextBox 10"/>
          <p:cNvSpPr txBox="1"/>
          <p:nvPr/>
        </p:nvSpPr>
        <p:spPr>
          <a:xfrm>
            <a:off x="6010648" y="1799036"/>
            <a:ext cx="2313390" cy="307777"/>
          </a:xfrm>
          <a:prstGeom prst="rect">
            <a:avLst/>
          </a:prstGeom>
          <a:noFill/>
        </p:spPr>
        <p:txBody>
          <a:bodyPr wrap="none" rtlCol="0">
            <a:spAutoFit/>
          </a:bodyPr>
          <a:lstStyle/>
          <a:p>
            <a:r>
              <a:rPr lang="en-US" sz="1400" dirty="0" smtClean="0">
                <a:solidFill>
                  <a:schemeClr val="accent3">
                    <a:lumMod val="50000"/>
                  </a:schemeClr>
                </a:solidFill>
              </a:rPr>
              <a:t>Copay/Coinsurance P/Visit</a:t>
            </a:r>
            <a:endParaRPr lang="en-US" sz="1400" dirty="0">
              <a:solidFill>
                <a:schemeClr val="accent3">
                  <a:lumMod val="50000"/>
                </a:schemeClr>
              </a:solidFill>
            </a:endParaRPr>
          </a:p>
        </p:txBody>
      </p:sp>
      <p:sp>
        <p:nvSpPr>
          <p:cNvPr id="12" name="TextBox 11"/>
          <p:cNvSpPr txBox="1"/>
          <p:nvPr/>
        </p:nvSpPr>
        <p:spPr>
          <a:xfrm>
            <a:off x="1001415" y="1686740"/>
            <a:ext cx="3657519" cy="369332"/>
          </a:xfrm>
          <a:prstGeom prst="rect">
            <a:avLst/>
          </a:prstGeom>
          <a:noFill/>
        </p:spPr>
        <p:txBody>
          <a:bodyPr wrap="square" rtlCol="0">
            <a:spAutoFit/>
          </a:bodyPr>
          <a:lstStyle/>
          <a:p>
            <a:r>
              <a:rPr lang="en-US" dirty="0" smtClean="0">
                <a:solidFill>
                  <a:schemeClr val="bg2">
                    <a:lumMod val="50000"/>
                  </a:schemeClr>
                </a:solidFill>
              </a:rPr>
              <a:t>Doctor’s care at the speed of life </a:t>
            </a:r>
            <a:endParaRPr lang="en-US" dirty="0">
              <a:solidFill>
                <a:schemeClr val="bg2">
                  <a:lumMod val="50000"/>
                </a:schemeClr>
              </a:solidFill>
            </a:endParaRPr>
          </a:p>
        </p:txBody>
      </p:sp>
      <p:sp>
        <p:nvSpPr>
          <p:cNvPr id="15" name="Rounded Rectangle 36"/>
          <p:cNvSpPr/>
          <p:nvPr/>
        </p:nvSpPr>
        <p:spPr>
          <a:xfrm>
            <a:off x="537600" y="5429851"/>
            <a:ext cx="8242669" cy="546450"/>
          </a:xfrm>
          <a:custGeom>
            <a:avLst/>
            <a:gdLst>
              <a:gd name="connsiteX0" fmla="*/ 0 w 2234565"/>
              <a:gd name="connsiteY0" fmla="*/ 85729 h 742950"/>
              <a:gd name="connsiteX1" fmla="*/ 85729 w 2234565"/>
              <a:gd name="connsiteY1" fmla="*/ 0 h 742950"/>
              <a:gd name="connsiteX2" fmla="*/ 2148836 w 2234565"/>
              <a:gd name="connsiteY2" fmla="*/ 0 h 742950"/>
              <a:gd name="connsiteX3" fmla="*/ 2234565 w 2234565"/>
              <a:gd name="connsiteY3" fmla="*/ 85729 h 742950"/>
              <a:gd name="connsiteX4" fmla="*/ 2234565 w 2234565"/>
              <a:gd name="connsiteY4" fmla="*/ 657221 h 742950"/>
              <a:gd name="connsiteX5" fmla="*/ 2148836 w 2234565"/>
              <a:gd name="connsiteY5" fmla="*/ 742950 h 742950"/>
              <a:gd name="connsiteX6" fmla="*/ 85729 w 2234565"/>
              <a:gd name="connsiteY6" fmla="*/ 742950 h 742950"/>
              <a:gd name="connsiteX7" fmla="*/ 0 w 2234565"/>
              <a:gd name="connsiteY7" fmla="*/ 657221 h 742950"/>
              <a:gd name="connsiteX8" fmla="*/ 0 w 2234565"/>
              <a:gd name="connsiteY8" fmla="*/ 85729 h 742950"/>
              <a:gd name="connsiteX0" fmla="*/ 0 w 2234565"/>
              <a:gd name="connsiteY0" fmla="*/ 657221 h 742950"/>
              <a:gd name="connsiteX1" fmla="*/ 85729 w 2234565"/>
              <a:gd name="connsiteY1" fmla="*/ 0 h 742950"/>
              <a:gd name="connsiteX2" fmla="*/ 2148836 w 2234565"/>
              <a:gd name="connsiteY2" fmla="*/ 0 h 742950"/>
              <a:gd name="connsiteX3" fmla="*/ 2234565 w 2234565"/>
              <a:gd name="connsiteY3" fmla="*/ 85729 h 742950"/>
              <a:gd name="connsiteX4" fmla="*/ 2234565 w 2234565"/>
              <a:gd name="connsiteY4" fmla="*/ 657221 h 742950"/>
              <a:gd name="connsiteX5" fmla="*/ 2148836 w 2234565"/>
              <a:gd name="connsiteY5" fmla="*/ 742950 h 742950"/>
              <a:gd name="connsiteX6" fmla="*/ 85729 w 2234565"/>
              <a:gd name="connsiteY6" fmla="*/ 742950 h 742950"/>
              <a:gd name="connsiteX7" fmla="*/ 0 w 2234565"/>
              <a:gd name="connsiteY7" fmla="*/ 657221 h 742950"/>
              <a:gd name="connsiteX0" fmla="*/ 0 w 2148836"/>
              <a:gd name="connsiteY0" fmla="*/ 742950 h 742950"/>
              <a:gd name="connsiteX1" fmla="*/ 0 w 2148836"/>
              <a:gd name="connsiteY1" fmla="*/ 0 h 742950"/>
              <a:gd name="connsiteX2" fmla="*/ 2063107 w 2148836"/>
              <a:gd name="connsiteY2" fmla="*/ 0 h 742950"/>
              <a:gd name="connsiteX3" fmla="*/ 2148836 w 2148836"/>
              <a:gd name="connsiteY3" fmla="*/ 85729 h 742950"/>
              <a:gd name="connsiteX4" fmla="*/ 2148836 w 2148836"/>
              <a:gd name="connsiteY4" fmla="*/ 657221 h 742950"/>
              <a:gd name="connsiteX5" fmla="*/ 2063107 w 2148836"/>
              <a:gd name="connsiteY5" fmla="*/ 742950 h 742950"/>
              <a:gd name="connsiteX6" fmla="*/ 0 w 2148836"/>
              <a:gd name="connsiteY6" fmla="*/ 742950 h 742950"/>
              <a:gd name="connsiteX0" fmla="*/ 153034 w 2301870"/>
              <a:gd name="connsiteY0" fmla="*/ 742950 h 743057"/>
              <a:gd name="connsiteX1" fmla="*/ 153034 w 2301870"/>
              <a:gd name="connsiteY1" fmla="*/ 0 h 743057"/>
              <a:gd name="connsiteX2" fmla="*/ 2216141 w 2301870"/>
              <a:gd name="connsiteY2" fmla="*/ 0 h 743057"/>
              <a:gd name="connsiteX3" fmla="*/ 2301870 w 2301870"/>
              <a:gd name="connsiteY3" fmla="*/ 85729 h 743057"/>
              <a:gd name="connsiteX4" fmla="*/ 2301870 w 2301870"/>
              <a:gd name="connsiteY4" fmla="*/ 657221 h 743057"/>
              <a:gd name="connsiteX5" fmla="*/ 2216141 w 2301870"/>
              <a:gd name="connsiteY5" fmla="*/ 742950 h 743057"/>
              <a:gd name="connsiteX6" fmla="*/ 153034 w 2301870"/>
              <a:gd name="connsiteY6" fmla="*/ 742950 h 743057"/>
              <a:gd name="connsiteX0" fmla="*/ 46 w 2148882"/>
              <a:gd name="connsiteY0" fmla="*/ 742950 h 743039"/>
              <a:gd name="connsiteX1" fmla="*/ 46 w 2148882"/>
              <a:gd name="connsiteY1" fmla="*/ 0 h 743039"/>
              <a:gd name="connsiteX2" fmla="*/ 2063153 w 2148882"/>
              <a:gd name="connsiteY2" fmla="*/ 0 h 743039"/>
              <a:gd name="connsiteX3" fmla="*/ 2148882 w 2148882"/>
              <a:gd name="connsiteY3" fmla="*/ 85729 h 743039"/>
              <a:gd name="connsiteX4" fmla="*/ 2148882 w 2148882"/>
              <a:gd name="connsiteY4" fmla="*/ 657221 h 743039"/>
              <a:gd name="connsiteX5" fmla="*/ 2063153 w 2148882"/>
              <a:gd name="connsiteY5" fmla="*/ 742950 h 743039"/>
              <a:gd name="connsiteX6" fmla="*/ 46 w 2148882"/>
              <a:gd name="connsiteY6" fmla="*/ 742950 h 743039"/>
              <a:gd name="connsiteX0" fmla="*/ 4875 w 2153711"/>
              <a:gd name="connsiteY0" fmla="*/ 742972 h 743061"/>
              <a:gd name="connsiteX1" fmla="*/ 4875 w 2153711"/>
              <a:gd name="connsiteY1" fmla="*/ 22 h 743061"/>
              <a:gd name="connsiteX2" fmla="*/ 2067982 w 2153711"/>
              <a:gd name="connsiteY2" fmla="*/ 22 h 743061"/>
              <a:gd name="connsiteX3" fmla="*/ 2153711 w 2153711"/>
              <a:gd name="connsiteY3" fmla="*/ 85751 h 743061"/>
              <a:gd name="connsiteX4" fmla="*/ 2153711 w 2153711"/>
              <a:gd name="connsiteY4" fmla="*/ 657243 h 743061"/>
              <a:gd name="connsiteX5" fmla="*/ 2067982 w 2153711"/>
              <a:gd name="connsiteY5" fmla="*/ 742972 h 743061"/>
              <a:gd name="connsiteX6" fmla="*/ 4875 w 2153711"/>
              <a:gd name="connsiteY6" fmla="*/ 742972 h 743061"/>
              <a:gd name="connsiteX0" fmla="*/ 232 w 2149068"/>
              <a:gd name="connsiteY0" fmla="*/ 742950 h 743039"/>
              <a:gd name="connsiteX1" fmla="*/ 232 w 2149068"/>
              <a:gd name="connsiteY1" fmla="*/ 0 h 743039"/>
              <a:gd name="connsiteX2" fmla="*/ 2063339 w 2149068"/>
              <a:gd name="connsiteY2" fmla="*/ 0 h 743039"/>
              <a:gd name="connsiteX3" fmla="*/ 2149068 w 2149068"/>
              <a:gd name="connsiteY3" fmla="*/ 85729 h 743039"/>
              <a:gd name="connsiteX4" fmla="*/ 2149068 w 2149068"/>
              <a:gd name="connsiteY4" fmla="*/ 657221 h 743039"/>
              <a:gd name="connsiteX5" fmla="*/ 2063339 w 2149068"/>
              <a:gd name="connsiteY5" fmla="*/ 742950 h 743039"/>
              <a:gd name="connsiteX6" fmla="*/ 232 w 2149068"/>
              <a:gd name="connsiteY6" fmla="*/ 742950 h 74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9068" h="743039">
                <a:moveTo>
                  <a:pt x="232" y="742950"/>
                </a:moveTo>
                <a:cubicBezTo>
                  <a:pt x="-719" y="752475"/>
                  <a:pt x="1661" y="2381"/>
                  <a:pt x="232" y="0"/>
                </a:cubicBezTo>
                <a:lnTo>
                  <a:pt x="2063339" y="0"/>
                </a:lnTo>
                <a:cubicBezTo>
                  <a:pt x="2110686" y="0"/>
                  <a:pt x="2149068" y="38382"/>
                  <a:pt x="2149068" y="85729"/>
                </a:cubicBezTo>
                <a:lnTo>
                  <a:pt x="2149068" y="657221"/>
                </a:lnTo>
                <a:cubicBezTo>
                  <a:pt x="2149068" y="704568"/>
                  <a:pt x="2110686" y="742950"/>
                  <a:pt x="2063339" y="742950"/>
                </a:cubicBezTo>
                <a:lnTo>
                  <a:pt x="232" y="742950"/>
                </a:lnTo>
                <a:close/>
              </a:path>
            </a:pathLst>
          </a:custGeom>
          <a:solidFill>
            <a:schemeClr val="accent3">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6675" tIns="66675" rIns="66675" bIns="66675" rtlCol="0" anchor="ctr">
            <a:noAutofit/>
          </a:bodyPr>
          <a:lstStyle/>
          <a:p>
            <a:pPr marL="274320" indent="-457200">
              <a:buFontTx/>
              <a:buNone/>
              <a:defRPr/>
            </a:pPr>
            <a:r>
              <a:rPr lang="en-US" dirty="0" smtClean="0"/>
              <a:t> </a:t>
            </a:r>
            <a:r>
              <a:rPr lang="en-US" sz="1200" dirty="0">
                <a:solidFill>
                  <a:schemeClr val="bg1">
                    <a:lumMod val="50000"/>
                  </a:schemeClr>
                </a:solidFill>
              </a:rPr>
              <a:t>	</a:t>
            </a:r>
            <a:endParaRPr lang="en-US" sz="1200" dirty="0" smtClean="0">
              <a:solidFill>
                <a:schemeClr val="bg1">
                  <a:lumMod val="50000"/>
                </a:schemeClr>
              </a:solidFill>
            </a:endParaRPr>
          </a:p>
          <a:p>
            <a:pPr marL="274320" indent="-457200">
              <a:buFontTx/>
              <a:buNone/>
              <a:defRPr/>
            </a:pPr>
            <a:endParaRPr lang="en-US" sz="1200" dirty="0">
              <a:solidFill>
                <a:schemeClr val="bg1">
                  <a:lumMod val="50000"/>
                </a:schemeClr>
              </a:solidFill>
            </a:endParaRPr>
          </a:p>
          <a:p>
            <a:pPr marL="274320" indent="-457200">
              <a:buFontTx/>
              <a:buNone/>
              <a:defRPr/>
            </a:pPr>
            <a:endParaRPr lang="en-US" sz="1200" dirty="0" smtClean="0">
              <a:solidFill>
                <a:schemeClr val="bg1">
                  <a:lumMod val="50000"/>
                </a:schemeClr>
              </a:solidFill>
            </a:endParaRPr>
          </a:p>
          <a:p>
            <a:pPr marL="274320" indent="-457200">
              <a:buFontTx/>
              <a:buNone/>
              <a:defRPr/>
            </a:pPr>
            <a:r>
              <a:rPr lang="en-US" sz="1200" dirty="0" smtClean="0">
                <a:solidFill>
                  <a:schemeClr val="bg1"/>
                </a:solidFill>
              </a:rPr>
              <a:t>*     LHO </a:t>
            </a:r>
            <a:r>
              <a:rPr lang="en-US" sz="1200" dirty="0">
                <a:solidFill>
                  <a:schemeClr val="bg1"/>
                </a:solidFill>
              </a:rPr>
              <a:t>is not yet available in the following states: AK, AR, TX. </a:t>
            </a:r>
          </a:p>
          <a:p>
            <a:pPr marL="274320" lvl="1" indent="-457200">
              <a:buNone/>
              <a:defRPr/>
            </a:pPr>
            <a:r>
              <a:rPr lang="en-US" sz="1200" dirty="0">
                <a:solidFill>
                  <a:schemeClr val="bg1"/>
                </a:solidFill>
              </a:rPr>
              <a:t>**	</a:t>
            </a:r>
            <a:r>
              <a:rPr lang="en-US" sz="1200" dirty="0">
                <a:solidFill>
                  <a:schemeClr val="bg1"/>
                </a:solidFill>
                <a:cs typeface="Times New Roman" panose="02020603050405020304" pitchFamily="18" charset="0"/>
              </a:rPr>
              <a:t>In Indiana, prescriptions cannot be issued as a result of an online interaction with a </a:t>
            </a:r>
            <a:r>
              <a:rPr lang="en-US" sz="1200" dirty="0" smtClean="0">
                <a:solidFill>
                  <a:schemeClr val="bg1"/>
                </a:solidFill>
                <a:cs typeface="Times New Roman" panose="02020603050405020304" pitchFamily="18" charset="0"/>
              </a:rPr>
              <a:t>doctor.  </a:t>
            </a:r>
            <a:endParaRPr lang="en-US" sz="1200" dirty="0">
              <a:solidFill>
                <a:schemeClr val="bg1"/>
              </a:solidFill>
              <a:cs typeface="Times New Roman" panose="02020603050405020304" pitchFamily="18" charset="0"/>
            </a:endParaRPr>
          </a:p>
          <a:p>
            <a:pPr marL="274320" indent="-457200">
              <a:buFontTx/>
              <a:buNone/>
              <a:defRPr/>
            </a:pPr>
            <a:r>
              <a:rPr lang="en-US" sz="1200" dirty="0">
                <a:solidFill>
                  <a:schemeClr val="bg1">
                    <a:lumMod val="50000"/>
                  </a:schemeClr>
                </a:solidFill>
              </a:rPr>
              <a:t> </a:t>
            </a:r>
          </a:p>
          <a:p>
            <a:pPr lvl="1"/>
            <a:endParaRPr lang="en-US" dirty="0"/>
          </a:p>
          <a:p>
            <a:pPr algn="ctr"/>
            <a:endParaRPr lang="en-US" dirty="0">
              <a:solidFill>
                <a:schemeClr val="bg1"/>
              </a:solidFill>
            </a:endParaRPr>
          </a:p>
        </p:txBody>
      </p:sp>
    </p:spTree>
    <p:extLst>
      <p:ext uri="{BB962C8B-B14F-4D97-AF65-F5344CB8AC3E}">
        <p14:creationId xmlns:p14="http://schemas.microsoft.com/office/powerpoint/2010/main" val="175909344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533400" y="381000"/>
            <a:ext cx="8153400" cy="533400"/>
          </a:xfrm>
        </p:spPr>
        <p:txBody>
          <a:bodyPr>
            <a:normAutofit/>
          </a:bodyPr>
          <a:lstStyle/>
          <a:p>
            <a:pPr algn="ctr" eaLnBrk="1" hangingPunct="1"/>
            <a:r>
              <a:rPr lang="en-US" sz="2400" dirty="0" smtClean="0">
                <a:latin typeface="Arial" charset="0"/>
              </a:rPr>
              <a:t>Flex Credit Allowance Formula</a:t>
            </a:r>
          </a:p>
        </p:txBody>
      </p:sp>
      <p:sp>
        <p:nvSpPr>
          <p:cNvPr id="6" name="Slide Number Placeholder 5"/>
          <p:cNvSpPr>
            <a:spLocks noGrp="1"/>
          </p:cNvSpPr>
          <p:nvPr>
            <p:ph type="sldNum" sz="quarter" idx="12"/>
          </p:nvPr>
        </p:nvSpPr>
        <p:spPr>
          <a:xfrm>
            <a:off x="125240" y="6356350"/>
            <a:ext cx="517556" cy="365125"/>
          </a:xfrm>
        </p:spPr>
        <p:txBody>
          <a:bodyPr/>
          <a:lstStyle/>
          <a:p>
            <a:fld id="{883B7BDA-E297-4144-82FE-9AC7F1C4AD01}" type="slidenum">
              <a:rPr lang="en-US" smtClean="0"/>
              <a:pPr/>
              <a:t>13</a:t>
            </a:fld>
            <a:endParaRPr lang="en-US" dirty="0"/>
          </a:p>
        </p:txBody>
      </p:sp>
      <p:sp>
        <p:nvSpPr>
          <p:cNvPr id="3" name="TextBox 2"/>
          <p:cNvSpPr txBox="1"/>
          <p:nvPr/>
        </p:nvSpPr>
        <p:spPr>
          <a:xfrm>
            <a:off x="365412" y="3152501"/>
            <a:ext cx="8489375" cy="1446550"/>
          </a:xfrm>
          <a:prstGeom prst="rect">
            <a:avLst/>
          </a:prstGeom>
          <a:solidFill>
            <a:schemeClr val="accent2">
              <a:lumMod val="75000"/>
            </a:schemeClr>
          </a:solidFill>
        </p:spPr>
        <p:txBody>
          <a:bodyPr wrap="none" rtlCol="0">
            <a:spAutoFit/>
          </a:bodyPr>
          <a:lstStyle/>
          <a:p>
            <a:r>
              <a:rPr lang="en-US" sz="1200" dirty="0" smtClean="0">
                <a:solidFill>
                  <a:schemeClr val="bg1"/>
                </a:solidFill>
              </a:rPr>
              <a:t>You may use the total Flex Credit Allowance to pay for the cost of all your pre-tax benefits elections.</a:t>
            </a:r>
          </a:p>
          <a:p>
            <a:endParaRPr lang="en-US" sz="800" dirty="0">
              <a:solidFill>
                <a:schemeClr val="bg1"/>
              </a:solidFill>
            </a:endParaRPr>
          </a:p>
          <a:p>
            <a:r>
              <a:rPr lang="en-US" sz="1200" dirty="0" smtClean="0">
                <a:solidFill>
                  <a:schemeClr val="bg1"/>
                </a:solidFill>
              </a:rPr>
              <a:t>If the total cost of your pre-tax benefits elections is more than the total Flex Credit Allowance, you will pay the difference </a:t>
            </a:r>
          </a:p>
          <a:p>
            <a:r>
              <a:rPr lang="en-US" sz="1200" dirty="0" smtClean="0">
                <a:solidFill>
                  <a:schemeClr val="bg1"/>
                </a:solidFill>
              </a:rPr>
              <a:t>On a per paycheck basis.</a:t>
            </a:r>
          </a:p>
          <a:p>
            <a:endParaRPr lang="en-US" sz="800" dirty="0">
              <a:solidFill>
                <a:schemeClr val="bg1"/>
              </a:solidFill>
            </a:endParaRPr>
          </a:p>
          <a:p>
            <a:r>
              <a:rPr lang="en-US" sz="1200" dirty="0" smtClean="0">
                <a:solidFill>
                  <a:schemeClr val="bg1"/>
                </a:solidFill>
              </a:rPr>
              <a:t>If the cost of your pre-tax benefits elections are less than the total Flex Credit Allowance, you are eligible to receive 25% of</a:t>
            </a:r>
          </a:p>
          <a:p>
            <a:r>
              <a:rPr lang="en-US" sz="1200" dirty="0" smtClean="0">
                <a:solidFill>
                  <a:schemeClr val="bg1"/>
                </a:solidFill>
              </a:rPr>
              <a:t>the unused Flex Credit at the end of the year.  In order to be eligible to receive the unused credit, you employee must be </a:t>
            </a:r>
          </a:p>
          <a:p>
            <a:r>
              <a:rPr lang="en-US" sz="1200" dirty="0" smtClean="0">
                <a:solidFill>
                  <a:schemeClr val="bg1"/>
                </a:solidFill>
              </a:rPr>
              <a:t>employed by Frontier on 12/31 of current year.   </a:t>
            </a:r>
            <a:endParaRPr lang="en-US" sz="1200" dirty="0">
              <a:solidFill>
                <a:schemeClr val="bg1"/>
              </a:solidFill>
            </a:endParaRPr>
          </a:p>
        </p:txBody>
      </p:sp>
      <p:sp>
        <p:nvSpPr>
          <p:cNvPr id="4" name="TextBox 3"/>
          <p:cNvSpPr txBox="1"/>
          <p:nvPr/>
        </p:nvSpPr>
        <p:spPr>
          <a:xfrm>
            <a:off x="1464718" y="4923702"/>
            <a:ext cx="6358087" cy="461665"/>
          </a:xfrm>
          <a:prstGeom prst="rect">
            <a:avLst/>
          </a:prstGeom>
          <a:solidFill>
            <a:schemeClr val="bg2">
              <a:lumMod val="50000"/>
            </a:schemeClr>
          </a:solidFill>
        </p:spPr>
        <p:txBody>
          <a:bodyPr wrap="none" rtlCol="0">
            <a:spAutoFit/>
          </a:bodyPr>
          <a:lstStyle/>
          <a:p>
            <a:r>
              <a:rPr lang="en-US" sz="1200" dirty="0" smtClean="0">
                <a:solidFill>
                  <a:schemeClr val="bg1"/>
                </a:solidFill>
              </a:rPr>
              <a:t>View your per paycheck Flex Credit Allowance amount and your 2018 benefits rates online</a:t>
            </a:r>
          </a:p>
          <a:p>
            <a:r>
              <a:rPr lang="en-US" sz="1200" dirty="0" smtClean="0">
                <a:solidFill>
                  <a:schemeClr val="bg1"/>
                </a:solidFill>
              </a:rPr>
              <a:t>at </a:t>
            </a:r>
            <a:r>
              <a:rPr lang="en-US" sz="1200" dirty="0" smtClean="0">
                <a:solidFill>
                  <a:schemeClr val="bg1"/>
                </a:solidFill>
                <a:hlinkClick r:id="rId3"/>
              </a:rPr>
              <a:t>www.frontierbenefitscenter.com</a:t>
            </a:r>
            <a:r>
              <a:rPr lang="en-US" sz="1200" dirty="0" smtClean="0">
                <a:solidFill>
                  <a:schemeClr val="bg1"/>
                </a:solidFill>
              </a:rPr>
              <a:t> during the annual enrollment window, Nov 1 – 17, 2017</a:t>
            </a:r>
            <a:endParaRPr lang="en-US" sz="1200" dirty="0">
              <a:solidFill>
                <a:schemeClr val="bg1"/>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216327550"/>
              </p:ext>
            </p:extLst>
          </p:nvPr>
        </p:nvGraphicFramePr>
        <p:xfrm>
          <a:off x="1847850" y="914400"/>
          <a:ext cx="5448300" cy="1962150"/>
        </p:xfrm>
        <a:graphic>
          <a:graphicData uri="http://schemas.openxmlformats.org/presentationml/2006/ole">
            <mc:AlternateContent xmlns:mc="http://schemas.openxmlformats.org/markup-compatibility/2006">
              <mc:Choice xmlns:v="urn:schemas-microsoft-com:vml" Requires="v">
                <p:oleObj spid="_x0000_s13338" name="Worksheet" r:id="rId5" imgW="5448311" imgH="1962090" progId="Excel.Sheet.12">
                  <p:embed/>
                </p:oleObj>
              </mc:Choice>
              <mc:Fallback>
                <p:oleObj name="Worksheet" r:id="rId5" imgW="5448311" imgH="1962090" progId="Excel.Sheet.12">
                  <p:embed/>
                  <p:pic>
                    <p:nvPicPr>
                      <p:cNvPr id="0" name=""/>
                      <p:cNvPicPr/>
                      <p:nvPr/>
                    </p:nvPicPr>
                    <p:blipFill>
                      <a:blip r:embed="rId6"/>
                      <a:stretch>
                        <a:fillRect/>
                      </a:stretch>
                    </p:blipFill>
                    <p:spPr>
                      <a:xfrm>
                        <a:off x="1847850" y="914400"/>
                        <a:ext cx="5448300" cy="1962150"/>
                      </a:xfrm>
                      <a:prstGeom prst="rect">
                        <a:avLst/>
                      </a:prstGeom>
                    </p:spPr>
                  </p:pic>
                </p:oleObj>
              </mc:Fallback>
            </mc:AlternateContent>
          </a:graphicData>
        </a:graphic>
      </p:graphicFrame>
    </p:spTree>
    <p:extLst>
      <p:ext uri="{BB962C8B-B14F-4D97-AF65-F5344CB8AC3E}">
        <p14:creationId xmlns:p14="http://schemas.microsoft.com/office/powerpoint/2010/main" val="4258059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229355" y="66785"/>
            <a:ext cx="8458200" cy="762000"/>
          </a:xfrm>
        </p:spPr>
        <p:txBody>
          <a:bodyPr>
            <a:normAutofit/>
          </a:bodyPr>
          <a:lstStyle/>
          <a:p>
            <a:pPr algn="l" eaLnBrk="1" hangingPunct="1"/>
            <a:r>
              <a:rPr lang="en-US" sz="2400" b="1" dirty="0" smtClean="0">
                <a:latin typeface="Arial" charset="0"/>
                <a:cs typeface="Arial" charset="0"/>
              </a:rPr>
              <a:t>   </a:t>
            </a:r>
            <a:r>
              <a:rPr lang="en-US" sz="2400" smtClean="0">
                <a:latin typeface="Arial" charset="0"/>
                <a:cs typeface="Arial" charset="0"/>
              </a:rPr>
              <a:t>Group Life and LTD </a:t>
            </a:r>
            <a:r>
              <a:rPr lang="en-US" sz="2400" dirty="0" smtClean="0">
                <a:latin typeface="Arial" charset="0"/>
                <a:cs typeface="Arial" charset="0"/>
              </a:rPr>
              <a:t>Insurance </a:t>
            </a:r>
          </a:p>
        </p:txBody>
      </p:sp>
      <p:sp>
        <p:nvSpPr>
          <p:cNvPr id="5145" name="TextBox 7"/>
          <p:cNvSpPr txBox="1">
            <a:spLocks noChangeArrowheads="1"/>
          </p:cNvSpPr>
          <p:nvPr/>
        </p:nvSpPr>
        <p:spPr bwMode="auto">
          <a:xfrm>
            <a:off x="2937374" y="1186663"/>
            <a:ext cx="2326278" cy="338554"/>
          </a:xfrm>
          <a:prstGeom prst="rect">
            <a:avLst/>
          </a:prstGeom>
          <a:noFill/>
          <a:ln w="9525">
            <a:noFill/>
            <a:miter lim="800000"/>
            <a:headEnd/>
            <a:tailEnd/>
          </a:ln>
        </p:spPr>
        <p:txBody>
          <a:bodyPr wrap="none">
            <a:spAutoFit/>
          </a:bodyPr>
          <a:lstStyle/>
          <a:p>
            <a:r>
              <a:rPr lang="en-US" sz="1600" dirty="0">
                <a:solidFill>
                  <a:schemeClr val="bg2">
                    <a:lumMod val="50000"/>
                  </a:schemeClr>
                </a:solidFill>
              </a:rPr>
              <a:t>Company Paid Benefits</a:t>
            </a:r>
          </a:p>
        </p:txBody>
      </p:sp>
      <p:sp>
        <p:nvSpPr>
          <p:cNvPr id="6" name="Slide Number Placeholder 5"/>
          <p:cNvSpPr>
            <a:spLocks noGrp="1"/>
          </p:cNvSpPr>
          <p:nvPr>
            <p:ph type="sldNum" sz="quarter" idx="12"/>
          </p:nvPr>
        </p:nvSpPr>
        <p:spPr>
          <a:xfrm>
            <a:off x="131763" y="6384328"/>
            <a:ext cx="483873" cy="365125"/>
          </a:xfrm>
        </p:spPr>
        <p:txBody>
          <a:bodyPr/>
          <a:lstStyle/>
          <a:p>
            <a:fld id="{883B7BDA-E297-4144-82FE-9AC7F1C4AD01}" type="slidenum">
              <a:rPr lang="en-US" smtClean="0"/>
              <a:pPr/>
              <a:t>14</a:t>
            </a:fld>
            <a:endParaRPr lang="en-US" dirty="0"/>
          </a:p>
        </p:txBody>
      </p:sp>
      <p:sp>
        <p:nvSpPr>
          <p:cNvPr id="9" name="Rounded Rectangle 36"/>
          <p:cNvSpPr/>
          <p:nvPr/>
        </p:nvSpPr>
        <p:spPr>
          <a:xfrm>
            <a:off x="229355" y="3633780"/>
            <a:ext cx="8609845" cy="953027"/>
          </a:xfrm>
          <a:custGeom>
            <a:avLst/>
            <a:gdLst>
              <a:gd name="connsiteX0" fmla="*/ 0 w 2234565"/>
              <a:gd name="connsiteY0" fmla="*/ 85729 h 742950"/>
              <a:gd name="connsiteX1" fmla="*/ 85729 w 2234565"/>
              <a:gd name="connsiteY1" fmla="*/ 0 h 742950"/>
              <a:gd name="connsiteX2" fmla="*/ 2148836 w 2234565"/>
              <a:gd name="connsiteY2" fmla="*/ 0 h 742950"/>
              <a:gd name="connsiteX3" fmla="*/ 2234565 w 2234565"/>
              <a:gd name="connsiteY3" fmla="*/ 85729 h 742950"/>
              <a:gd name="connsiteX4" fmla="*/ 2234565 w 2234565"/>
              <a:gd name="connsiteY4" fmla="*/ 657221 h 742950"/>
              <a:gd name="connsiteX5" fmla="*/ 2148836 w 2234565"/>
              <a:gd name="connsiteY5" fmla="*/ 742950 h 742950"/>
              <a:gd name="connsiteX6" fmla="*/ 85729 w 2234565"/>
              <a:gd name="connsiteY6" fmla="*/ 742950 h 742950"/>
              <a:gd name="connsiteX7" fmla="*/ 0 w 2234565"/>
              <a:gd name="connsiteY7" fmla="*/ 657221 h 742950"/>
              <a:gd name="connsiteX8" fmla="*/ 0 w 2234565"/>
              <a:gd name="connsiteY8" fmla="*/ 85729 h 742950"/>
              <a:gd name="connsiteX0" fmla="*/ 0 w 2234565"/>
              <a:gd name="connsiteY0" fmla="*/ 657221 h 742950"/>
              <a:gd name="connsiteX1" fmla="*/ 85729 w 2234565"/>
              <a:gd name="connsiteY1" fmla="*/ 0 h 742950"/>
              <a:gd name="connsiteX2" fmla="*/ 2148836 w 2234565"/>
              <a:gd name="connsiteY2" fmla="*/ 0 h 742950"/>
              <a:gd name="connsiteX3" fmla="*/ 2234565 w 2234565"/>
              <a:gd name="connsiteY3" fmla="*/ 85729 h 742950"/>
              <a:gd name="connsiteX4" fmla="*/ 2234565 w 2234565"/>
              <a:gd name="connsiteY4" fmla="*/ 657221 h 742950"/>
              <a:gd name="connsiteX5" fmla="*/ 2148836 w 2234565"/>
              <a:gd name="connsiteY5" fmla="*/ 742950 h 742950"/>
              <a:gd name="connsiteX6" fmla="*/ 85729 w 2234565"/>
              <a:gd name="connsiteY6" fmla="*/ 742950 h 742950"/>
              <a:gd name="connsiteX7" fmla="*/ 0 w 2234565"/>
              <a:gd name="connsiteY7" fmla="*/ 657221 h 742950"/>
              <a:gd name="connsiteX0" fmla="*/ 0 w 2148836"/>
              <a:gd name="connsiteY0" fmla="*/ 742950 h 742950"/>
              <a:gd name="connsiteX1" fmla="*/ 0 w 2148836"/>
              <a:gd name="connsiteY1" fmla="*/ 0 h 742950"/>
              <a:gd name="connsiteX2" fmla="*/ 2063107 w 2148836"/>
              <a:gd name="connsiteY2" fmla="*/ 0 h 742950"/>
              <a:gd name="connsiteX3" fmla="*/ 2148836 w 2148836"/>
              <a:gd name="connsiteY3" fmla="*/ 85729 h 742950"/>
              <a:gd name="connsiteX4" fmla="*/ 2148836 w 2148836"/>
              <a:gd name="connsiteY4" fmla="*/ 657221 h 742950"/>
              <a:gd name="connsiteX5" fmla="*/ 2063107 w 2148836"/>
              <a:gd name="connsiteY5" fmla="*/ 742950 h 742950"/>
              <a:gd name="connsiteX6" fmla="*/ 0 w 2148836"/>
              <a:gd name="connsiteY6" fmla="*/ 742950 h 742950"/>
              <a:gd name="connsiteX0" fmla="*/ 153034 w 2301870"/>
              <a:gd name="connsiteY0" fmla="*/ 742950 h 743057"/>
              <a:gd name="connsiteX1" fmla="*/ 153034 w 2301870"/>
              <a:gd name="connsiteY1" fmla="*/ 0 h 743057"/>
              <a:gd name="connsiteX2" fmla="*/ 2216141 w 2301870"/>
              <a:gd name="connsiteY2" fmla="*/ 0 h 743057"/>
              <a:gd name="connsiteX3" fmla="*/ 2301870 w 2301870"/>
              <a:gd name="connsiteY3" fmla="*/ 85729 h 743057"/>
              <a:gd name="connsiteX4" fmla="*/ 2301870 w 2301870"/>
              <a:gd name="connsiteY4" fmla="*/ 657221 h 743057"/>
              <a:gd name="connsiteX5" fmla="*/ 2216141 w 2301870"/>
              <a:gd name="connsiteY5" fmla="*/ 742950 h 743057"/>
              <a:gd name="connsiteX6" fmla="*/ 153034 w 2301870"/>
              <a:gd name="connsiteY6" fmla="*/ 742950 h 743057"/>
              <a:gd name="connsiteX0" fmla="*/ 46 w 2148882"/>
              <a:gd name="connsiteY0" fmla="*/ 742950 h 743039"/>
              <a:gd name="connsiteX1" fmla="*/ 46 w 2148882"/>
              <a:gd name="connsiteY1" fmla="*/ 0 h 743039"/>
              <a:gd name="connsiteX2" fmla="*/ 2063153 w 2148882"/>
              <a:gd name="connsiteY2" fmla="*/ 0 h 743039"/>
              <a:gd name="connsiteX3" fmla="*/ 2148882 w 2148882"/>
              <a:gd name="connsiteY3" fmla="*/ 85729 h 743039"/>
              <a:gd name="connsiteX4" fmla="*/ 2148882 w 2148882"/>
              <a:gd name="connsiteY4" fmla="*/ 657221 h 743039"/>
              <a:gd name="connsiteX5" fmla="*/ 2063153 w 2148882"/>
              <a:gd name="connsiteY5" fmla="*/ 742950 h 743039"/>
              <a:gd name="connsiteX6" fmla="*/ 46 w 2148882"/>
              <a:gd name="connsiteY6" fmla="*/ 742950 h 743039"/>
              <a:gd name="connsiteX0" fmla="*/ 4875 w 2153711"/>
              <a:gd name="connsiteY0" fmla="*/ 742972 h 743061"/>
              <a:gd name="connsiteX1" fmla="*/ 4875 w 2153711"/>
              <a:gd name="connsiteY1" fmla="*/ 22 h 743061"/>
              <a:gd name="connsiteX2" fmla="*/ 2067982 w 2153711"/>
              <a:gd name="connsiteY2" fmla="*/ 22 h 743061"/>
              <a:gd name="connsiteX3" fmla="*/ 2153711 w 2153711"/>
              <a:gd name="connsiteY3" fmla="*/ 85751 h 743061"/>
              <a:gd name="connsiteX4" fmla="*/ 2153711 w 2153711"/>
              <a:gd name="connsiteY4" fmla="*/ 657243 h 743061"/>
              <a:gd name="connsiteX5" fmla="*/ 2067982 w 2153711"/>
              <a:gd name="connsiteY5" fmla="*/ 742972 h 743061"/>
              <a:gd name="connsiteX6" fmla="*/ 4875 w 2153711"/>
              <a:gd name="connsiteY6" fmla="*/ 742972 h 743061"/>
              <a:gd name="connsiteX0" fmla="*/ 232 w 2149068"/>
              <a:gd name="connsiteY0" fmla="*/ 742950 h 743039"/>
              <a:gd name="connsiteX1" fmla="*/ 232 w 2149068"/>
              <a:gd name="connsiteY1" fmla="*/ 0 h 743039"/>
              <a:gd name="connsiteX2" fmla="*/ 2063339 w 2149068"/>
              <a:gd name="connsiteY2" fmla="*/ 0 h 743039"/>
              <a:gd name="connsiteX3" fmla="*/ 2149068 w 2149068"/>
              <a:gd name="connsiteY3" fmla="*/ 85729 h 743039"/>
              <a:gd name="connsiteX4" fmla="*/ 2149068 w 2149068"/>
              <a:gd name="connsiteY4" fmla="*/ 657221 h 743039"/>
              <a:gd name="connsiteX5" fmla="*/ 2063339 w 2149068"/>
              <a:gd name="connsiteY5" fmla="*/ 742950 h 743039"/>
              <a:gd name="connsiteX6" fmla="*/ 232 w 2149068"/>
              <a:gd name="connsiteY6" fmla="*/ 742950 h 74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9068" h="743039">
                <a:moveTo>
                  <a:pt x="232" y="742950"/>
                </a:moveTo>
                <a:cubicBezTo>
                  <a:pt x="-719" y="752475"/>
                  <a:pt x="1661" y="2381"/>
                  <a:pt x="232" y="0"/>
                </a:cubicBezTo>
                <a:lnTo>
                  <a:pt x="2063339" y="0"/>
                </a:lnTo>
                <a:cubicBezTo>
                  <a:pt x="2110686" y="0"/>
                  <a:pt x="2149068" y="38382"/>
                  <a:pt x="2149068" y="85729"/>
                </a:cubicBezTo>
                <a:lnTo>
                  <a:pt x="2149068" y="657221"/>
                </a:lnTo>
                <a:cubicBezTo>
                  <a:pt x="2149068" y="704568"/>
                  <a:pt x="2110686" y="742950"/>
                  <a:pt x="2063339" y="742950"/>
                </a:cubicBezTo>
                <a:lnTo>
                  <a:pt x="232" y="742950"/>
                </a:lnTo>
                <a:close/>
              </a:path>
            </a:pathLst>
          </a:custGeom>
          <a:solidFill>
            <a:schemeClr val="bg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6675" tIns="66675" rIns="66675" bIns="66675" rtlCol="0" anchor="ctr">
            <a:noAutofit/>
          </a:bodyPr>
          <a:lstStyle/>
          <a:p>
            <a:endParaRPr lang="en-US" sz="1200" b="1" dirty="0" smtClean="0">
              <a:latin typeface="Times New Roman" pitchFamily="18" charset="0"/>
              <a:cs typeface="Times New Roman" pitchFamily="18" charset="0"/>
            </a:endParaRPr>
          </a:p>
          <a:p>
            <a:r>
              <a:rPr lang="en-US" sz="1200" dirty="0" smtClean="0">
                <a:latin typeface="Times New Roman" pitchFamily="18" charset="0"/>
                <a:cs typeface="Times New Roman" pitchFamily="18" charset="0"/>
              </a:rPr>
              <a:t>View Options and costs online during the Annual Enrollment window and make plan changes to best serves your need for the upcoming year.</a:t>
            </a:r>
          </a:p>
          <a:p>
            <a:endParaRPr lang="en-US" sz="1200" dirty="0">
              <a:latin typeface="Times New Roman" pitchFamily="18" charset="0"/>
              <a:cs typeface="Times New Roman" pitchFamily="18" charset="0"/>
            </a:endParaRPr>
          </a:p>
          <a:p>
            <a:r>
              <a:rPr lang="en-US" sz="1200" dirty="0" smtClean="0">
                <a:latin typeface="Times New Roman" pitchFamily="18" charset="0"/>
                <a:cs typeface="Times New Roman" pitchFamily="18" charset="0"/>
              </a:rPr>
              <a:t>If your elections require evidence of good health, your new level of coverage will NOT go into effect until you complete the evidence of good health form and insurance company approves your request.  </a:t>
            </a:r>
            <a:endParaRPr lang="en-US" sz="1200" dirty="0">
              <a:latin typeface="Times New Roman" pitchFamily="18" charset="0"/>
              <a:cs typeface="Times New Roman" pitchFamily="18" charset="0"/>
            </a:endParaRPr>
          </a:p>
          <a:p>
            <a:pPr algn="ctr"/>
            <a:r>
              <a:rPr lang="en-US" sz="1200" dirty="0" smtClean="0">
                <a:solidFill>
                  <a:schemeClr val="bg1"/>
                </a:solidFill>
              </a:rPr>
              <a:t> </a:t>
            </a:r>
            <a:endParaRPr lang="en-US" sz="1200" dirty="0">
              <a:solidFill>
                <a:schemeClr val="bg1"/>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968580264"/>
              </p:ext>
            </p:extLst>
          </p:nvPr>
        </p:nvGraphicFramePr>
        <p:xfrm>
          <a:off x="2147888" y="1525217"/>
          <a:ext cx="3905250" cy="1309404"/>
        </p:xfrm>
        <a:graphic>
          <a:graphicData uri="http://schemas.openxmlformats.org/presentationml/2006/ole">
            <mc:AlternateContent xmlns:mc="http://schemas.openxmlformats.org/markup-compatibility/2006">
              <mc:Choice xmlns:v="urn:schemas-microsoft-com:vml" Requires="v">
                <p:oleObj spid="_x0000_s9481" name="Worksheet" r:id="rId4" imgW="3905312" imgH="952560" progId="Excel.Sheet.12">
                  <p:embed/>
                </p:oleObj>
              </mc:Choice>
              <mc:Fallback>
                <p:oleObj name="Worksheet" r:id="rId4" imgW="3905312" imgH="952560" progId="Excel.Sheet.12">
                  <p:embed/>
                  <p:pic>
                    <p:nvPicPr>
                      <p:cNvPr id="0" name=""/>
                      <p:cNvPicPr/>
                      <p:nvPr/>
                    </p:nvPicPr>
                    <p:blipFill>
                      <a:blip r:embed="rId5"/>
                      <a:stretch>
                        <a:fillRect/>
                      </a:stretch>
                    </p:blipFill>
                    <p:spPr>
                      <a:xfrm>
                        <a:off x="2147888" y="1525217"/>
                        <a:ext cx="3905250" cy="1309404"/>
                      </a:xfrm>
                      <a:prstGeom prst="rect">
                        <a:avLst/>
                      </a:prstGeom>
                    </p:spPr>
                  </p:pic>
                </p:oleObj>
              </mc:Fallback>
            </mc:AlternateContent>
          </a:graphicData>
        </a:graphic>
      </p:graphicFrame>
    </p:spTree>
    <p:extLst>
      <p:ext uri="{BB962C8B-B14F-4D97-AF65-F5344CB8AC3E}">
        <p14:creationId xmlns:p14="http://schemas.microsoft.com/office/powerpoint/2010/main" val="1409270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ctrTitle"/>
          </p:nvPr>
        </p:nvSpPr>
        <p:spPr>
          <a:xfrm>
            <a:off x="685800" y="381000"/>
            <a:ext cx="7772400" cy="685800"/>
          </a:xfrm>
        </p:spPr>
        <p:txBody>
          <a:bodyPr>
            <a:normAutofit fontScale="90000"/>
          </a:bodyPr>
          <a:lstStyle/>
          <a:p>
            <a:pPr algn="l" eaLnBrk="1" hangingPunct="1"/>
            <a:r>
              <a:rPr lang="en-US" sz="2800" dirty="0" smtClean="0">
                <a:latin typeface="Arial" charset="0"/>
              </a:rPr>
              <a:t>Flexible Spending Accounts – </a:t>
            </a:r>
            <a:br>
              <a:rPr lang="en-US" sz="2800" dirty="0" smtClean="0">
                <a:latin typeface="Arial" charset="0"/>
              </a:rPr>
            </a:br>
            <a:r>
              <a:rPr lang="en-US" sz="2800" dirty="0" smtClean="0">
                <a:latin typeface="Arial" charset="0"/>
              </a:rPr>
              <a:t>Annual Maximum Contribution</a:t>
            </a:r>
          </a:p>
        </p:txBody>
      </p:sp>
      <p:sp>
        <p:nvSpPr>
          <p:cNvPr id="6149" name="Rectangle 3"/>
          <p:cNvSpPr>
            <a:spLocks noGrp="1" noChangeArrowheads="1"/>
          </p:cNvSpPr>
          <p:nvPr>
            <p:ph type="subTitle" idx="1"/>
          </p:nvPr>
        </p:nvSpPr>
        <p:spPr>
          <a:xfrm>
            <a:off x="685800" y="1373909"/>
            <a:ext cx="7772400" cy="876300"/>
          </a:xfrm>
        </p:spPr>
        <p:txBody>
          <a:bodyPr>
            <a:normAutofit/>
          </a:bodyPr>
          <a:lstStyle/>
          <a:p>
            <a:pPr algn="l" eaLnBrk="1" hangingPunct="1">
              <a:buFont typeface="Wingdings" pitchFamily="2" charset="2"/>
              <a:buNone/>
            </a:pPr>
            <a:endParaRPr lang="en-US" sz="1600" dirty="0" smtClean="0">
              <a:solidFill>
                <a:schemeClr val="tx1"/>
              </a:solidFill>
              <a:latin typeface="Times New Roman" pitchFamily="18" charset="0"/>
              <a:cs typeface="Times New Roman" pitchFamily="18" charset="0"/>
            </a:endParaRPr>
          </a:p>
          <a:p>
            <a:pPr algn="l" eaLnBrk="1" hangingPunct="1">
              <a:buFont typeface="Wingdings" pitchFamily="2" charset="2"/>
              <a:buNone/>
            </a:pPr>
            <a:endParaRPr lang="en-US" sz="1600" dirty="0" smtClean="0">
              <a:solidFill>
                <a:schemeClr val="tx1"/>
              </a:solidFill>
              <a:latin typeface="Arial" charset="0"/>
              <a:cs typeface="Arial" charset="0"/>
            </a:endParaRPr>
          </a:p>
        </p:txBody>
      </p:sp>
      <p:sp>
        <p:nvSpPr>
          <p:cNvPr id="6150" name="Text Box 5"/>
          <p:cNvSpPr txBox="1">
            <a:spLocks noChangeArrowheads="1"/>
          </p:cNvSpPr>
          <p:nvPr/>
        </p:nvSpPr>
        <p:spPr bwMode="auto">
          <a:xfrm>
            <a:off x="1074344" y="3164992"/>
            <a:ext cx="7165975" cy="523875"/>
          </a:xfrm>
          <a:prstGeom prst="rect">
            <a:avLst/>
          </a:prstGeom>
          <a:noFill/>
          <a:ln w="9525">
            <a:noFill/>
            <a:miter lim="800000"/>
            <a:headEnd/>
            <a:tailEnd/>
          </a:ln>
        </p:spPr>
        <p:txBody>
          <a:bodyPr>
            <a:spAutoFit/>
          </a:bodyPr>
          <a:lstStyle/>
          <a:p>
            <a:pPr algn="l"/>
            <a:r>
              <a:rPr lang="en-US" sz="1400" dirty="0">
                <a:solidFill>
                  <a:schemeClr val="bg1">
                    <a:lumMod val="50000"/>
                  </a:schemeClr>
                </a:solidFill>
                <a:latin typeface="Times New Roman" pitchFamily="18" charset="0"/>
                <a:cs typeface="Times New Roman" pitchFamily="18" charset="0"/>
              </a:rPr>
              <a:t>The </a:t>
            </a:r>
            <a:r>
              <a:rPr lang="en-US" sz="1400" dirty="0" smtClean="0">
                <a:solidFill>
                  <a:schemeClr val="bg1">
                    <a:lumMod val="50000"/>
                  </a:schemeClr>
                </a:solidFill>
                <a:latin typeface="Times New Roman" pitchFamily="18" charset="0"/>
                <a:cs typeface="Times New Roman" pitchFamily="18" charset="0"/>
              </a:rPr>
              <a:t>FSAs </a:t>
            </a:r>
            <a:r>
              <a:rPr lang="en-US" sz="1400" dirty="0">
                <a:solidFill>
                  <a:schemeClr val="bg1">
                    <a:lumMod val="50000"/>
                  </a:schemeClr>
                </a:solidFill>
                <a:latin typeface="Times New Roman" pitchFamily="18" charset="0"/>
                <a:cs typeface="Times New Roman" pitchFamily="18" charset="0"/>
              </a:rPr>
              <a:t>Summary Plan Description at </a:t>
            </a:r>
            <a:r>
              <a:rPr lang="en-US" sz="1400" dirty="0" smtClean="0">
                <a:latin typeface="Times New Roman" pitchFamily="18" charset="0"/>
                <a:cs typeface="Times New Roman" pitchFamily="18" charset="0"/>
                <a:hlinkClick r:id="rId3"/>
              </a:rPr>
              <a:t>www.frontierbenefitscenter.com</a:t>
            </a:r>
            <a:r>
              <a:rPr lang="en-US" sz="1400" dirty="0" smtClean="0">
                <a:latin typeface="Times New Roman" pitchFamily="18" charset="0"/>
                <a:cs typeface="Times New Roman" pitchFamily="18" charset="0"/>
              </a:rPr>
              <a:t>  </a:t>
            </a:r>
            <a:r>
              <a:rPr lang="en-US" sz="1400" dirty="0">
                <a:solidFill>
                  <a:schemeClr val="bg1">
                    <a:lumMod val="50000"/>
                  </a:schemeClr>
                </a:solidFill>
                <a:latin typeface="Times New Roman" pitchFamily="18" charset="0"/>
                <a:cs typeface="Times New Roman" pitchFamily="18" charset="0"/>
              </a:rPr>
              <a:t>provides specific information about the FSA </a:t>
            </a:r>
            <a:r>
              <a:rPr lang="en-US" sz="1400" dirty="0" smtClean="0">
                <a:solidFill>
                  <a:schemeClr val="bg1">
                    <a:lumMod val="50000"/>
                  </a:schemeClr>
                </a:solidFill>
                <a:latin typeface="Times New Roman" pitchFamily="18" charset="0"/>
                <a:cs typeface="Times New Roman" pitchFamily="18" charset="0"/>
              </a:rPr>
              <a:t>plans </a:t>
            </a:r>
            <a:r>
              <a:rPr lang="en-US" sz="1400" dirty="0">
                <a:solidFill>
                  <a:schemeClr val="bg1">
                    <a:lumMod val="50000"/>
                  </a:schemeClr>
                </a:solidFill>
                <a:latin typeface="Times New Roman" pitchFamily="18" charset="0"/>
                <a:cs typeface="Times New Roman" pitchFamily="18" charset="0"/>
              </a:rPr>
              <a:t>and eligible expenses </a:t>
            </a:r>
          </a:p>
        </p:txBody>
      </p:sp>
      <p:graphicFrame>
        <p:nvGraphicFramePr>
          <p:cNvPr id="3" name="Object 2"/>
          <p:cNvGraphicFramePr>
            <a:graphicFrameLocks noChangeAspect="1"/>
          </p:cNvGraphicFramePr>
          <p:nvPr>
            <p:extLst>
              <p:ext uri="{D42A27DB-BD31-4B8C-83A1-F6EECF244321}">
                <p14:modId xmlns:p14="http://schemas.microsoft.com/office/powerpoint/2010/main" val="3910469702"/>
              </p:ext>
            </p:extLst>
          </p:nvPr>
        </p:nvGraphicFramePr>
        <p:xfrm>
          <a:off x="1769339" y="2020241"/>
          <a:ext cx="4048125" cy="1058644"/>
        </p:xfrm>
        <a:graphic>
          <a:graphicData uri="http://schemas.openxmlformats.org/presentationml/2006/ole">
            <mc:AlternateContent xmlns:mc="http://schemas.openxmlformats.org/markup-compatibility/2006">
              <mc:Choice xmlns:v="urn:schemas-microsoft-com:vml" Requires="v">
                <p:oleObj spid="_x0000_s5381" name="Worksheet" r:id="rId5" imgW="4048033" imgH="828696" progId="Excel.Sheet.8">
                  <p:embed/>
                </p:oleObj>
              </mc:Choice>
              <mc:Fallback>
                <p:oleObj name="Worksheet" r:id="rId5" imgW="4048033" imgH="828696" progId="Excel.Sheet.8">
                  <p:embed/>
                  <p:pic>
                    <p:nvPicPr>
                      <p:cNvPr id="0" name=""/>
                      <p:cNvPicPr/>
                      <p:nvPr/>
                    </p:nvPicPr>
                    <p:blipFill>
                      <a:blip r:embed="rId6"/>
                      <a:stretch>
                        <a:fillRect/>
                      </a:stretch>
                    </p:blipFill>
                    <p:spPr>
                      <a:xfrm>
                        <a:off x="1769339" y="2020241"/>
                        <a:ext cx="4048125" cy="1058644"/>
                      </a:xfrm>
                      <a:prstGeom prst="rect">
                        <a:avLst/>
                      </a:prstGeom>
                    </p:spPr>
                  </p:pic>
                </p:oleObj>
              </mc:Fallback>
            </mc:AlternateContent>
          </a:graphicData>
        </a:graphic>
      </p:graphicFrame>
      <p:sp>
        <p:nvSpPr>
          <p:cNvPr id="4" name="TextBox 3"/>
          <p:cNvSpPr txBox="1"/>
          <p:nvPr/>
        </p:nvSpPr>
        <p:spPr>
          <a:xfrm>
            <a:off x="685800" y="1223496"/>
            <a:ext cx="7571368" cy="646331"/>
          </a:xfrm>
          <a:prstGeom prst="rect">
            <a:avLst/>
          </a:prstGeom>
          <a:noFill/>
        </p:spPr>
        <p:txBody>
          <a:bodyPr wrap="none" rtlCol="0">
            <a:spAutoFit/>
          </a:bodyPr>
          <a:lstStyle/>
          <a:p>
            <a:r>
              <a:rPr lang="en-US" dirty="0" smtClean="0">
                <a:solidFill>
                  <a:schemeClr val="bg1">
                    <a:lumMod val="50000"/>
                  </a:schemeClr>
                </a:solidFill>
              </a:rPr>
              <a:t>Health Care Flexible Spending Account annual maximum contribution is </a:t>
            </a:r>
          </a:p>
          <a:p>
            <a:r>
              <a:rPr lang="en-US" dirty="0" smtClean="0">
                <a:solidFill>
                  <a:schemeClr val="bg1">
                    <a:lumMod val="50000"/>
                  </a:schemeClr>
                </a:solidFill>
              </a:rPr>
              <a:t>Increasing from $2,550 to $2,6000 in 2018. </a:t>
            </a:r>
            <a:endParaRPr lang="en-US" dirty="0">
              <a:solidFill>
                <a:schemeClr val="bg1">
                  <a:lumMod val="50000"/>
                </a:schemeClr>
              </a:solidFill>
            </a:endParaRPr>
          </a:p>
        </p:txBody>
      </p:sp>
      <p:sp>
        <p:nvSpPr>
          <p:cNvPr id="6" name="Slide Number Placeholder 5"/>
          <p:cNvSpPr>
            <a:spLocks noGrp="1"/>
          </p:cNvSpPr>
          <p:nvPr>
            <p:ph type="sldNum" sz="quarter" idx="12"/>
          </p:nvPr>
        </p:nvSpPr>
        <p:spPr>
          <a:xfrm>
            <a:off x="172016" y="6338243"/>
            <a:ext cx="439092" cy="365125"/>
          </a:xfrm>
        </p:spPr>
        <p:txBody>
          <a:bodyPr/>
          <a:lstStyle/>
          <a:p>
            <a:fld id="{883B7BDA-E297-4144-82FE-9AC7F1C4AD01}" type="slidenum">
              <a:rPr lang="en-US" smtClean="0"/>
              <a:pPr/>
              <a:t>15</a:t>
            </a:fld>
            <a:endParaRPr lang="en-US" dirty="0"/>
          </a:p>
        </p:txBody>
      </p:sp>
    </p:spTree>
    <p:extLst>
      <p:ext uri="{BB962C8B-B14F-4D97-AF65-F5344CB8AC3E}">
        <p14:creationId xmlns:p14="http://schemas.microsoft.com/office/powerpoint/2010/main" val="519991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06"/>
            <a:ext cx="8229600" cy="750598"/>
          </a:xfrm>
        </p:spPr>
        <p:txBody>
          <a:bodyPr>
            <a:normAutofit/>
          </a:bodyPr>
          <a:lstStyle/>
          <a:p>
            <a:r>
              <a:rPr lang="en-US" sz="2800" dirty="0" err="1" smtClean="0"/>
              <a:t>WageWorks</a:t>
            </a:r>
            <a:r>
              <a:rPr lang="en-US" sz="2800" dirty="0" smtClean="0"/>
              <a:t> Commuter Account</a:t>
            </a:r>
            <a:endParaRPr lang="en-US" sz="2800" dirty="0"/>
          </a:p>
        </p:txBody>
      </p:sp>
      <p:sp>
        <p:nvSpPr>
          <p:cNvPr id="5" name="TextBox 4"/>
          <p:cNvSpPr txBox="1"/>
          <p:nvPr/>
        </p:nvSpPr>
        <p:spPr>
          <a:xfrm>
            <a:off x="335070" y="845164"/>
            <a:ext cx="8413723" cy="830997"/>
          </a:xfrm>
          <a:prstGeom prst="rect">
            <a:avLst/>
          </a:prstGeom>
          <a:noFill/>
        </p:spPr>
        <p:txBody>
          <a:bodyPr wrap="square" rtlCol="0">
            <a:spAutoFit/>
          </a:bodyPr>
          <a:lstStyle/>
          <a:p>
            <a:r>
              <a:rPr lang="en-US" sz="1600" dirty="0">
                <a:solidFill>
                  <a:schemeClr val="bg1">
                    <a:lumMod val="50000"/>
                  </a:schemeClr>
                </a:solidFill>
                <a:latin typeface="Trebuchet MS"/>
                <a:cs typeface="Trebuchet MS"/>
              </a:rPr>
              <a:t>Commuter Account is a </a:t>
            </a:r>
            <a:r>
              <a:rPr lang="en-US" sz="1600" b="1" dirty="0">
                <a:solidFill>
                  <a:schemeClr val="bg1">
                    <a:lumMod val="50000"/>
                  </a:schemeClr>
                </a:solidFill>
                <a:latin typeface="Trebuchet MS"/>
                <a:cs typeface="Trebuchet MS"/>
              </a:rPr>
              <a:t>pre-tax benefit </a:t>
            </a:r>
            <a:r>
              <a:rPr lang="en-US" sz="1600" dirty="0">
                <a:solidFill>
                  <a:schemeClr val="bg1">
                    <a:lumMod val="50000"/>
                  </a:schemeClr>
                </a:solidFill>
                <a:latin typeface="Trebuchet MS"/>
                <a:cs typeface="Trebuchet MS"/>
              </a:rPr>
              <a:t>account used to pay for </a:t>
            </a:r>
            <a:r>
              <a:rPr lang="en-US" sz="1600" b="1" dirty="0">
                <a:solidFill>
                  <a:schemeClr val="bg1">
                    <a:lumMod val="50000"/>
                  </a:schemeClr>
                </a:solidFill>
                <a:latin typeface="Trebuchet MS"/>
                <a:cs typeface="Trebuchet MS"/>
              </a:rPr>
              <a:t>public transit </a:t>
            </a:r>
            <a:r>
              <a:rPr lang="en-US" sz="1600" dirty="0">
                <a:solidFill>
                  <a:schemeClr val="bg1">
                    <a:lumMod val="50000"/>
                  </a:schemeClr>
                </a:solidFill>
                <a:latin typeface="Trebuchet MS"/>
                <a:cs typeface="Trebuchet MS"/>
              </a:rPr>
              <a:t>including train, subway, bus and eligible </a:t>
            </a:r>
            <a:r>
              <a:rPr lang="en-US" sz="1600" b="1" dirty="0">
                <a:solidFill>
                  <a:schemeClr val="bg1">
                    <a:lumMod val="50000"/>
                  </a:schemeClr>
                </a:solidFill>
                <a:latin typeface="Trebuchet MS"/>
                <a:cs typeface="Trebuchet MS"/>
              </a:rPr>
              <a:t>vanpool</a:t>
            </a:r>
            <a:r>
              <a:rPr lang="en-US" sz="1600" dirty="0">
                <a:solidFill>
                  <a:schemeClr val="bg1">
                    <a:lumMod val="50000"/>
                  </a:schemeClr>
                </a:solidFill>
                <a:latin typeface="Trebuchet MS"/>
                <a:cs typeface="Trebuchet MS"/>
              </a:rPr>
              <a:t> and </a:t>
            </a:r>
            <a:r>
              <a:rPr lang="en-US" sz="1600" b="1" dirty="0">
                <a:solidFill>
                  <a:schemeClr val="bg1">
                    <a:lumMod val="50000"/>
                  </a:schemeClr>
                </a:solidFill>
                <a:latin typeface="Trebuchet MS"/>
                <a:cs typeface="Trebuchet MS"/>
              </a:rPr>
              <a:t>qualified parking </a:t>
            </a:r>
            <a:r>
              <a:rPr lang="en-US" sz="1600" dirty="0">
                <a:solidFill>
                  <a:schemeClr val="bg1">
                    <a:lumMod val="50000"/>
                  </a:schemeClr>
                </a:solidFill>
                <a:latin typeface="Trebuchet MS"/>
                <a:cs typeface="Trebuchet MS"/>
              </a:rPr>
              <a:t>as part of your daily commute to </a:t>
            </a:r>
            <a:r>
              <a:rPr lang="en-US" sz="1600" dirty="0" smtClean="0">
                <a:solidFill>
                  <a:schemeClr val="bg1">
                    <a:lumMod val="50000"/>
                  </a:schemeClr>
                </a:solidFill>
                <a:latin typeface="Trebuchet MS"/>
                <a:cs typeface="Trebuchet MS"/>
              </a:rPr>
              <a:t>work.</a:t>
            </a:r>
            <a:endParaRPr lang="en-US" sz="1600" dirty="0">
              <a:solidFill>
                <a:schemeClr val="bg1">
                  <a:lumMod val="50000"/>
                </a:schemeClr>
              </a:solidFill>
              <a:latin typeface="Trebuchet MS"/>
              <a:cs typeface="Trebuchet MS"/>
            </a:endParaRPr>
          </a:p>
        </p:txBody>
      </p:sp>
      <p:sp>
        <p:nvSpPr>
          <p:cNvPr id="7" name="Content Placeholder 2"/>
          <p:cNvSpPr txBox="1">
            <a:spLocks/>
          </p:cNvSpPr>
          <p:nvPr/>
        </p:nvSpPr>
        <p:spPr>
          <a:xfrm>
            <a:off x="335070" y="2361256"/>
            <a:ext cx="3878316" cy="220803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800" kern="1200">
                <a:solidFill>
                  <a:schemeClr val="tx1">
                    <a:lumMod val="50000"/>
                    <a:lumOff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7F7F7F"/>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7F7F7F"/>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7F7F7F"/>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endParaRPr lang="en-US" dirty="0" smtClean="0"/>
          </a:p>
          <a:p>
            <a:pPr marL="0" indent="0" algn="ctr">
              <a:buNone/>
            </a:pPr>
            <a:r>
              <a:rPr lang="en-US" sz="1800" u="sng" dirty="0" smtClean="0">
                <a:solidFill>
                  <a:schemeClr val="tx1"/>
                </a:solidFill>
              </a:rPr>
              <a:t>How to Enroll:</a:t>
            </a:r>
          </a:p>
          <a:p>
            <a:pPr algn="ctr"/>
            <a:endParaRPr lang="en-US" sz="1800" u="sng" dirty="0" smtClean="0">
              <a:solidFill>
                <a:schemeClr val="tx1"/>
              </a:solidFill>
            </a:endParaRPr>
          </a:p>
          <a:p>
            <a:pPr>
              <a:buFont typeface="+mj-lt"/>
              <a:buAutoNum type="arabicPeriod"/>
            </a:pPr>
            <a:r>
              <a:rPr lang="en-US" sz="1600" dirty="0" smtClean="0">
                <a:solidFill>
                  <a:schemeClr val="tx1"/>
                </a:solidFill>
              </a:rPr>
              <a:t>Go to </a:t>
            </a:r>
            <a:r>
              <a:rPr lang="en-US" sz="1600" dirty="0" smtClean="0">
                <a:hlinkClick r:id="rId2"/>
              </a:rPr>
              <a:t>www.wageworks.com</a:t>
            </a:r>
            <a:endParaRPr lang="en-US" sz="1600" dirty="0" smtClean="0"/>
          </a:p>
          <a:p>
            <a:pPr>
              <a:buFont typeface="+mj-lt"/>
              <a:buAutoNum type="arabicPeriod"/>
            </a:pPr>
            <a:r>
              <a:rPr lang="en-US" sz="1600" dirty="0" smtClean="0">
                <a:solidFill>
                  <a:schemeClr val="tx1"/>
                </a:solidFill>
              </a:rPr>
              <a:t>Click “Login/Register”</a:t>
            </a:r>
          </a:p>
          <a:p>
            <a:pPr>
              <a:buFont typeface="+mj-lt"/>
              <a:buAutoNum type="arabicPeriod"/>
            </a:pPr>
            <a:r>
              <a:rPr lang="en-US" sz="1600" dirty="0" smtClean="0">
                <a:solidFill>
                  <a:schemeClr val="tx1"/>
                </a:solidFill>
              </a:rPr>
              <a:t>Click “Employee Registration”</a:t>
            </a:r>
          </a:p>
          <a:p>
            <a:pPr>
              <a:buFont typeface="+mj-lt"/>
              <a:buAutoNum type="arabicPeriod"/>
            </a:pPr>
            <a:r>
              <a:rPr lang="en-US" sz="1600" dirty="0" smtClean="0">
                <a:solidFill>
                  <a:schemeClr val="tx1"/>
                </a:solidFill>
              </a:rPr>
              <a:t>Follow steps to create an account</a:t>
            </a:r>
            <a:endParaRPr lang="en-US" sz="1600" dirty="0">
              <a:solidFill>
                <a:schemeClr val="tx1"/>
              </a:solidFill>
            </a:endParaRPr>
          </a:p>
        </p:txBody>
      </p:sp>
      <p:sp>
        <p:nvSpPr>
          <p:cNvPr id="8" name="Content Placeholder 2"/>
          <p:cNvSpPr txBox="1">
            <a:spLocks/>
          </p:cNvSpPr>
          <p:nvPr/>
        </p:nvSpPr>
        <p:spPr>
          <a:xfrm>
            <a:off x="4306761" y="2405354"/>
            <a:ext cx="3878316" cy="2754976"/>
          </a:xfrm>
          <a:prstGeom prst="rect">
            <a:avLst/>
          </a:prstGeom>
        </p:spPr>
        <p:txBody>
          <a:bodyPr vert="horz" lIns="0" tIns="45720" rIns="91440" bIns="45720" rtlCol="0">
            <a:noAutofit/>
          </a:bodyPr>
          <a:lstStyle>
            <a:lvl1pPr marL="0" marR="0" indent="0" algn="l" defTabSz="457200" rtl="0" eaLnBrk="1" fontAlgn="auto" latinLnBrk="0" hangingPunct="1">
              <a:lnSpc>
                <a:spcPct val="100000"/>
              </a:lnSpc>
              <a:spcBef>
                <a:spcPct val="20000"/>
              </a:spcBef>
              <a:spcAft>
                <a:spcPts val="0"/>
              </a:spcAft>
              <a:buClr>
                <a:srgbClr val="476101"/>
              </a:buClr>
              <a:buSzTx/>
              <a:buFont typeface="Arial"/>
              <a:buNone/>
              <a:tabLst/>
              <a:defRPr lang="en-US" sz="1400" kern="1200" dirty="0" smtClean="0">
                <a:solidFill>
                  <a:srgbClr val="7F7F7F"/>
                </a:solidFill>
                <a:latin typeface="Trebuchet MS"/>
                <a:ea typeface="+mn-ea"/>
                <a:cs typeface="Trebuchet MS"/>
              </a:defRPr>
            </a:lvl1pPr>
            <a:lvl2pPr marL="742950" marR="0" indent="-285750" algn="l" defTabSz="457200" rtl="0" eaLnBrk="1" fontAlgn="auto" latinLnBrk="0" hangingPunct="1">
              <a:lnSpc>
                <a:spcPct val="100000"/>
              </a:lnSpc>
              <a:spcBef>
                <a:spcPct val="20000"/>
              </a:spcBef>
              <a:spcAft>
                <a:spcPts val="0"/>
              </a:spcAft>
              <a:buClr>
                <a:srgbClr val="E6000F"/>
              </a:buClr>
              <a:buSzPct val="135000"/>
              <a:buFont typeface="Arial"/>
              <a:buChar char="•"/>
              <a:tabLst/>
              <a:defRPr lang="en-US" sz="1400" kern="1200" dirty="0" smtClean="0">
                <a:solidFill>
                  <a:srgbClr val="7F7F7F"/>
                </a:solidFill>
                <a:latin typeface="Trebuchet MS"/>
                <a:ea typeface="+mn-ea"/>
                <a:cs typeface="Trebuchet MS"/>
              </a:defRPr>
            </a:lvl2pPr>
            <a:lvl3pPr marL="1143000" marR="0" indent="-228600" algn="l" defTabSz="457200" rtl="0" eaLnBrk="1" fontAlgn="auto" latinLnBrk="0" hangingPunct="1">
              <a:lnSpc>
                <a:spcPct val="100000"/>
              </a:lnSpc>
              <a:spcBef>
                <a:spcPct val="20000"/>
              </a:spcBef>
              <a:spcAft>
                <a:spcPts val="0"/>
              </a:spcAft>
              <a:buClr>
                <a:srgbClr val="E6000F"/>
              </a:buClr>
              <a:buSzPct val="120000"/>
              <a:buFont typeface="Wingdings" charset="2"/>
              <a:buChar char="§"/>
              <a:tabLst/>
              <a:defRPr lang="en-US" sz="1400" kern="1200" dirty="0" smtClean="0">
                <a:solidFill>
                  <a:srgbClr val="7F7F7F"/>
                </a:solidFill>
                <a:latin typeface="Trebuchet MS"/>
                <a:ea typeface="+mn-ea"/>
                <a:cs typeface="Trebuchet MS"/>
              </a:defRPr>
            </a:lvl3pPr>
            <a:lvl4pPr marL="1600200" marR="0" indent="-228600" algn="l" defTabSz="457200" rtl="0" eaLnBrk="1" fontAlgn="auto" latinLnBrk="0" hangingPunct="1">
              <a:lnSpc>
                <a:spcPct val="100000"/>
              </a:lnSpc>
              <a:spcBef>
                <a:spcPct val="20000"/>
              </a:spcBef>
              <a:spcAft>
                <a:spcPts val="0"/>
              </a:spcAft>
              <a:buClr>
                <a:srgbClr val="E6000F"/>
              </a:buClr>
              <a:buSzPct val="120000"/>
              <a:buFont typeface="Courier New"/>
              <a:buChar char="o"/>
              <a:tabLst/>
              <a:defRPr lang="en-US" sz="1400" kern="1200" dirty="0" smtClean="0">
                <a:solidFill>
                  <a:srgbClr val="7F7F7F"/>
                </a:solidFill>
                <a:latin typeface="Trebuchet MS"/>
                <a:ea typeface="+mn-ea"/>
                <a:cs typeface="Trebuchet MS"/>
              </a:defRPr>
            </a:lvl4pPr>
            <a:lvl5pPr marL="2057400" marR="0" indent="-228600" algn="l" defTabSz="457200" rtl="0" eaLnBrk="1" fontAlgn="auto" latinLnBrk="0" hangingPunct="1">
              <a:lnSpc>
                <a:spcPct val="100000"/>
              </a:lnSpc>
              <a:spcBef>
                <a:spcPct val="20000"/>
              </a:spcBef>
              <a:spcAft>
                <a:spcPts val="0"/>
              </a:spcAft>
              <a:buClr>
                <a:srgbClr val="E6000F"/>
              </a:buClr>
              <a:buSzPct val="110000"/>
              <a:buFont typeface="Wingdings" charset="2"/>
              <a:buChar char="ü"/>
              <a:tabLst/>
              <a:defRPr lang="en-US" sz="1400" kern="1200" dirty="0">
                <a:solidFill>
                  <a:srgbClr val="7F7F7F"/>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endParaRPr lang="en-US" dirty="0" smtClean="0"/>
          </a:p>
          <a:p>
            <a:pPr algn="ctr"/>
            <a:r>
              <a:rPr lang="en-US" sz="1800" u="sng" dirty="0" smtClean="0">
                <a:solidFill>
                  <a:schemeClr val="tx1"/>
                </a:solidFill>
              </a:rPr>
              <a:t>How to Use:</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solidFill>
                  <a:schemeClr val="tx1"/>
                </a:solidFill>
              </a:rPr>
              <a:t>WageWorks Commuter Card</a:t>
            </a:r>
          </a:p>
          <a:p>
            <a:pPr marL="285750" indent="-285750">
              <a:buFont typeface="Arial" panose="020B0604020202020204" pitchFamily="34" charset="0"/>
              <a:buChar char="•"/>
            </a:pPr>
            <a:r>
              <a:rPr lang="en-US" sz="1600" dirty="0" smtClean="0">
                <a:solidFill>
                  <a:schemeClr val="tx1"/>
                </a:solidFill>
              </a:rPr>
              <a:t>Home Deliver</a:t>
            </a:r>
          </a:p>
          <a:p>
            <a:pPr marL="285750" indent="-285750">
              <a:buFont typeface="Arial" panose="020B0604020202020204" pitchFamily="34" charset="0"/>
              <a:buChar char="•"/>
            </a:pPr>
            <a:r>
              <a:rPr lang="en-US" sz="1600" dirty="0" smtClean="0">
                <a:solidFill>
                  <a:schemeClr val="tx1"/>
                </a:solidFill>
              </a:rPr>
              <a:t>Pay My Parking Provider</a:t>
            </a:r>
          </a:p>
          <a:p>
            <a:pPr marL="285750" indent="-285750">
              <a:buFont typeface="Arial" panose="020B0604020202020204" pitchFamily="34" charset="0"/>
              <a:buChar char="•"/>
            </a:pPr>
            <a:r>
              <a:rPr lang="en-US" sz="1600" dirty="0">
                <a:solidFill>
                  <a:schemeClr val="tx1"/>
                </a:solidFill>
              </a:rPr>
              <a:t>Pay Me </a:t>
            </a:r>
            <a:r>
              <a:rPr lang="en-US" sz="1600" dirty="0" smtClean="0">
                <a:solidFill>
                  <a:schemeClr val="tx1"/>
                </a:solidFill>
              </a:rPr>
              <a:t>Back</a:t>
            </a:r>
            <a:endParaRPr lang="en-US" sz="1600" dirty="0">
              <a:solidFill>
                <a:schemeClr val="tx1"/>
              </a:solidFill>
            </a:endParaRPr>
          </a:p>
        </p:txBody>
      </p:sp>
      <p:sp>
        <p:nvSpPr>
          <p:cNvPr id="9" name="Freeform 261"/>
          <p:cNvSpPr>
            <a:spLocks noChangeAspect="1" noEditPoints="1"/>
          </p:cNvSpPr>
          <p:nvPr/>
        </p:nvSpPr>
        <p:spPr bwMode="auto">
          <a:xfrm>
            <a:off x="3131569" y="2743236"/>
            <a:ext cx="609760" cy="515569"/>
          </a:xfrm>
          <a:custGeom>
            <a:avLst/>
            <a:gdLst>
              <a:gd name="T0" fmla="*/ 104 w 104"/>
              <a:gd name="T1" fmla="*/ 28 h 88"/>
              <a:gd name="T2" fmla="*/ 94 w 104"/>
              <a:gd name="T3" fmla="*/ 28 h 88"/>
              <a:gd name="T4" fmla="*/ 90 w 104"/>
              <a:gd name="T5" fmla="*/ 8 h 88"/>
              <a:gd name="T6" fmla="*/ 80 w 104"/>
              <a:gd name="T7" fmla="*/ 0 h 88"/>
              <a:gd name="T8" fmla="*/ 24 w 104"/>
              <a:gd name="T9" fmla="*/ 0 h 88"/>
              <a:gd name="T10" fmla="*/ 14 w 104"/>
              <a:gd name="T11" fmla="*/ 8 h 88"/>
              <a:gd name="T12" fmla="*/ 10 w 104"/>
              <a:gd name="T13" fmla="*/ 28 h 88"/>
              <a:gd name="T14" fmla="*/ 0 w 104"/>
              <a:gd name="T15" fmla="*/ 28 h 88"/>
              <a:gd name="T16" fmla="*/ 0 w 104"/>
              <a:gd name="T17" fmla="*/ 36 h 88"/>
              <a:gd name="T18" fmla="*/ 6 w 104"/>
              <a:gd name="T19" fmla="*/ 36 h 88"/>
              <a:gd name="T20" fmla="*/ 4 w 104"/>
              <a:gd name="T21" fmla="*/ 40 h 88"/>
              <a:gd name="T22" fmla="*/ 4 w 104"/>
              <a:gd name="T23" fmla="*/ 48 h 88"/>
              <a:gd name="T24" fmla="*/ 4 w 104"/>
              <a:gd name="T25" fmla="*/ 54 h 88"/>
              <a:gd name="T26" fmla="*/ 4 w 104"/>
              <a:gd name="T27" fmla="*/ 68 h 88"/>
              <a:gd name="T28" fmla="*/ 4 w 104"/>
              <a:gd name="T29" fmla="*/ 72 h 88"/>
              <a:gd name="T30" fmla="*/ 4 w 104"/>
              <a:gd name="T31" fmla="*/ 88 h 88"/>
              <a:gd name="T32" fmla="*/ 16 w 104"/>
              <a:gd name="T33" fmla="*/ 88 h 88"/>
              <a:gd name="T34" fmla="*/ 16 w 104"/>
              <a:gd name="T35" fmla="*/ 80 h 88"/>
              <a:gd name="T36" fmla="*/ 88 w 104"/>
              <a:gd name="T37" fmla="*/ 80 h 88"/>
              <a:gd name="T38" fmla="*/ 88 w 104"/>
              <a:gd name="T39" fmla="*/ 88 h 88"/>
              <a:gd name="T40" fmla="*/ 100 w 104"/>
              <a:gd name="T41" fmla="*/ 88 h 88"/>
              <a:gd name="T42" fmla="*/ 100 w 104"/>
              <a:gd name="T43" fmla="*/ 72 h 88"/>
              <a:gd name="T44" fmla="*/ 100 w 104"/>
              <a:gd name="T45" fmla="*/ 68 h 88"/>
              <a:gd name="T46" fmla="*/ 100 w 104"/>
              <a:gd name="T47" fmla="*/ 60 h 88"/>
              <a:gd name="T48" fmla="*/ 100 w 104"/>
              <a:gd name="T49" fmla="*/ 54 h 88"/>
              <a:gd name="T50" fmla="*/ 100 w 104"/>
              <a:gd name="T51" fmla="*/ 48 h 88"/>
              <a:gd name="T52" fmla="*/ 100 w 104"/>
              <a:gd name="T53" fmla="*/ 40 h 88"/>
              <a:gd name="T54" fmla="*/ 98 w 104"/>
              <a:gd name="T55" fmla="*/ 36 h 88"/>
              <a:gd name="T56" fmla="*/ 104 w 104"/>
              <a:gd name="T57" fmla="*/ 36 h 88"/>
              <a:gd name="T58" fmla="*/ 104 w 104"/>
              <a:gd name="T59" fmla="*/ 28 h 88"/>
              <a:gd name="T60" fmla="*/ 22 w 104"/>
              <a:gd name="T61" fmla="*/ 9 h 88"/>
              <a:gd name="T62" fmla="*/ 24 w 104"/>
              <a:gd name="T63" fmla="*/ 8 h 88"/>
              <a:gd name="T64" fmla="*/ 80 w 104"/>
              <a:gd name="T65" fmla="*/ 8 h 88"/>
              <a:gd name="T66" fmla="*/ 82 w 104"/>
              <a:gd name="T67" fmla="*/ 9 h 88"/>
              <a:gd name="T68" fmla="*/ 86 w 104"/>
              <a:gd name="T69" fmla="*/ 28 h 88"/>
              <a:gd name="T70" fmla="*/ 18 w 104"/>
              <a:gd name="T71" fmla="*/ 28 h 88"/>
              <a:gd name="T72" fmla="*/ 22 w 104"/>
              <a:gd name="T73" fmla="*/ 9 h 88"/>
              <a:gd name="T74" fmla="*/ 24 w 104"/>
              <a:gd name="T75" fmla="*/ 56 h 88"/>
              <a:gd name="T76" fmla="*/ 12 w 104"/>
              <a:gd name="T77" fmla="*/ 56 h 88"/>
              <a:gd name="T78" fmla="*/ 8 w 104"/>
              <a:gd name="T79" fmla="*/ 52 h 88"/>
              <a:gd name="T80" fmla="*/ 8 w 104"/>
              <a:gd name="T81" fmla="*/ 44 h 88"/>
              <a:gd name="T82" fmla="*/ 24 w 104"/>
              <a:gd name="T83" fmla="*/ 48 h 88"/>
              <a:gd name="T84" fmla="*/ 24 w 104"/>
              <a:gd name="T85" fmla="*/ 56 h 88"/>
              <a:gd name="T86" fmla="*/ 68 w 104"/>
              <a:gd name="T87" fmla="*/ 72 h 88"/>
              <a:gd name="T88" fmla="*/ 36 w 104"/>
              <a:gd name="T89" fmla="*/ 72 h 88"/>
              <a:gd name="T90" fmla="*/ 36 w 104"/>
              <a:gd name="T91" fmla="*/ 64 h 88"/>
              <a:gd name="T92" fmla="*/ 68 w 104"/>
              <a:gd name="T93" fmla="*/ 64 h 88"/>
              <a:gd name="T94" fmla="*/ 68 w 104"/>
              <a:gd name="T95" fmla="*/ 72 h 88"/>
              <a:gd name="T96" fmla="*/ 96 w 104"/>
              <a:gd name="T97" fmla="*/ 52 h 88"/>
              <a:gd name="T98" fmla="*/ 92 w 104"/>
              <a:gd name="T99" fmla="*/ 56 h 88"/>
              <a:gd name="T100" fmla="*/ 80 w 104"/>
              <a:gd name="T101" fmla="*/ 56 h 88"/>
              <a:gd name="T102" fmla="*/ 80 w 104"/>
              <a:gd name="T103" fmla="*/ 48 h 88"/>
              <a:gd name="T104" fmla="*/ 96 w 104"/>
              <a:gd name="T105" fmla="*/ 44 h 88"/>
              <a:gd name="T106" fmla="*/ 96 w 104"/>
              <a:gd name="T107" fmla="*/ 5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4" h="88">
                <a:moveTo>
                  <a:pt x="104" y="28"/>
                </a:moveTo>
                <a:cubicBezTo>
                  <a:pt x="94" y="28"/>
                  <a:pt x="94" y="28"/>
                  <a:pt x="94" y="28"/>
                </a:cubicBezTo>
                <a:cubicBezTo>
                  <a:pt x="90" y="8"/>
                  <a:pt x="90" y="8"/>
                  <a:pt x="90" y="8"/>
                </a:cubicBezTo>
                <a:cubicBezTo>
                  <a:pt x="89" y="4"/>
                  <a:pt x="84" y="0"/>
                  <a:pt x="80" y="0"/>
                </a:cubicBezTo>
                <a:cubicBezTo>
                  <a:pt x="24" y="0"/>
                  <a:pt x="24" y="0"/>
                  <a:pt x="24" y="0"/>
                </a:cubicBezTo>
                <a:cubicBezTo>
                  <a:pt x="20" y="0"/>
                  <a:pt x="15" y="4"/>
                  <a:pt x="14" y="8"/>
                </a:cubicBezTo>
                <a:cubicBezTo>
                  <a:pt x="10" y="28"/>
                  <a:pt x="10" y="28"/>
                  <a:pt x="10" y="28"/>
                </a:cubicBezTo>
                <a:cubicBezTo>
                  <a:pt x="0" y="28"/>
                  <a:pt x="0" y="28"/>
                  <a:pt x="0" y="28"/>
                </a:cubicBezTo>
                <a:cubicBezTo>
                  <a:pt x="0" y="36"/>
                  <a:pt x="0" y="36"/>
                  <a:pt x="0" y="36"/>
                </a:cubicBezTo>
                <a:cubicBezTo>
                  <a:pt x="6" y="36"/>
                  <a:pt x="6" y="36"/>
                  <a:pt x="6" y="36"/>
                </a:cubicBezTo>
                <a:cubicBezTo>
                  <a:pt x="4" y="40"/>
                  <a:pt x="4" y="40"/>
                  <a:pt x="4" y="40"/>
                </a:cubicBezTo>
                <a:cubicBezTo>
                  <a:pt x="4" y="48"/>
                  <a:pt x="4" y="48"/>
                  <a:pt x="4" y="48"/>
                </a:cubicBezTo>
                <a:cubicBezTo>
                  <a:pt x="4" y="54"/>
                  <a:pt x="4" y="54"/>
                  <a:pt x="4" y="54"/>
                </a:cubicBezTo>
                <a:cubicBezTo>
                  <a:pt x="4" y="68"/>
                  <a:pt x="4" y="68"/>
                  <a:pt x="4" y="68"/>
                </a:cubicBezTo>
                <a:cubicBezTo>
                  <a:pt x="4" y="72"/>
                  <a:pt x="4" y="72"/>
                  <a:pt x="4" y="72"/>
                </a:cubicBezTo>
                <a:cubicBezTo>
                  <a:pt x="4" y="88"/>
                  <a:pt x="4" y="88"/>
                  <a:pt x="4" y="88"/>
                </a:cubicBezTo>
                <a:cubicBezTo>
                  <a:pt x="16" y="88"/>
                  <a:pt x="16" y="88"/>
                  <a:pt x="16" y="88"/>
                </a:cubicBezTo>
                <a:cubicBezTo>
                  <a:pt x="16" y="80"/>
                  <a:pt x="16" y="80"/>
                  <a:pt x="16" y="80"/>
                </a:cubicBezTo>
                <a:cubicBezTo>
                  <a:pt x="88" y="80"/>
                  <a:pt x="88" y="80"/>
                  <a:pt x="88" y="80"/>
                </a:cubicBezTo>
                <a:cubicBezTo>
                  <a:pt x="88" y="88"/>
                  <a:pt x="88" y="88"/>
                  <a:pt x="88" y="88"/>
                </a:cubicBezTo>
                <a:cubicBezTo>
                  <a:pt x="100" y="88"/>
                  <a:pt x="100" y="88"/>
                  <a:pt x="100" y="88"/>
                </a:cubicBezTo>
                <a:cubicBezTo>
                  <a:pt x="100" y="72"/>
                  <a:pt x="100" y="72"/>
                  <a:pt x="100" y="72"/>
                </a:cubicBezTo>
                <a:cubicBezTo>
                  <a:pt x="100" y="68"/>
                  <a:pt x="100" y="68"/>
                  <a:pt x="100" y="68"/>
                </a:cubicBezTo>
                <a:cubicBezTo>
                  <a:pt x="100" y="60"/>
                  <a:pt x="100" y="60"/>
                  <a:pt x="100" y="60"/>
                </a:cubicBezTo>
                <a:cubicBezTo>
                  <a:pt x="100" y="54"/>
                  <a:pt x="100" y="54"/>
                  <a:pt x="100" y="54"/>
                </a:cubicBezTo>
                <a:cubicBezTo>
                  <a:pt x="100" y="48"/>
                  <a:pt x="100" y="48"/>
                  <a:pt x="100" y="48"/>
                </a:cubicBezTo>
                <a:cubicBezTo>
                  <a:pt x="100" y="40"/>
                  <a:pt x="100" y="40"/>
                  <a:pt x="100" y="40"/>
                </a:cubicBezTo>
                <a:cubicBezTo>
                  <a:pt x="98" y="36"/>
                  <a:pt x="98" y="36"/>
                  <a:pt x="98" y="36"/>
                </a:cubicBezTo>
                <a:cubicBezTo>
                  <a:pt x="104" y="36"/>
                  <a:pt x="104" y="36"/>
                  <a:pt x="104" y="36"/>
                </a:cubicBezTo>
                <a:cubicBezTo>
                  <a:pt x="104" y="28"/>
                  <a:pt x="104" y="28"/>
                  <a:pt x="104" y="28"/>
                </a:cubicBezTo>
                <a:moveTo>
                  <a:pt x="22" y="9"/>
                </a:moveTo>
                <a:cubicBezTo>
                  <a:pt x="22" y="9"/>
                  <a:pt x="23" y="8"/>
                  <a:pt x="24" y="8"/>
                </a:cubicBezTo>
                <a:cubicBezTo>
                  <a:pt x="80" y="8"/>
                  <a:pt x="80" y="8"/>
                  <a:pt x="80" y="8"/>
                </a:cubicBezTo>
                <a:cubicBezTo>
                  <a:pt x="81" y="8"/>
                  <a:pt x="82" y="9"/>
                  <a:pt x="82" y="9"/>
                </a:cubicBezTo>
                <a:cubicBezTo>
                  <a:pt x="86" y="28"/>
                  <a:pt x="86" y="28"/>
                  <a:pt x="86" y="28"/>
                </a:cubicBezTo>
                <a:cubicBezTo>
                  <a:pt x="18" y="28"/>
                  <a:pt x="18" y="28"/>
                  <a:pt x="18" y="28"/>
                </a:cubicBezTo>
                <a:cubicBezTo>
                  <a:pt x="22" y="9"/>
                  <a:pt x="22" y="9"/>
                  <a:pt x="22" y="9"/>
                </a:cubicBezTo>
                <a:moveTo>
                  <a:pt x="24" y="56"/>
                </a:moveTo>
                <a:cubicBezTo>
                  <a:pt x="12" y="56"/>
                  <a:pt x="12" y="56"/>
                  <a:pt x="12" y="56"/>
                </a:cubicBezTo>
                <a:cubicBezTo>
                  <a:pt x="8" y="52"/>
                  <a:pt x="8" y="52"/>
                  <a:pt x="8" y="52"/>
                </a:cubicBezTo>
                <a:cubicBezTo>
                  <a:pt x="8" y="44"/>
                  <a:pt x="8" y="44"/>
                  <a:pt x="8" y="44"/>
                </a:cubicBezTo>
                <a:cubicBezTo>
                  <a:pt x="24" y="48"/>
                  <a:pt x="24" y="48"/>
                  <a:pt x="24" y="48"/>
                </a:cubicBezTo>
                <a:cubicBezTo>
                  <a:pt x="24" y="56"/>
                  <a:pt x="24" y="56"/>
                  <a:pt x="24" y="56"/>
                </a:cubicBezTo>
                <a:moveTo>
                  <a:pt x="68" y="72"/>
                </a:moveTo>
                <a:cubicBezTo>
                  <a:pt x="36" y="72"/>
                  <a:pt x="36" y="72"/>
                  <a:pt x="36" y="72"/>
                </a:cubicBezTo>
                <a:cubicBezTo>
                  <a:pt x="36" y="64"/>
                  <a:pt x="36" y="64"/>
                  <a:pt x="36" y="64"/>
                </a:cubicBezTo>
                <a:cubicBezTo>
                  <a:pt x="68" y="64"/>
                  <a:pt x="68" y="64"/>
                  <a:pt x="68" y="64"/>
                </a:cubicBezTo>
                <a:cubicBezTo>
                  <a:pt x="68" y="72"/>
                  <a:pt x="68" y="72"/>
                  <a:pt x="68" y="72"/>
                </a:cubicBezTo>
                <a:moveTo>
                  <a:pt x="96" y="52"/>
                </a:moveTo>
                <a:cubicBezTo>
                  <a:pt x="92" y="56"/>
                  <a:pt x="92" y="56"/>
                  <a:pt x="92" y="56"/>
                </a:cubicBezTo>
                <a:cubicBezTo>
                  <a:pt x="80" y="56"/>
                  <a:pt x="80" y="56"/>
                  <a:pt x="80" y="56"/>
                </a:cubicBezTo>
                <a:cubicBezTo>
                  <a:pt x="80" y="48"/>
                  <a:pt x="80" y="48"/>
                  <a:pt x="80" y="48"/>
                </a:cubicBezTo>
                <a:cubicBezTo>
                  <a:pt x="96" y="44"/>
                  <a:pt x="96" y="44"/>
                  <a:pt x="96" y="44"/>
                </a:cubicBezTo>
                <a:cubicBezTo>
                  <a:pt x="96" y="52"/>
                  <a:pt x="96" y="52"/>
                  <a:pt x="96" y="52"/>
                </a:cubicBezTo>
              </a:path>
            </a:pathLst>
          </a:custGeom>
          <a:solidFill>
            <a:schemeClr val="accent2"/>
          </a:solidFill>
          <a:ln>
            <a:noFill/>
          </a:ln>
          <a:extLst/>
        </p:spPr>
        <p:txBody>
          <a:bodyPr vert="horz" wrap="square" lIns="68580" tIns="34290" rIns="68580" bIns="34290" numCol="1" anchor="t" anchorCtr="0" compatLnSpc="1">
            <a:prstTxWarp prst="textNoShape">
              <a:avLst/>
            </a:prstTxWarp>
          </a:bodyPr>
          <a:lstStyle/>
          <a:p>
            <a:endParaRPr lang="en-US" sz="1350" dirty="0">
              <a:solidFill>
                <a:srgbClr val="000000"/>
              </a:solidFill>
            </a:endParaRPr>
          </a:p>
        </p:txBody>
      </p:sp>
      <p:sp>
        <p:nvSpPr>
          <p:cNvPr id="10" name="Freeform 232"/>
          <p:cNvSpPr>
            <a:spLocks noChangeAspect="1" noEditPoints="1"/>
          </p:cNvSpPr>
          <p:nvPr/>
        </p:nvSpPr>
        <p:spPr bwMode="auto">
          <a:xfrm>
            <a:off x="4726980" y="2743236"/>
            <a:ext cx="556949" cy="521058"/>
          </a:xfrm>
          <a:custGeom>
            <a:avLst/>
            <a:gdLst>
              <a:gd name="T0" fmla="*/ 75 w 80"/>
              <a:gd name="T1" fmla="*/ 76 h 108"/>
              <a:gd name="T2" fmla="*/ 80 w 80"/>
              <a:gd name="T3" fmla="*/ 64 h 108"/>
              <a:gd name="T4" fmla="*/ 80 w 80"/>
              <a:gd name="T5" fmla="*/ 52 h 108"/>
              <a:gd name="T6" fmla="*/ 73 w 80"/>
              <a:gd name="T7" fmla="*/ 8 h 108"/>
              <a:gd name="T8" fmla="*/ 64 w 80"/>
              <a:gd name="T9" fmla="*/ 0 h 108"/>
              <a:gd name="T10" fmla="*/ 16 w 80"/>
              <a:gd name="T11" fmla="*/ 0 h 108"/>
              <a:gd name="T12" fmla="*/ 7 w 80"/>
              <a:gd name="T13" fmla="*/ 8 h 108"/>
              <a:gd name="T14" fmla="*/ 0 w 80"/>
              <a:gd name="T15" fmla="*/ 52 h 108"/>
              <a:gd name="T16" fmla="*/ 0 w 80"/>
              <a:gd name="T17" fmla="*/ 64 h 108"/>
              <a:gd name="T18" fmla="*/ 5 w 80"/>
              <a:gd name="T19" fmla="*/ 76 h 108"/>
              <a:gd name="T20" fmla="*/ 16 w 80"/>
              <a:gd name="T21" fmla="*/ 84 h 108"/>
              <a:gd name="T22" fmla="*/ 21 w 80"/>
              <a:gd name="T23" fmla="*/ 84 h 108"/>
              <a:gd name="T24" fmla="*/ 0 w 80"/>
              <a:gd name="T25" fmla="*/ 108 h 108"/>
              <a:gd name="T26" fmla="*/ 16 w 80"/>
              <a:gd name="T27" fmla="*/ 108 h 108"/>
              <a:gd name="T28" fmla="*/ 29 w 80"/>
              <a:gd name="T29" fmla="*/ 84 h 108"/>
              <a:gd name="T30" fmla="*/ 51 w 80"/>
              <a:gd name="T31" fmla="*/ 84 h 108"/>
              <a:gd name="T32" fmla="*/ 64 w 80"/>
              <a:gd name="T33" fmla="*/ 108 h 108"/>
              <a:gd name="T34" fmla="*/ 80 w 80"/>
              <a:gd name="T35" fmla="*/ 108 h 108"/>
              <a:gd name="T36" fmla="*/ 58 w 80"/>
              <a:gd name="T37" fmla="*/ 84 h 108"/>
              <a:gd name="T38" fmla="*/ 64 w 80"/>
              <a:gd name="T39" fmla="*/ 84 h 108"/>
              <a:gd name="T40" fmla="*/ 75 w 80"/>
              <a:gd name="T41" fmla="*/ 76 h 108"/>
              <a:gd name="T42" fmla="*/ 24 w 80"/>
              <a:gd name="T43" fmla="*/ 72 h 108"/>
              <a:gd name="T44" fmla="*/ 8 w 80"/>
              <a:gd name="T45" fmla="*/ 68 h 108"/>
              <a:gd name="T46" fmla="*/ 8 w 80"/>
              <a:gd name="T47" fmla="*/ 56 h 108"/>
              <a:gd name="T48" fmla="*/ 24 w 80"/>
              <a:gd name="T49" fmla="*/ 64 h 108"/>
              <a:gd name="T50" fmla="*/ 24 w 80"/>
              <a:gd name="T51" fmla="*/ 72 h 108"/>
              <a:gd name="T52" fmla="*/ 40 w 80"/>
              <a:gd name="T53" fmla="*/ 57 h 108"/>
              <a:gd name="T54" fmla="*/ 8 w 80"/>
              <a:gd name="T55" fmla="*/ 48 h 108"/>
              <a:gd name="T56" fmla="*/ 14 w 80"/>
              <a:gd name="T57" fmla="*/ 13 h 108"/>
              <a:gd name="T58" fmla="*/ 15 w 80"/>
              <a:gd name="T59" fmla="*/ 12 h 108"/>
              <a:gd name="T60" fmla="*/ 65 w 80"/>
              <a:gd name="T61" fmla="*/ 12 h 108"/>
              <a:gd name="T62" fmla="*/ 66 w 80"/>
              <a:gd name="T63" fmla="*/ 13 h 108"/>
              <a:gd name="T64" fmla="*/ 72 w 80"/>
              <a:gd name="T65" fmla="*/ 48 h 108"/>
              <a:gd name="T66" fmla="*/ 40 w 80"/>
              <a:gd name="T67" fmla="*/ 57 h 108"/>
              <a:gd name="T68" fmla="*/ 56 w 80"/>
              <a:gd name="T69" fmla="*/ 72 h 108"/>
              <a:gd name="T70" fmla="*/ 56 w 80"/>
              <a:gd name="T71" fmla="*/ 64 h 108"/>
              <a:gd name="T72" fmla="*/ 72 w 80"/>
              <a:gd name="T73" fmla="*/ 56 h 108"/>
              <a:gd name="T74" fmla="*/ 72 w 80"/>
              <a:gd name="T75" fmla="*/ 68 h 108"/>
              <a:gd name="T76" fmla="*/ 56 w 80"/>
              <a:gd name="T7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 h="108">
                <a:moveTo>
                  <a:pt x="75" y="76"/>
                </a:moveTo>
                <a:cubicBezTo>
                  <a:pt x="80" y="64"/>
                  <a:pt x="80" y="64"/>
                  <a:pt x="80" y="64"/>
                </a:cubicBezTo>
                <a:cubicBezTo>
                  <a:pt x="80" y="52"/>
                  <a:pt x="80" y="52"/>
                  <a:pt x="80" y="52"/>
                </a:cubicBezTo>
                <a:cubicBezTo>
                  <a:pt x="73" y="8"/>
                  <a:pt x="73" y="8"/>
                  <a:pt x="73" y="8"/>
                </a:cubicBezTo>
                <a:cubicBezTo>
                  <a:pt x="73" y="4"/>
                  <a:pt x="68" y="0"/>
                  <a:pt x="64" y="0"/>
                </a:cubicBezTo>
                <a:cubicBezTo>
                  <a:pt x="16" y="0"/>
                  <a:pt x="16" y="0"/>
                  <a:pt x="16" y="0"/>
                </a:cubicBezTo>
                <a:cubicBezTo>
                  <a:pt x="12" y="0"/>
                  <a:pt x="7" y="4"/>
                  <a:pt x="7" y="8"/>
                </a:cubicBezTo>
                <a:cubicBezTo>
                  <a:pt x="0" y="52"/>
                  <a:pt x="0" y="52"/>
                  <a:pt x="0" y="52"/>
                </a:cubicBezTo>
                <a:cubicBezTo>
                  <a:pt x="0" y="64"/>
                  <a:pt x="0" y="64"/>
                  <a:pt x="0" y="64"/>
                </a:cubicBezTo>
                <a:cubicBezTo>
                  <a:pt x="5" y="76"/>
                  <a:pt x="5" y="76"/>
                  <a:pt x="5" y="76"/>
                </a:cubicBezTo>
                <a:cubicBezTo>
                  <a:pt x="7" y="81"/>
                  <a:pt x="12" y="84"/>
                  <a:pt x="16" y="84"/>
                </a:cubicBezTo>
                <a:cubicBezTo>
                  <a:pt x="21" y="84"/>
                  <a:pt x="21" y="84"/>
                  <a:pt x="21" y="84"/>
                </a:cubicBezTo>
                <a:cubicBezTo>
                  <a:pt x="0" y="108"/>
                  <a:pt x="0" y="108"/>
                  <a:pt x="0" y="108"/>
                </a:cubicBezTo>
                <a:cubicBezTo>
                  <a:pt x="16" y="108"/>
                  <a:pt x="16" y="108"/>
                  <a:pt x="16" y="108"/>
                </a:cubicBezTo>
                <a:cubicBezTo>
                  <a:pt x="29" y="84"/>
                  <a:pt x="29" y="84"/>
                  <a:pt x="29" y="84"/>
                </a:cubicBezTo>
                <a:cubicBezTo>
                  <a:pt x="51" y="84"/>
                  <a:pt x="51" y="84"/>
                  <a:pt x="51" y="84"/>
                </a:cubicBezTo>
                <a:cubicBezTo>
                  <a:pt x="64" y="108"/>
                  <a:pt x="64" y="108"/>
                  <a:pt x="64" y="108"/>
                </a:cubicBezTo>
                <a:cubicBezTo>
                  <a:pt x="80" y="108"/>
                  <a:pt x="80" y="108"/>
                  <a:pt x="80" y="108"/>
                </a:cubicBezTo>
                <a:cubicBezTo>
                  <a:pt x="58" y="84"/>
                  <a:pt x="58" y="84"/>
                  <a:pt x="58" y="84"/>
                </a:cubicBezTo>
                <a:cubicBezTo>
                  <a:pt x="64" y="84"/>
                  <a:pt x="64" y="84"/>
                  <a:pt x="64" y="84"/>
                </a:cubicBezTo>
                <a:cubicBezTo>
                  <a:pt x="68" y="84"/>
                  <a:pt x="73" y="81"/>
                  <a:pt x="75" y="76"/>
                </a:cubicBezTo>
                <a:moveTo>
                  <a:pt x="24" y="72"/>
                </a:moveTo>
                <a:cubicBezTo>
                  <a:pt x="8" y="68"/>
                  <a:pt x="8" y="68"/>
                  <a:pt x="8" y="68"/>
                </a:cubicBezTo>
                <a:cubicBezTo>
                  <a:pt x="8" y="56"/>
                  <a:pt x="8" y="56"/>
                  <a:pt x="8" y="56"/>
                </a:cubicBezTo>
                <a:cubicBezTo>
                  <a:pt x="24" y="64"/>
                  <a:pt x="24" y="64"/>
                  <a:pt x="24" y="64"/>
                </a:cubicBezTo>
                <a:cubicBezTo>
                  <a:pt x="24" y="72"/>
                  <a:pt x="24" y="72"/>
                  <a:pt x="24" y="72"/>
                </a:cubicBezTo>
                <a:moveTo>
                  <a:pt x="40" y="57"/>
                </a:moveTo>
                <a:cubicBezTo>
                  <a:pt x="24" y="57"/>
                  <a:pt x="8" y="48"/>
                  <a:pt x="8" y="48"/>
                </a:cubicBezTo>
                <a:cubicBezTo>
                  <a:pt x="14" y="13"/>
                  <a:pt x="14" y="13"/>
                  <a:pt x="14" y="13"/>
                </a:cubicBezTo>
                <a:cubicBezTo>
                  <a:pt x="14" y="13"/>
                  <a:pt x="15" y="12"/>
                  <a:pt x="15" y="12"/>
                </a:cubicBezTo>
                <a:cubicBezTo>
                  <a:pt x="65" y="12"/>
                  <a:pt x="65" y="12"/>
                  <a:pt x="65" y="12"/>
                </a:cubicBezTo>
                <a:cubicBezTo>
                  <a:pt x="65" y="12"/>
                  <a:pt x="66" y="13"/>
                  <a:pt x="66" y="13"/>
                </a:cubicBezTo>
                <a:cubicBezTo>
                  <a:pt x="72" y="48"/>
                  <a:pt x="72" y="48"/>
                  <a:pt x="72" y="48"/>
                </a:cubicBezTo>
                <a:cubicBezTo>
                  <a:pt x="72" y="48"/>
                  <a:pt x="56" y="57"/>
                  <a:pt x="40" y="57"/>
                </a:cubicBezTo>
                <a:moveTo>
                  <a:pt x="56" y="72"/>
                </a:moveTo>
                <a:cubicBezTo>
                  <a:pt x="56" y="64"/>
                  <a:pt x="56" y="64"/>
                  <a:pt x="56" y="64"/>
                </a:cubicBezTo>
                <a:cubicBezTo>
                  <a:pt x="72" y="56"/>
                  <a:pt x="72" y="56"/>
                  <a:pt x="72" y="56"/>
                </a:cubicBezTo>
                <a:cubicBezTo>
                  <a:pt x="72" y="68"/>
                  <a:pt x="72" y="68"/>
                  <a:pt x="72" y="68"/>
                </a:cubicBezTo>
                <a:cubicBezTo>
                  <a:pt x="56" y="72"/>
                  <a:pt x="56" y="72"/>
                  <a:pt x="56" y="72"/>
                </a:cubicBezTo>
              </a:path>
            </a:pathLst>
          </a:custGeom>
          <a:solidFill>
            <a:schemeClr val="accent2"/>
          </a:solidFill>
          <a:ln>
            <a:noFill/>
          </a:ln>
          <a:extLst/>
        </p:spPr>
        <p:txBody>
          <a:bodyPr vert="horz" wrap="square" lIns="68580" tIns="34290" rIns="68580" bIns="34290" numCol="1" anchor="t" anchorCtr="0" compatLnSpc="1">
            <a:prstTxWarp prst="textNoShape">
              <a:avLst/>
            </a:prstTxWarp>
          </a:bodyPr>
          <a:lstStyle/>
          <a:p>
            <a:endParaRPr lang="en-US" sz="1350" dirty="0">
              <a:solidFill>
                <a:srgbClr val="000000"/>
              </a:solidFill>
            </a:endParaRPr>
          </a:p>
        </p:txBody>
      </p:sp>
      <p:sp>
        <p:nvSpPr>
          <p:cNvPr id="11" name="Oval Callout 10"/>
          <p:cNvSpPr/>
          <p:nvPr/>
        </p:nvSpPr>
        <p:spPr>
          <a:xfrm>
            <a:off x="7656949" y="2140766"/>
            <a:ext cx="1188169" cy="1204940"/>
          </a:xfrm>
          <a:prstGeom prst="wedgeEllipseCallout">
            <a:avLst>
              <a:gd name="adj1" fmla="val -116008"/>
              <a:gd name="adj2" fmla="val 33645"/>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6675" tIns="66675" rIns="66675" bIns="66675" rtlCol="0" anchor="ctr">
            <a:noAutofit/>
          </a:bodyPr>
          <a:lstStyle/>
          <a:p>
            <a:pPr algn="ctr"/>
            <a:r>
              <a:rPr lang="en-US" sz="1050" dirty="0">
                <a:solidFill>
                  <a:schemeClr val="bg1"/>
                </a:solidFill>
              </a:rPr>
              <a:t>Buy next month’s transit passes by the 10</a:t>
            </a:r>
            <a:r>
              <a:rPr lang="en-US" sz="1050" baseline="30000" dirty="0">
                <a:solidFill>
                  <a:schemeClr val="bg1"/>
                </a:solidFill>
              </a:rPr>
              <a:t>th</a:t>
            </a:r>
            <a:r>
              <a:rPr lang="en-US" sz="1050" dirty="0">
                <a:solidFill>
                  <a:schemeClr val="bg1"/>
                </a:solidFill>
              </a:rPr>
              <a:t> of this month</a:t>
            </a:r>
            <a:endParaRPr lang="en-US" sz="1050" b="1" dirty="0">
              <a:solidFill>
                <a:schemeClr val="bg1"/>
              </a:solidFill>
            </a:endParaRPr>
          </a:p>
        </p:txBody>
      </p:sp>
      <p:sp>
        <p:nvSpPr>
          <p:cNvPr id="13" name="Slide Number Placeholder 12"/>
          <p:cNvSpPr>
            <a:spLocks noGrp="1"/>
          </p:cNvSpPr>
          <p:nvPr>
            <p:ph type="sldNum" sz="quarter" idx="10"/>
          </p:nvPr>
        </p:nvSpPr>
        <p:spPr>
          <a:xfrm>
            <a:off x="97049" y="6369491"/>
            <a:ext cx="476042" cy="365125"/>
          </a:xfrm>
        </p:spPr>
        <p:txBody>
          <a:bodyPr/>
          <a:lstStyle/>
          <a:p>
            <a:pPr algn="r"/>
            <a:fld id="{883B7BDA-E297-4144-82FE-9AC7F1C4AD01}" type="slidenum">
              <a:rPr lang="en-US" smtClean="0"/>
              <a:pPr algn="r"/>
              <a:t>16</a:t>
            </a:fld>
            <a:endParaRPr lang="en-US" dirty="0"/>
          </a:p>
        </p:txBody>
      </p:sp>
      <p:sp>
        <p:nvSpPr>
          <p:cNvPr id="12" name="Rounded Rectangle 36"/>
          <p:cNvSpPr/>
          <p:nvPr/>
        </p:nvSpPr>
        <p:spPr>
          <a:xfrm>
            <a:off x="235273" y="5126008"/>
            <a:ext cx="8609845" cy="533289"/>
          </a:xfrm>
          <a:custGeom>
            <a:avLst/>
            <a:gdLst>
              <a:gd name="connsiteX0" fmla="*/ 0 w 2234565"/>
              <a:gd name="connsiteY0" fmla="*/ 85729 h 742950"/>
              <a:gd name="connsiteX1" fmla="*/ 85729 w 2234565"/>
              <a:gd name="connsiteY1" fmla="*/ 0 h 742950"/>
              <a:gd name="connsiteX2" fmla="*/ 2148836 w 2234565"/>
              <a:gd name="connsiteY2" fmla="*/ 0 h 742950"/>
              <a:gd name="connsiteX3" fmla="*/ 2234565 w 2234565"/>
              <a:gd name="connsiteY3" fmla="*/ 85729 h 742950"/>
              <a:gd name="connsiteX4" fmla="*/ 2234565 w 2234565"/>
              <a:gd name="connsiteY4" fmla="*/ 657221 h 742950"/>
              <a:gd name="connsiteX5" fmla="*/ 2148836 w 2234565"/>
              <a:gd name="connsiteY5" fmla="*/ 742950 h 742950"/>
              <a:gd name="connsiteX6" fmla="*/ 85729 w 2234565"/>
              <a:gd name="connsiteY6" fmla="*/ 742950 h 742950"/>
              <a:gd name="connsiteX7" fmla="*/ 0 w 2234565"/>
              <a:gd name="connsiteY7" fmla="*/ 657221 h 742950"/>
              <a:gd name="connsiteX8" fmla="*/ 0 w 2234565"/>
              <a:gd name="connsiteY8" fmla="*/ 85729 h 742950"/>
              <a:gd name="connsiteX0" fmla="*/ 0 w 2234565"/>
              <a:gd name="connsiteY0" fmla="*/ 657221 h 742950"/>
              <a:gd name="connsiteX1" fmla="*/ 85729 w 2234565"/>
              <a:gd name="connsiteY1" fmla="*/ 0 h 742950"/>
              <a:gd name="connsiteX2" fmla="*/ 2148836 w 2234565"/>
              <a:gd name="connsiteY2" fmla="*/ 0 h 742950"/>
              <a:gd name="connsiteX3" fmla="*/ 2234565 w 2234565"/>
              <a:gd name="connsiteY3" fmla="*/ 85729 h 742950"/>
              <a:gd name="connsiteX4" fmla="*/ 2234565 w 2234565"/>
              <a:gd name="connsiteY4" fmla="*/ 657221 h 742950"/>
              <a:gd name="connsiteX5" fmla="*/ 2148836 w 2234565"/>
              <a:gd name="connsiteY5" fmla="*/ 742950 h 742950"/>
              <a:gd name="connsiteX6" fmla="*/ 85729 w 2234565"/>
              <a:gd name="connsiteY6" fmla="*/ 742950 h 742950"/>
              <a:gd name="connsiteX7" fmla="*/ 0 w 2234565"/>
              <a:gd name="connsiteY7" fmla="*/ 657221 h 742950"/>
              <a:gd name="connsiteX0" fmla="*/ 0 w 2148836"/>
              <a:gd name="connsiteY0" fmla="*/ 742950 h 742950"/>
              <a:gd name="connsiteX1" fmla="*/ 0 w 2148836"/>
              <a:gd name="connsiteY1" fmla="*/ 0 h 742950"/>
              <a:gd name="connsiteX2" fmla="*/ 2063107 w 2148836"/>
              <a:gd name="connsiteY2" fmla="*/ 0 h 742950"/>
              <a:gd name="connsiteX3" fmla="*/ 2148836 w 2148836"/>
              <a:gd name="connsiteY3" fmla="*/ 85729 h 742950"/>
              <a:gd name="connsiteX4" fmla="*/ 2148836 w 2148836"/>
              <a:gd name="connsiteY4" fmla="*/ 657221 h 742950"/>
              <a:gd name="connsiteX5" fmla="*/ 2063107 w 2148836"/>
              <a:gd name="connsiteY5" fmla="*/ 742950 h 742950"/>
              <a:gd name="connsiteX6" fmla="*/ 0 w 2148836"/>
              <a:gd name="connsiteY6" fmla="*/ 742950 h 742950"/>
              <a:gd name="connsiteX0" fmla="*/ 153034 w 2301870"/>
              <a:gd name="connsiteY0" fmla="*/ 742950 h 743057"/>
              <a:gd name="connsiteX1" fmla="*/ 153034 w 2301870"/>
              <a:gd name="connsiteY1" fmla="*/ 0 h 743057"/>
              <a:gd name="connsiteX2" fmla="*/ 2216141 w 2301870"/>
              <a:gd name="connsiteY2" fmla="*/ 0 h 743057"/>
              <a:gd name="connsiteX3" fmla="*/ 2301870 w 2301870"/>
              <a:gd name="connsiteY3" fmla="*/ 85729 h 743057"/>
              <a:gd name="connsiteX4" fmla="*/ 2301870 w 2301870"/>
              <a:gd name="connsiteY4" fmla="*/ 657221 h 743057"/>
              <a:gd name="connsiteX5" fmla="*/ 2216141 w 2301870"/>
              <a:gd name="connsiteY5" fmla="*/ 742950 h 743057"/>
              <a:gd name="connsiteX6" fmla="*/ 153034 w 2301870"/>
              <a:gd name="connsiteY6" fmla="*/ 742950 h 743057"/>
              <a:gd name="connsiteX0" fmla="*/ 46 w 2148882"/>
              <a:gd name="connsiteY0" fmla="*/ 742950 h 743039"/>
              <a:gd name="connsiteX1" fmla="*/ 46 w 2148882"/>
              <a:gd name="connsiteY1" fmla="*/ 0 h 743039"/>
              <a:gd name="connsiteX2" fmla="*/ 2063153 w 2148882"/>
              <a:gd name="connsiteY2" fmla="*/ 0 h 743039"/>
              <a:gd name="connsiteX3" fmla="*/ 2148882 w 2148882"/>
              <a:gd name="connsiteY3" fmla="*/ 85729 h 743039"/>
              <a:gd name="connsiteX4" fmla="*/ 2148882 w 2148882"/>
              <a:gd name="connsiteY4" fmla="*/ 657221 h 743039"/>
              <a:gd name="connsiteX5" fmla="*/ 2063153 w 2148882"/>
              <a:gd name="connsiteY5" fmla="*/ 742950 h 743039"/>
              <a:gd name="connsiteX6" fmla="*/ 46 w 2148882"/>
              <a:gd name="connsiteY6" fmla="*/ 742950 h 743039"/>
              <a:gd name="connsiteX0" fmla="*/ 4875 w 2153711"/>
              <a:gd name="connsiteY0" fmla="*/ 742972 h 743061"/>
              <a:gd name="connsiteX1" fmla="*/ 4875 w 2153711"/>
              <a:gd name="connsiteY1" fmla="*/ 22 h 743061"/>
              <a:gd name="connsiteX2" fmla="*/ 2067982 w 2153711"/>
              <a:gd name="connsiteY2" fmla="*/ 22 h 743061"/>
              <a:gd name="connsiteX3" fmla="*/ 2153711 w 2153711"/>
              <a:gd name="connsiteY3" fmla="*/ 85751 h 743061"/>
              <a:gd name="connsiteX4" fmla="*/ 2153711 w 2153711"/>
              <a:gd name="connsiteY4" fmla="*/ 657243 h 743061"/>
              <a:gd name="connsiteX5" fmla="*/ 2067982 w 2153711"/>
              <a:gd name="connsiteY5" fmla="*/ 742972 h 743061"/>
              <a:gd name="connsiteX6" fmla="*/ 4875 w 2153711"/>
              <a:gd name="connsiteY6" fmla="*/ 742972 h 743061"/>
              <a:gd name="connsiteX0" fmla="*/ 232 w 2149068"/>
              <a:gd name="connsiteY0" fmla="*/ 742950 h 743039"/>
              <a:gd name="connsiteX1" fmla="*/ 232 w 2149068"/>
              <a:gd name="connsiteY1" fmla="*/ 0 h 743039"/>
              <a:gd name="connsiteX2" fmla="*/ 2063339 w 2149068"/>
              <a:gd name="connsiteY2" fmla="*/ 0 h 743039"/>
              <a:gd name="connsiteX3" fmla="*/ 2149068 w 2149068"/>
              <a:gd name="connsiteY3" fmla="*/ 85729 h 743039"/>
              <a:gd name="connsiteX4" fmla="*/ 2149068 w 2149068"/>
              <a:gd name="connsiteY4" fmla="*/ 657221 h 743039"/>
              <a:gd name="connsiteX5" fmla="*/ 2063339 w 2149068"/>
              <a:gd name="connsiteY5" fmla="*/ 742950 h 743039"/>
              <a:gd name="connsiteX6" fmla="*/ 232 w 2149068"/>
              <a:gd name="connsiteY6" fmla="*/ 742950 h 74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9068" h="743039">
                <a:moveTo>
                  <a:pt x="232" y="742950"/>
                </a:moveTo>
                <a:cubicBezTo>
                  <a:pt x="-719" y="752475"/>
                  <a:pt x="1661" y="2381"/>
                  <a:pt x="232" y="0"/>
                </a:cubicBezTo>
                <a:lnTo>
                  <a:pt x="2063339" y="0"/>
                </a:lnTo>
                <a:cubicBezTo>
                  <a:pt x="2110686" y="0"/>
                  <a:pt x="2149068" y="38382"/>
                  <a:pt x="2149068" y="85729"/>
                </a:cubicBezTo>
                <a:lnTo>
                  <a:pt x="2149068" y="657221"/>
                </a:lnTo>
                <a:cubicBezTo>
                  <a:pt x="2149068" y="704568"/>
                  <a:pt x="2110686" y="742950"/>
                  <a:pt x="2063339" y="742950"/>
                </a:cubicBezTo>
                <a:lnTo>
                  <a:pt x="232" y="742950"/>
                </a:lnTo>
                <a:close/>
              </a:path>
            </a:pathLst>
          </a:cu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6675" tIns="66675" rIns="66675" bIns="66675" rtlCol="0" anchor="ctr">
            <a:noAutofit/>
          </a:bodyPr>
          <a:lstStyle/>
          <a:p>
            <a:pPr algn="ctr"/>
            <a:r>
              <a:rPr lang="en-US" sz="1400" b="1" dirty="0" smtClean="0">
                <a:latin typeface="Times New Roman" pitchFamily="18" charset="0"/>
                <a:cs typeface="Times New Roman" pitchFamily="18" charset="0"/>
              </a:rPr>
              <a:t>You are able to enroll for Commuter Account at anytime during the year.</a:t>
            </a:r>
          </a:p>
        </p:txBody>
      </p:sp>
    </p:spTree>
    <p:extLst>
      <p:ext uri="{BB962C8B-B14F-4D97-AF65-F5344CB8AC3E}">
        <p14:creationId xmlns:p14="http://schemas.microsoft.com/office/powerpoint/2010/main" val="3279340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304800" y="152400"/>
            <a:ext cx="8686800" cy="990600"/>
          </a:xfrm>
        </p:spPr>
        <p:txBody>
          <a:bodyPr>
            <a:normAutofit/>
          </a:bodyPr>
          <a:lstStyle/>
          <a:p>
            <a:pPr algn="l" eaLnBrk="1" hangingPunct="1"/>
            <a:r>
              <a:rPr lang="en-US" sz="2400" dirty="0" smtClean="0">
                <a:solidFill>
                  <a:srgbClr val="B10608"/>
                </a:solidFill>
                <a:latin typeface="Arial" charset="0"/>
              </a:rPr>
              <a:t>Other Benefits and Policies</a:t>
            </a:r>
          </a:p>
        </p:txBody>
      </p:sp>
      <p:sp>
        <p:nvSpPr>
          <p:cNvPr id="5" name="AutoShape 3"/>
          <p:cNvSpPr>
            <a:spLocks noChangeArrowheads="1"/>
          </p:cNvSpPr>
          <p:nvPr/>
        </p:nvSpPr>
        <p:spPr bwMode="gray">
          <a:xfrm rot="5400000">
            <a:off x="2410032" y="135405"/>
            <a:ext cx="533042" cy="2740357"/>
          </a:xfrm>
          <a:prstGeom prst="homePlate">
            <a:avLst>
              <a:gd name="adj" fmla="val 26949"/>
            </a:avLst>
          </a:prstGeom>
          <a:solidFill>
            <a:schemeClr val="accent2">
              <a:lumMod val="75000"/>
            </a:schemeClr>
          </a:solidFill>
          <a:ln w="9525" algn="ctr">
            <a:solidFill>
              <a:schemeClr val="accent3">
                <a:lumMod val="50000"/>
              </a:schemeClr>
            </a:solidFill>
            <a:miter lim="800000"/>
            <a:headEnd/>
            <a:tailEnd/>
          </a:ln>
          <a:effectLst/>
        </p:spPr>
        <p:txBody>
          <a:bodyPr rot="10800000" vert="eaVert" lIns="68580" tIns="68580" rIns="68580" bIns="68580" anchor="ctr"/>
          <a:lstStyle/>
          <a:p>
            <a:pPr algn="ctr"/>
            <a:r>
              <a:rPr lang="en-US" sz="1400" b="1" dirty="0" smtClean="0">
                <a:solidFill>
                  <a:schemeClr val="bg1"/>
                </a:solidFill>
              </a:rPr>
              <a:t>Hyatt Legal Plans</a:t>
            </a:r>
            <a:endParaRPr lang="en-US" sz="1400" b="1" dirty="0">
              <a:solidFill>
                <a:schemeClr val="bg1"/>
              </a:solidFill>
            </a:endParaRPr>
          </a:p>
        </p:txBody>
      </p:sp>
      <p:sp>
        <p:nvSpPr>
          <p:cNvPr id="6" name="Freeform 4"/>
          <p:cNvSpPr>
            <a:spLocks/>
          </p:cNvSpPr>
          <p:nvPr/>
        </p:nvSpPr>
        <p:spPr bwMode="gray">
          <a:xfrm>
            <a:off x="1312521" y="1652495"/>
            <a:ext cx="2734211" cy="3248384"/>
          </a:xfrm>
          <a:custGeom>
            <a:avLst/>
            <a:gdLst/>
            <a:ahLst/>
            <a:cxnLst>
              <a:cxn ang="0">
                <a:pos x="2551" y="2008"/>
              </a:cxn>
              <a:cxn ang="0">
                <a:pos x="2551" y="0"/>
              </a:cxn>
              <a:cxn ang="0">
                <a:pos x="1274" y="97"/>
              </a:cxn>
              <a:cxn ang="0">
                <a:pos x="0" y="0"/>
              </a:cxn>
              <a:cxn ang="0">
                <a:pos x="0" y="2008"/>
              </a:cxn>
              <a:cxn ang="0">
                <a:pos x="2551" y="2008"/>
              </a:cxn>
            </a:cxnLst>
            <a:rect l="0" t="0" r="r" b="b"/>
            <a:pathLst>
              <a:path w="2551" h="2008">
                <a:moveTo>
                  <a:pt x="2551" y="2008"/>
                </a:moveTo>
                <a:lnTo>
                  <a:pt x="2551" y="0"/>
                </a:lnTo>
                <a:lnTo>
                  <a:pt x="1274" y="97"/>
                </a:lnTo>
                <a:lnTo>
                  <a:pt x="0" y="0"/>
                </a:lnTo>
                <a:lnTo>
                  <a:pt x="0" y="2008"/>
                </a:lnTo>
                <a:lnTo>
                  <a:pt x="2551" y="2008"/>
                </a:lnTo>
              </a:path>
            </a:pathLst>
          </a:custGeom>
          <a:solidFill>
            <a:schemeClr val="bg1"/>
          </a:solidFill>
          <a:ln w="12700" cmpd="sng">
            <a:solidFill>
              <a:schemeClr val="accent3">
                <a:lumMod val="50000"/>
              </a:schemeClr>
            </a:solidFill>
            <a:prstDash val="solid"/>
            <a:round/>
            <a:headEnd/>
            <a:tailEnd/>
          </a:ln>
          <a:effectLst/>
        </p:spPr>
        <p:txBody>
          <a:bodyPr lIns="68580" tIns="205740" rIns="68580" bIns="68580"/>
          <a:lstStyle/>
          <a:p>
            <a:pPr marL="171450" indent="-171450">
              <a:lnSpc>
                <a:spcPct val="90000"/>
              </a:lnSpc>
              <a:spcBef>
                <a:spcPts val="450"/>
              </a:spcBef>
              <a:buSzPct val="100000"/>
              <a:buFont typeface="Arial" panose="020B0604020202020204" pitchFamily="34" charset="0"/>
              <a:buChar char="•"/>
            </a:pPr>
            <a:r>
              <a:rPr lang="en-US" sz="1200" dirty="0" smtClean="0">
                <a:latin typeface="Times New Roman" panose="02020603050405020304" pitchFamily="18" charset="0"/>
                <a:cs typeface="Times New Roman" panose="02020603050405020304" pitchFamily="18" charset="0"/>
              </a:rPr>
              <a:t>Provides access </a:t>
            </a:r>
            <a:r>
              <a:rPr lang="en-US" sz="1200" dirty="0">
                <a:latin typeface="Times New Roman" panose="02020603050405020304" pitchFamily="18" charset="0"/>
                <a:cs typeface="Times New Roman" panose="02020603050405020304" pitchFamily="18" charset="0"/>
              </a:rPr>
              <a:t>to more than 9,500 experienced network attorneys </a:t>
            </a:r>
            <a:r>
              <a:rPr lang="en-US" sz="1200" dirty="0" smtClean="0">
                <a:latin typeface="Times New Roman" panose="02020603050405020304" pitchFamily="18" charset="0"/>
                <a:cs typeface="Times New Roman" panose="02020603050405020304" pitchFamily="18" charset="0"/>
              </a:rPr>
              <a:t>nationwide</a:t>
            </a:r>
          </a:p>
          <a:p>
            <a:pPr marL="171450" indent="-171450">
              <a:lnSpc>
                <a:spcPct val="90000"/>
              </a:lnSpc>
              <a:spcBef>
                <a:spcPts val="450"/>
              </a:spcBef>
              <a:buSzPct val="100000"/>
              <a:buFont typeface="Arial" panose="020B0604020202020204" pitchFamily="34" charset="0"/>
              <a:buChar char="•"/>
            </a:pPr>
            <a:r>
              <a:rPr lang="en-US" sz="1200" dirty="0" smtClean="0">
                <a:latin typeface="Times New Roman" panose="02020603050405020304" pitchFamily="18" charset="0"/>
                <a:cs typeface="Times New Roman" panose="02020603050405020304" pitchFamily="18" charset="0"/>
              </a:rPr>
              <a:t>Payroll </a:t>
            </a:r>
            <a:r>
              <a:rPr lang="en-US" sz="1200" dirty="0">
                <a:latin typeface="Times New Roman" panose="02020603050405020304" pitchFamily="18" charset="0"/>
                <a:cs typeface="Times New Roman" panose="02020603050405020304" pitchFamily="18" charset="0"/>
              </a:rPr>
              <a:t>deduction </a:t>
            </a:r>
            <a:r>
              <a:rPr lang="en-US" sz="1200" dirty="0" smtClean="0">
                <a:latin typeface="Times New Roman" panose="02020603050405020304" pitchFamily="18" charset="0"/>
                <a:cs typeface="Times New Roman" panose="02020603050405020304" pitchFamily="18" charset="0"/>
              </a:rPr>
              <a:t>of </a:t>
            </a:r>
            <a:r>
              <a:rPr lang="en-US" sz="1200" dirty="0">
                <a:latin typeface="Times New Roman" panose="02020603050405020304" pitchFamily="18" charset="0"/>
                <a:cs typeface="Times New Roman" panose="02020603050405020304" pitchFamily="18" charset="0"/>
              </a:rPr>
              <a:t>$16.50/ </a:t>
            </a:r>
            <a:r>
              <a:rPr lang="en-US" sz="1200" dirty="0" smtClean="0">
                <a:latin typeface="Times New Roman" panose="02020603050405020304" pitchFamily="18" charset="0"/>
                <a:cs typeface="Times New Roman" panose="02020603050405020304" pitchFamily="18" charset="0"/>
              </a:rPr>
              <a:t>month</a:t>
            </a:r>
            <a:endParaRPr lang="en-US" sz="1200" dirty="0">
              <a:latin typeface="Times New Roman" panose="02020603050405020304" pitchFamily="18" charset="0"/>
              <a:cs typeface="Times New Roman" panose="02020603050405020304" pitchFamily="18" charset="0"/>
            </a:endParaRPr>
          </a:p>
          <a:p>
            <a:pPr marL="171450" indent="-171450">
              <a:lnSpc>
                <a:spcPct val="90000"/>
              </a:lnSpc>
              <a:spcBef>
                <a:spcPts val="450"/>
              </a:spcBef>
              <a:buSzPct val="100000"/>
              <a:buFont typeface="Arial" panose="020B0604020202020204" pitchFamily="34" charset="0"/>
              <a:buChar char="•"/>
            </a:pPr>
            <a:r>
              <a:rPr lang="en-US" sz="1200" dirty="0" smtClean="0">
                <a:latin typeface="Times New Roman" panose="02020603050405020304" pitchFamily="18" charset="0"/>
                <a:cs typeface="Times New Roman" panose="02020603050405020304" pitchFamily="18" charset="0"/>
              </a:rPr>
              <a:t>Participants </a:t>
            </a:r>
            <a:r>
              <a:rPr lang="en-US" sz="1200" dirty="0">
                <a:latin typeface="Times New Roman" panose="02020603050405020304" pitchFamily="18" charset="0"/>
                <a:cs typeface="Times New Roman" panose="02020603050405020304" pitchFamily="18" charset="0"/>
              </a:rPr>
              <a:t>are required </a:t>
            </a:r>
            <a:r>
              <a:rPr lang="en-US" sz="1200" dirty="0" smtClean="0">
                <a:latin typeface="Times New Roman" panose="02020603050405020304" pitchFamily="18" charset="0"/>
                <a:cs typeface="Times New Roman" panose="02020603050405020304" pitchFamily="18" charset="0"/>
              </a:rPr>
              <a:t>to remain enroll for the entire plan year</a:t>
            </a:r>
          </a:p>
          <a:p>
            <a:pPr marL="171450" indent="-171450">
              <a:lnSpc>
                <a:spcPct val="90000"/>
              </a:lnSpc>
              <a:spcBef>
                <a:spcPts val="450"/>
              </a:spcBef>
              <a:buSzPct val="100000"/>
              <a:buFont typeface="Arial" panose="020B0604020202020204" pitchFamily="34" charset="0"/>
              <a:buChar char="•"/>
            </a:pPr>
            <a:r>
              <a:rPr lang="en-US" sz="1200" dirty="0" smtClean="0">
                <a:latin typeface="Times New Roman" panose="02020603050405020304" pitchFamily="18" charset="0"/>
                <a:cs typeface="Times New Roman" panose="02020603050405020304" pitchFamily="18" charset="0"/>
              </a:rPr>
              <a:t>Enroll during open enrollment</a:t>
            </a:r>
          </a:p>
          <a:p>
            <a:pPr marL="171450" indent="-171450">
              <a:lnSpc>
                <a:spcPct val="90000"/>
              </a:lnSpc>
              <a:spcBef>
                <a:spcPts val="450"/>
              </a:spcBef>
              <a:buSzPct val="100000"/>
              <a:buFont typeface="Arial" panose="020B0604020202020204" pitchFamily="34" charset="0"/>
              <a:buChar char="•"/>
            </a:pPr>
            <a:r>
              <a:rPr lang="en-US" sz="1200" dirty="0" smtClean="0">
                <a:latin typeface="Times New Roman" panose="02020603050405020304" pitchFamily="18" charset="0"/>
                <a:cs typeface="Times New Roman" panose="02020603050405020304" pitchFamily="18" charset="0"/>
              </a:rPr>
              <a:t>Visit </a:t>
            </a:r>
            <a:r>
              <a:rPr lang="en-US" sz="1200" dirty="0" smtClean="0">
                <a:latin typeface="Times New Roman" panose="02020603050405020304" pitchFamily="18" charset="0"/>
                <a:cs typeface="Times New Roman" panose="02020603050405020304" pitchFamily="18" charset="0"/>
                <a:hlinkClick r:id="rId2"/>
              </a:rPr>
              <a:t>www.legalplans.com</a:t>
            </a:r>
            <a:r>
              <a:rPr lang="en-US" sz="1200" dirty="0" smtClean="0">
                <a:latin typeface="Times New Roman" panose="02020603050405020304" pitchFamily="18" charset="0"/>
                <a:cs typeface="Times New Roman" panose="02020603050405020304" pitchFamily="18" charset="0"/>
              </a:rPr>
              <a:t> for more information:</a:t>
            </a:r>
          </a:p>
          <a:p>
            <a:pPr marL="142875" indent="-228600">
              <a:lnSpc>
                <a:spcPct val="90000"/>
              </a:lnSpc>
              <a:spcBef>
                <a:spcPts val="450"/>
              </a:spcBef>
              <a:buSzPct val="100000"/>
              <a:buFont typeface="+mj-lt"/>
              <a:buAutoNum type="arabicPeriod"/>
            </a:pPr>
            <a:r>
              <a:rPr lang="en-US" sz="1200" dirty="0" smtClean="0">
                <a:latin typeface="Times New Roman" panose="02020603050405020304" pitchFamily="18" charset="0"/>
                <a:cs typeface="Times New Roman" panose="02020603050405020304" pitchFamily="18" charset="0"/>
              </a:rPr>
              <a:t>Click on “Thinking about Enrolling”</a:t>
            </a:r>
          </a:p>
          <a:p>
            <a:pPr marL="142875" indent="-228600">
              <a:lnSpc>
                <a:spcPct val="90000"/>
              </a:lnSpc>
              <a:spcBef>
                <a:spcPts val="450"/>
              </a:spcBef>
              <a:buSzPct val="100000"/>
              <a:buFont typeface="+mj-lt"/>
              <a:buAutoNum type="arabicPeriod"/>
            </a:pPr>
            <a:r>
              <a:rPr lang="en-US" sz="1200" dirty="0" smtClean="0">
                <a:latin typeface="Times New Roman" panose="02020603050405020304" pitchFamily="18" charset="0"/>
                <a:cs typeface="Times New Roman" panose="02020603050405020304" pitchFamily="18" charset="0"/>
              </a:rPr>
              <a:t>Locate “Employees/Members”</a:t>
            </a:r>
          </a:p>
          <a:p>
            <a:pPr marL="142875" indent="-228600">
              <a:lnSpc>
                <a:spcPct val="90000"/>
              </a:lnSpc>
              <a:spcBef>
                <a:spcPts val="450"/>
              </a:spcBef>
              <a:buSzPct val="100000"/>
              <a:buFont typeface="+mj-lt"/>
              <a:buAutoNum type="arabicPeriod"/>
            </a:pPr>
            <a:r>
              <a:rPr lang="en-US" sz="1200" dirty="0" smtClean="0">
                <a:latin typeface="Times New Roman" panose="02020603050405020304" pitchFamily="18" charset="0"/>
                <a:cs typeface="Times New Roman" panose="02020603050405020304" pitchFamily="18" charset="0"/>
              </a:rPr>
              <a:t>Password: metlaw</a:t>
            </a:r>
            <a:endParaRPr lang="en-US" sz="1200" dirty="0">
              <a:latin typeface="Times New Roman" panose="02020603050405020304" pitchFamily="18" charset="0"/>
              <a:cs typeface="Times New Roman" panose="02020603050405020304" pitchFamily="18" charset="0"/>
            </a:endParaRPr>
          </a:p>
        </p:txBody>
      </p:sp>
      <p:sp>
        <p:nvSpPr>
          <p:cNvPr id="10" name="AutoShape 3"/>
          <p:cNvSpPr>
            <a:spLocks noChangeArrowheads="1"/>
          </p:cNvSpPr>
          <p:nvPr/>
        </p:nvSpPr>
        <p:spPr bwMode="gray">
          <a:xfrm rot="5400000">
            <a:off x="5978929" y="134086"/>
            <a:ext cx="533041" cy="2740355"/>
          </a:xfrm>
          <a:prstGeom prst="homePlate">
            <a:avLst>
              <a:gd name="adj" fmla="val 26949"/>
            </a:avLst>
          </a:prstGeom>
          <a:solidFill>
            <a:schemeClr val="accent2"/>
          </a:solidFill>
          <a:ln w="9525" algn="ctr">
            <a:solidFill>
              <a:schemeClr val="accent3"/>
            </a:solidFill>
            <a:miter lim="800000"/>
            <a:headEnd/>
            <a:tailEnd/>
          </a:ln>
          <a:effectLst/>
        </p:spPr>
        <p:txBody>
          <a:bodyPr rot="10800000" vert="eaVert" lIns="68580" tIns="68580" rIns="68580" bIns="68580" anchor="ctr"/>
          <a:lstStyle/>
          <a:p>
            <a:pPr algn="ctr"/>
            <a:r>
              <a:rPr lang="en-US" sz="1400" b="1" dirty="0" smtClean="0">
                <a:solidFill>
                  <a:schemeClr val="bg1"/>
                </a:solidFill>
              </a:rPr>
              <a:t>Auto &amp; Home Insurance</a:t>
            </a:r>
            <a:endParaRPr lang="en-US" sz="1400" b="1" dirty="0">
              <a:solidFill>
                <a:schemeClr val="bg1"/>
              </a:solidFill>
            </a:endParaRPr>
          </a:p>
        </p:txBody>
      </p:sp>
      <p:sp>
        <p:nvSpPr>
          <p:cNvPr id="11" name="Freeform 4"/>
          <p:cNvSpPr>
            <a:spLocks/>
          </p:cNvSpPr>
          <p:nvPr/>
        </p:nvSpPr>
        <p:spPr bwMode="gray">
          <a:xfrm>
            <a:off x="4916422" y="1652495"/>
            <a:ext cx="2734211" cy="3270161"/>
          </a:xfrm>
          <a:custGeom>
            <a:avLst/>
            <a:gdLst/>
            <a:ahLst/>
            <a:cxnLst>
              <a:cxn ang="0">
                <a:pos x="2551" y="2008"/>
              </a:cxn>
              <a:cxn ang="0">
                <a:pos x="2551" y="0"/>
              </a:cxn>
              <a:cxn ang="0">
                <a:pos x="1274" y="97"/>
              </a:cxn>
              <a:cxn ang="0">
                <a:pos x="0" y="0"/>
              </a:cxn>
              <a:cxn ang="0">
                <a:pos x="0" y="2008"/>
              </a:cxn>
              <a:cxn ang="0">
                <a:pos x="2551" y="2008"/>
              </a:cxn>
            </a:cxnLst>
            <a:rect l="0" t="0" r="r" b="b"/>
            <a:pathLst>
              <a:path w="2551" h="2008">
                <a:moveTo>
                  <a:pt x="2551" y="2008"/>
                </a:moveTo>
                <a:lnTo>
                  <a:pt x="2551" y="0"/>
                </a:lnTo>
                <a:lnTo>
                  <a:pt x="1274" y="97"/>
                </a:lnTo>
                <a:lnTo>
                  <a:pt x="0" y="0"/>
                </a:lnTo>
                <a:lnTo>
                  <a:pt x="0" y="2008"/>
                </a:lnTo>
                <a:lnTo>
                  <a:pt x="2551" y="2008"/>
                </a:lnTo>
              </a:path>
            </a:pathLst>
          </a:custGeom>
          <a:solidFill>
            <a:schemeClr val="bg1"/>
          </a:solidFill>
          <a:ln w="12700" cmpd="sng">
            <a:solidFill>
              <a:schemeClr val="accent3"/>
            </a:solidFill>
            <a:prstDash val="solid"/>
            <a:round/>
            <a:headEnd/>
            <a:tailEnd/>
          </a:ln>
          <a:effectLst/>
        </p:spPr>
        <p:txBody>
          <a:bodyPr lIns="68580" tIns="205740" rIns="68580" bIns="68580"/>
          <a:lstStyle/>
          <a:p>
            <a:pPr marL="171450" lvl="1" indent="-171450">
              <a:lnSpc>
                <a:spcPct val="90000"/>
              </a:lnSpc>
              <a:spcBef>
                <a:spcPts val="450"/>
              </a:spcBef>
              <a:buSzPct val="10000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The discounted Auto and Home insurance program will continue to be </a:t>
            </a:r>
            <a:r>
              <a:rPr lang="en-US" sz="1200" dirty="0" smtClean="0">
                <a:latin typeface="Times New Roman" panose="02020603050405020304" pitchFamily="18" charset="0"/>
                <a:cs typeface="Times New Roman" panose="02020603050405020304" pitchFamily="18" charset="0"/>
              </a:rPr>
              <a:t>offered</a:t>
            </a:r>
          </a:p>
          <a:p>
            <a:pPr marL="171450" lvl="1" indent="-171450">
              <a:lnSpc>
                <a:spcPct val="90000"/>
              </a:lnSpc>
              <a:spcBef>
                <a:spcPts val="450"/>
              </a:spcBef>
              <a:buSzPct val="100000"/>
              <a:buFont typeface="Arial" panose="020B0604020202020204" pitchFamily="34" charset="0"/>
              <a:buChar char="•"/>
            </a:pPr>
            <a:r>
              <a:rPr lang="en-US" sz="1200" dirty="0" smtClean="0">
                <a:latin typeface="Times New Roman" panose="02020603050405020304" pitchFamily="18" charset="0"/>
                <a:cs typeface="Times New Roman" panose="02020603050405020304" pitchFamily="18" charset="0"/>
              </a:rPr>
              <a:t>Payroll </a:t>
            </a:r>
            <a:r>
              <a:rPr lang="en-US" sz="1200" dirty="0">
                <a:latin typeface="Times New Roman" panose="02020603050405020304" pitchFamily="18" charset="0"/>
                <a:cs typeface="Times New Roman" panose="02020603050405020304" pitchFamily="18" charset="0"/>
              </a:rPr>
              <a:t>deduction option will continue </a:t>
            </a:r>
            <a:endParaRPr lang="en-US" sz="1200" dirty="0" smtClean="0">
              <a:latin typeface="Times New Roman" panose="02020603050405020304" pitchFamily="18" charset="0"/>
              <a:cs typeface="Times New Roman" panose="02020603050405020304" pitchFamily="18" charset="0"/>
            </a:endParaRPr>
          </a:p>
          <a:p>
            <a:pPr marL="171450" lvl="1" indent="-171450">
              <a:lnSpc>
                <a:spcPct val="90000"/>
              </a:lnSpc>
              <a:spcBef>
                <a:spcPts val="450"/>
              </a:spcBef>
              <a:buSzPct val="100000"/>
              <a:buFont typeface="Arial" panose="020B0604020202020204" pitchFamily="34" charset="0"/>
              <a:buChar char="•"/>
            </a:pPr>
            <a:r>
              <a:rPr lang="en-US" sz="1200" dirty="0" smtClean="0">
                <a:latin typeface="Times New Roman" panose="02020603050405020304" pitchFamily="18" charset="0"/>
                <a:cs typeface="Times New Roman" panose="02020603050405020304" pitchFamily="18" charset="0"/>
              </a:rPr>
              <a:t>Call 1-877-388-7909 or visit </a:t>
            </a:r>
            <a:r>
              <a:rPr lang="en-US" sz="1200" dirty="0" smtClean="0">
                <a:latin typeface="Times New Roman" panose="02020603050405020304" pitchFamily="18" charset="0"/>
                <a:cs typeface="Times New Roman" panose="02020603050405020304" pitchFamily="18" charset="0"/>
                <a:hlinkClick r:id="rId3"/>
              </a:rPr>
              <a:t>www.frontierautohome.com</a:t>
            </a:r>
            <a:endParaRPr lang="en-US" sz="1200" dirty="0" smtClean="0">
              <a:latin typeface="Times New Roman" panose="02020603050405020304" pitchFamily="18" charset="0"/>
              <a:cs typeface="Times New Roman" panose="02020603050405020304" pitchFamily="18" charset="0"/>
            </a:endParaRPr>
          </a:p>
          <a:p>
            <a:pPr marL="171450" lvl="1" indent="-171450">
              <a:lnSpc>
                <a:spcPct val="90000"/>
              </a:lnSpc>
              <a:spcBef>
                <a:spcPts val="450"/>
              </a:spcBef>
              <a:buSzPct val="100000"/>
              <a:buFont typeface="Arial" panose="020B0604020202020204" pitchFamily="34" charset="0"/>
              <a:buChar char="•"/>
            </a:pPr>
            <a:r>
              <a:rPr lang="en-US" sz="1200" dirty="0" smtClean="0">
                <a:latin typeface="Times New Roman" panose="02020603050405020304" pitchFamily="18" charset="0"/>
                <a:cs typeface="Times New Roman" panose="02020603050405020304" pitchFamily="18" charset="0"/>
              </a:rPr>
              <a:t>Easy comparison shopping from three leading national carriers: </a:t>
            </a:r>
          </a:p>
          <a:p>
            <a:pPr marL="628650" lvl="2" indent="-171450">
              <a:lnSpc>
                <a:spcPct val="90000"/>
              </a:lnSpc>
              <a:spcBef>
                <a:spcPts val="450"/>
              </a:spcBef>
              <a:buSzPct val="100000"/>
              <a:buFont typeface="Arial" panose="020B0604020202020204" pitchFamily="34" charset="0"/>
              <a:buChar char="•"/>
            </a:pPr>
            <a:r>
              <a:rPr lang="en-US" sz="1200" dirty="0" smtClean="0">
                <a:latin typeface="Times New Roman" panose="02020603050405020304" pitchFamily="18" charset="0"/>
                <a:cs typeface="Times New Roman" panose="02020603050405020304" pitchFamily="18" charset="0"/>
              </a:rPr>
              <a:t>MetLife</a:t>
            </a:r>
          </a:p>
          <a:p>
            <a:pPr marL="628650" lvl="2" indent="-171450">
              <a:lnSpc>
                <a:spcPct val="90000"/>
              </a:lnSpc>
              <a:spcBef>
                <a:spcPts val="450"/>
              </a:spcBef>
              <a:buSzPct val="100000"/>
              <a:buFont typeface="Arial" panose="020B0604020202020204" pitchFamily="34" charset="0"/>
              <a:buChar char="•"/>
            </a:pPr>
            <a:r>
              <a:rPr lang="en-US" sz="1200" dirty="0" smtClean="0">
                <a:latin typeface="Times New Roman" panose="02020603050405020304" pitchFamily="18" charset="0"/>
                <a:cs typeface="Times New Roman" panose="02020603050405020304" pitchFamily="18" charset="0"/>
              </a:rPr>
              <a:t>Travelers</a:t>
            </a:r>
          </a:p>
          <a:p>
            <a:pPr marL="628650" lvl="2" indent="-171450">
              <a:lnSpc>
                <a:spcPct val="90000"/>
              </a:lnSpc>
              <a:spcBef>
                <a:spcPts val="450"/>
              </a:spcBef>
              <a:buSzPct val="100000"/>
              <a:buFont typeface="Arial" panose="020B0604020202020204" pitchFamily="34" charset="0"/>
              <a:buChar char="•"/>
            </a:pPr>
            <a:r>
              <a:rPr lang="en-US" sz="1200" dirty="0" smtClean="0">
                <a:latin typeface="Times New Roman" panose="02020603050405020304" pitchFamily="18" charset="0"/>
                <a:cs typeface="Times New Roman" panose="02020603050405020304" pitchFamily="18" charset="0"/>
              </a:rPr>
              <a:t>Liberty Mutual</a:t>
            </a:r>
          </a:p>
          <a:p>
            <a:pPr marL="171450" lvl="1" indent="-171450">
              <a:lnSpc>
                <a:spcPct val="90000"/>
              </a:lnSpc>
              <a:spcBef>
                <a:spcPts val="450"/>
              </a:spcBef>
              <a:buSzPct val="100000"/>
              <a:buFont typeface="Arial" panose="020B0604020202020204" pitchFamily="34" charset="0"/>
              <a:buChar char="•"/>
            </a:pPr>
            <a:r>
              <a:rPr lang="en-US" sz="1200" dirty="0" smtClean="0">
                <a:latin typeface="Times New Roman" panose="02020603050405020304" pitchFamily="18" charset="0"/>
                <a:cs typeface="Times New Roman" panose="02020603050405020304" pitchFamily="18" charset="0"/>
              </a:rPr>
              <a:t>You are able to receive a quote and enroll any time during the year</a:t>
            </a:r>
          </a:p>
          <a:p>
            <a:pPr marL="0" lvl="1">
              <a:lnSpc>
                <a:spcPct val="90000"/>
              </a:lnSpc>
              <a:spcBef>
                <a:spcPts val="450"/>
              </a:spcBef>
              <a:buSzPct val="100000"/>
            </a:pPr>
            <a:r>
              <a:rPr lang="en-US" sz="1200" dirty="0" smtClean="0">
                <a:latin typeface="Times New Roman" panose="02020603050405020304" pitchFamily="18" charset="0"/>
                <a:cs typeface="Times New Roman" panose="02020603050405020304" pitchFamily="18" charset="0"/>
              </a:rPr>
              <a:t>   </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0249" y="247143"/>
            <a:ext cx="1830756" cy="637328"/>
          </a:xfrm>
          <a:prstGeom prst="rect">
            <a:avLst/>
          </a:prstGeom>
        </p:spPr>
      </p:pic>
      <p:sp>
        <p:nvSpPr>
          <p:cNvPr id="12" name="Slide Number Placeholder 11"/>
          <p:cNvSpPr>
            <a:spLocks noGrp="1"/>
          </p:cNvSpPr>
          <p:nvPr>
            <p:ph type="sldNum" sz="quarter" idx="12"/>
          </p:nvPr>
        </p:nvSpPr>
        <p:spPr>
          <a:xfrm>
            <a:off x="144854" y="6375274"/>
            <a:ext cx="484361" cy="365125"/>
          </a:xfrm>
        </p:spPr>
        <p:txBody>
          <a:bodyPr/>
          <a:lstStyle/>
          <a:p>
            <a:fld id="{883B7BDA-E297-4144-82FE-9AC7F1C4AD01}" type="slidenum">
              <a:rPr lang="en-US" smtClean="0"/>
              <a:pPr/>
              <a:t>17</a:t>
            </a:fld>
            <a:endParaRPr lang="en-US" dirty="0"/>
          </a:p>
        </p:txBody>
      </p:sp>
    </p:spTree>
    <p:extLst>
      <p:ext uri="{BB962C8B-B14F-4D97-AF65-F5344CB8AC3E}">
        <p14:creationId xmlns:p14="http://schemas.microsoft.com/office/powerpoint/2010/main" val="3589433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073244"/>
            <a:ext cx="9143999" cy="914400"/>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chemeClr val="bg1"/>
                </a:solidFill>
              </a:rPr>
              <a:t>Appendix</a:t>
            </a:r>
            <a:endParaRPr lang="en-US" sz="3200" b="1" dirty="0">
              <a:solidFill>
                <a:schemeClr val="bg1"/>
              </a:solidFill>
            </a:endParaRPr>
          </a:p>
        </p:txBody>
      </p:sp>
      <p:sp>
        <p:nvSpPr>
          <p:cNvPr id="8" name="Slide Number Placeholder 7"/>
          <p:cNvSpPr>
            <a:spLocks noGrp="1"/>
          </p:cNvSpPr>
          <p:nvPr>
            <p:ph type="sldNum" sz="quarter" idx="10"/>
          </p:nvPr>
        </p:nvSpPr>
        <p:spPr>
          <a:xfrm>
            <a:off x="81480" y="6376092"/>
            <a:ext cx="547735" cy="365125"/>
          </a:xfrm>
        </p:spPr>
        <p:txBody>
          <a:bodyPr/>
          <a:lstStyle/>
          <a:p>
            <a:pPr algn="r"/>
            <a:fld id="{883B7BDA-E297-4144-82FE-9AC7F1C4AD01}" type="slidenum">
              <a:rPr lang="en-US" smtClean="0"/>
              <a:pPr algn="r"/>
              <a:t>18</a:t>
            </a:fld>
            <a:endParaRPr lang="en-US" dirty="0"/>
          </a:p>
        </p:txBody>
      </p:sp>
    </p:spTree>
    <p:extLst>
      <p:ext uri="{BB962C8B-B14F-4D97-AF65-F5344CB8AC3E}">
        <p14:creationId xmlns:p14="http://schemas.microsoft.com/office/powerpoint/2010/main" val="2613403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dirty="0" smtClean="0">
                <a:solidFill>
                  <a:srgbClr val="B10608"/>
                </a:solidFill>
                <a:latin typeface="Arial" panose="020B0604020202020204" pitchFamily="34" charset="0"/>
                <a:cs typeface="Arial" panose="020B0604020202020204" pitchFamily="34" charset="0"/>
              </a:rPr>
              <a:t>Your Wellness Connection</a:t>
            </a:r>
            <a:endParaRPr lang="en-US" sz="2400" dirty="0">
              <a:solidFill>
                <a:srgbClr val="B10608"/>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79399" y="1614055"/>
            <a:ext cx="8534400" cy="4419600"/>
          </a:xfrm>
        </p:spPr>
        <p:txBody>
          <a:bodyPr/>
          <a:lstStyle/>
          <a:p>
            <a:r>
              <a:rPr lang="en-US" altLang="en-US" sz="1800" dirty="0" smtClean="0">
                <a:solidFill>
                  <a:schemeClr val="tx1"/>
                </a:solidFill>
                <a:latin typeface="Times New Roman" panose="02020603050405020304" pitchFamily="18" charset="0"/>
                <a:cs typeface="Times New Roman" panose="02020603050405020304" pitchFamily="18" charset="0"/>
              </a:rPr>
              <a:t>“Healthy Living is just a click away”</a:t>
            </a:r>
          </a:p>
          <a:p>
            <a:pPr lvl="1"/>
            <a:r>
              <a:rPr lang="en-US" altLang="en-US" sz="1600" dirty="0" smtClean="0">
                <a:solidFill>
                  <a:schemeClr val="tx1"/>
                </a:solidFill>
                <a:latin typeface="Times New Roman" panose="02020603050405020304" pitchFamily="18" charset="0"/>
                <a:cs typeface="Times New Roman" panose="02020603050405020304" pitchFamily="18" charset="0"/>
              </a:rPr>
              <a:t>Click on “Your Wellness Connection” bar located on </a:t>
            </a:r>
            <a:r>
              <a:rPr lang="en-US" altLang="en-US" sz="1600" b="1" i="1" dirty="0" smtClean="0">
                <a:solidFill>
                  <a:schemeClr val="tx1"/>
                </a:solidFill>
                <a:latin typeface="Times New Roman" panose="02020603050405020304" pitchFamily="18" charset="0"/>
                <a:cs typeface="Times New Roman" panose="02020603050405020304" pitchFamily="18" charset="0"/>
              </a:rPr>
              <a:t>the Link </a:t>
            </a:r>
          </a:p>
          <a:p>
            <a:endParaRPr lang="en-US" altLang="en-US" sz="1800" dirty="0" smtClean="0">
              <a:solidFill>
                <a:schemeClr val="tx1"/>
              </a:solidFill>
              <a:latin typeface="Times New Roman" panose="02020603050405020304" pitchFamily="18" charset="0"/>
              <a:cs typeface="Times New Roman" panose="02020603050405020304" pitchFamily="18" charset="0"/>
            </a:endParaRPr>
          </a:p>
          <a:p>
            <a:r>
              <a:rPr lang="en-US" altLang="en-US" sz="1800" dirty="0" smtClean="0">
                <a:solidFill>
                  <a:schemeClr val="tx1"/>
                </a:solidFill>
                <a:latin typeface="Times New Roman" panose="02020603050405020304" pitchFamily="18" charset="0"/>
                <a:cs typeface="Times New Roman" panose="02020603050405020304" pitchFamily="18" charset="0"/>
              </a:rPr>
              <a:t>Free health &amp; wellness information, incentives and links</a:t>
            </a:r>
          </a:p>
          <a:p>
            <a:pPr lvl="1"/>
            <a:r>
              <a:rPr lang="en-US" altLang="en-US" sz="1600" dirty="0" smtClean="0">
                <a:solidFill>
                  <a:schemeClr val="tx1"/>
                </a:solidFill>
                <a:latin typeface="Times New Roman" panose="02020603050405020304" pitchFamily="18" charset="0"/>
                <a:cs typeface="Times New Roman" panose="02020603050405020304" pitchFamily="18" charset="0"/>
              </a:rPr>
              <a:t>Discounted weight loss resources</a:t>
            </a:r>
          </a:p>
          <a:p>
            <a:pPr lvl="2"/>
            <a:r>
              <a:rPr lang="en-US" altLang="en-US" sz="1400" dirty="0" smtClean="0">
                <a:solidFill>
                  <a:schemeClr val="tx1"/>
                </a:solidFill>
                <a:latin typeface="Times New Roman" panose="02020603050405020304" pitchFamily="18" charset="0"/>
                <a:cs typeface="Times New Roman" panose="02020603050405020304" pitchFamily="18" charset="0"/>
              </a:rPr>
              <a:t> Weight-Watchers On-Line</a:t>
            </a:r>
          </a:p>
          <a:p>
            <a:pPr lvl="1"/>
            <a:r>
              <a:rPr lang="en-US" altLang="en-US" sz="1600" dirty="0" smtClean="0">
                <a:solidFill>
                  <a:schemeClr val="tx1"/>
                </a:solidFill>
                <a:latin typeface="Times New Roman" panose="02020603050405020304" pitchFamily="18" charset="0"/>
                <a:cs typeface="Times New Roman" panose="02020603050405020304" pitchFamily="18" charset="0"/>
              </a:rPr>
              <a:t>Medical carrier discounts &amp; resources</a:t>
            </a:r>
          </a:p>
          <a:p>
            <a:pPr lvl="2"/>
            <a:r>
              <a:rPr lang="en-US" altLang="en-US" sz="1600" dirty="0" smtClean="0">
                <a:solidFill>
                  <a:schemeClr val="tx1"/>
                </a:solidFill>
                <a:latin typeface="Times New Roman" panose="02020603050405020304" pitchFamily="18" charset="0"/>
                <a:cs typeface="Times New Roman" panose="02020603050405020304" pitchFamily="18" charset="0"/>
              </a:rPr>
              <a:t>Anthem BCBS, MVP, Excellus BCBS, Florida Health Care Plans, Kaiser</a:t>
            </a:r>
          </a:p>
          <a:p>
            <a:pPr lvl="1"/>
            <a:r>
              <a:rPr lang="en-US" altLang="en-US" sz="1600" dirty="0" smtClean="0">
                <a:solidFill>
                  <a:schemeClr val="tx1"/>
                </a:solidFill>
                <a:latin typeface="Times New Roman" panose="02020603050405020304" pitchFamily="18" charset="0"/>
                <a:cs typeface="Times New Roman" panose="02020603050405020304" pitchFamily="18" charset="0"/>
              </a:rPr>
              <a:t>Discounted regional gym memberships</a:t>
            </a:r>
          </a:p>
          <a:p>
            <a:pPr lvl="1"/>
            <a:r>
              <a:rPr lang="en-US" altLang="en-US" sz="1600" dirty="0" smtClean="0">
                <a:solidFill>
                  <a:schemeClr val="tx1"/>
                </a:solidFill>
                <a:latin typeface="Times New Roman" panose="02020603050405020304" pitchFamily="18" charset="0"/>
                <a:cs typeface="Times New Roman" panose="02020603050405020304" pitchFamily="18" charset="0"/>
              </a:rPr>
              <a:t>Tobacco Cessation</a:t>
            </a:r>
          </a:p>
          <a:p>
            <a:pPr lvl="1"/>
            <a:r>
              <a:rPr lang="en-US" altLang="en-US" sz="1600" dirty="0" smtClean="0">
                <a:solidFill>
                  <a:schemeClr val="tx1"/>
                </a:solidFill>
                <a:latin typeface="Times New Roman" panose="02020603050405020304" pitchFamily="18" charset="0"/>
                <a:cs typeface="Times New Roman" panose="02020603050405020304" pitchFamily="18" charset="0"/>
              </a:rPr>
              <a:t>Healthy Resources, Healthy Recipes &amp; Know Your Numbers</a:t>
            </a:r>
          </a:p>
          <a:p>
            <a:pPr lvl="2"/>
            <a:r>
              <a:rPr lang="en-US" altLang="en-US" sz="1400" dirty="0" smtClean="0">
                <a:solidFill>
                  <a:schemeClr val="tx1"/>
                </a:solidFill>
                <a:latin typeface="Times New Roman" panose="02020603050405020304" pitchFamily="18" charset="0"/>
                <a:cs typeface="Times New Roman" panose="02020603050405020304" pitchFamily="18" charset="0"/>
              </a:rPr>
              <a:t>Interactive links, apps, calculators, websites and monthly newslett</a:t>
            </a:r>
            <a:r>
              <a:rPr lang="en-US" altLang="en-US" sz="1400" dirty="0" smtClean="0">
                <a:solidFill>
                  <a:schemeClr val="tx1"/>
                </a:solidFill>
              </a:rPr>
              <a:t>er</a:t>
            </a:r>
          </a:p>
          <a:p>
            <a:endParaRPr lang="en-US" sz="1800" dirty="0"/>
          </a:p>
        </p:txBody>
      </p:sp>
      <p:pic>
        <p:nvPicPr>
          <p:cNvPr id="5" name="Picture 4" descr="https://encrypted-tbn3.gstatic.com/images?q=tbn:ANd9GcSQS7uTSpZR08GyzbPWSHqTkIsye0zl2SXPiV65PB_1oRh8tWapiieMFA">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482289" y="152400"/>
            <a:ext cx="1428115" cy="1145540"/>
          </a:xfrm>
          <a:prstGeom prst="rect">
            <a:avLst/>
          </a:prstGeom>
          <a:noFill/>
          <a:ln>
            <a:noFill/>
          </a:ln>
        </p:spPr>
      </p:pic>
      <p:sp>
        <p:nvSpPr>
          <p:cNvPr id="9" name="Slide Number Placeholder 8"/>
          <p:cNvSpPr>
            <a:spLocks noGrp="1"/>
          </p:cNvSpPr>
          <p:nvPr>
            <p:ph type="sldNum" sz="quarter" idx="12"/>
          </p:nvPr>
        </p:nvSpPr>
        <p:spPr>
          <a:xfrm>
            <a:off x="108641" y="6356350"/>
            <a:ext cx="490396" cy="365125"/>
          </a:xfrm>
        </p:spPr>
        <p:txBody>
          <a:bodyPr/>
          <a:lstStyle/>
          <a:p>
            <a:fld id="{883B7BDA-E297-4144-82FE-9AC7F1C4AD01}" type="slidenum">
              <a:rPr lang="en-US" smtClean="0"/>
              <a:pPr/>
              <a:t>19</a:t>
            </a:fld>
            <a:endParaRPr lang="en-US" dirty="0"/>
          </a:p>
        </p:txBody>
      </p:sp>
    </p:spTree>
    <p:extLst>
      <p:ext uri="{BB962C8B-B14F-4D97-AF65-F5344CB8AC3E}">
        <p14:creationId xmlns:p14="http://schemas.microsoft.com/office/powerpoint/2010/main" val="3175371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0213" y="194721"/>
            <a:ext cx="8256587" cy="642705"/>
          </a:xfrm>
        </p:spPr>
        <p:txBody>
          <a:bodyPr>
            <a:normAutofit/>
          </a:bodyPr>
          <a:lstStyle/>
          <a:p>
            <a:r>
              <a:rPr lang="en-US" sz="2400" b="1" dirty="0" smtClean="0"/>
              <a:t>Sign up for your benefits from November 1 - 17!</a:t>
            </a:r>
            <a:endParaRPr lang="en-US" sz="2400" b="1" dirty="0"/>
          </a:p>
        </p:txBody>
      </p:sp>
      <p:sp>
        <p:nvSpPr>
          <p:cNvPr id="5" name="Content Placeholder 6"/>
          <p:cNvSpPr txBox="1">
            <a:spLocks/>
          </p:cNvSpPr>
          <p:nvPr/>
        </p:nvSpPr>
        <p:spPr>
          <a:xfrm>
            <a:off x="177494" y="727523"/>
            <a:ext cx="8256587" cy="1298498"/>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tx1">
                    <a:lumMod val="50000"/>
                    <a:lumOff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7F7F7F"/>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7F7F7F"/>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7F7F7F"/>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solidFill>
                  <a:schemeClr val="tx1"/>
                </a:solidFill>
              </a:rPr>
              <a:t>View and make any changes to your Frontier health &amp; welfare benefits at:</a:t>
            </a:r>
          </a:p>
        </p:txBody>
      </p:sp>
      <p:grpSp>
        <p:nvGrpSpPr>
          <p:cNvPr id="6" name="Group 5"/>
          <p:cNvGrpSpPr/>
          <p:nvPr/>
        </p:nvGrpSpPr>
        <p:grpSpPr>
          <a:xfrm>
            <a:off x="1729142" y="1180617"/>
            <a:ext cx="5423873" cy="459953"/>
            <a:chOff x="319029" y="2161860"/>
            <a:chExt cx="3810443" cy="418963"/>
          </a:xfrm>
          <a:solidFill>
            <a:srgbClr val="C00000"/>
          </a:solidFill>
        </p:grpSpPr>
        <p:sp>
          <p:nvSpPr>
            <p:cNvPr id="7" name="Chevron 10"/>
            <p:cNvSpPr/>
            <p:nvPr/>
          </p:nvSpPr>
          <p:spPr>
            <a:xfrm flipH="1">
              <a:off x="3697875" y="2277230"/>
              <a:ext cx="431597" cy="288146"/>
            </a:xfrm>
            <a:custGeom>
              <a:avLst/>
              <a:gdLst>
                <a:gd name="connsiteX0" fmla="*/ 0 w 497434"/>
                <a:gd name="connsiteY0" fmla="*/ 0 h 365760"/>
                <a:gd name="connsiteX1" fmla="*/ 314554 w 497434"/>
                <a:gd name="connsiteY1" fmla="*/ 0 h 365760"/>
                <a:gd name="connsiteX2" fmla="*/ 497434 w 497434"/>
                <a:gd name="connsiteY2" fmla="*/ 182880 h 365760"/>
                <a:gd name="connsiteX3" fmla="*/ 314554 w 497434"/>
                <a:gd name="connsiteY3" fmla="*/ 365760 h 365760"/>
                <a:gd name="connsiteX4" fmla="*/ 0 w 497434"/>
                <a:gd name="connsiteY4" fmla="*/ 365760 h 365760"/>
                <a:gd name="connsiteX5" fmla="*/ 182880 w 497434"/>
                <a:gd name="connsiteY5" fmla="*/ 182880 h 365760"/>
                <a:gd name="connsiteX6" fmla="*/ 0 w 497434"/>
                <a:gd name="connsiteY6" fmla="*/ 0 h 365760"/>
                <a:gd name="connsiteX0" fmla="*/ 0 w 321869"/>
                <a:gd name="connsiteY0" fmla="*/ 0 h 365760"/>
                <a:gd name="connsiteX1" fmla="*/ 314554 w 321869"/>
                <a:gd name="connsiteY1" fmla="*/ 0 h 365760"/>
                <a:gd name="connsiteX2" fmla="*/ 321869 w 321869"/>
                <a:gd name="connsiteY2" fmla="*/ 146304 h 365760"/>
                <a:gd name="connsiteX3" fmla="*/ 314554 w 321869"/>
                <a:gd name="connsiteY3" fmla="*/ 365760 h 365760"/>
                <a:gd name="connsiteX4" fmla="*/ 0 w 321869"/>
                <a:gd name="connsiteY4" fmla="*/ 365760 h 365760"/>
                <a:gd name="connsiteX5" fmla="*/ 182880 w 321869"/>
                <a:gd name="connsiteY5" fmla="*/ 182880 h 365760"/>
                <a:gd name="connsiteX6" fmla="*/ 0 w 321869"/>
                <a:gd name="connsiteY6" fmla="*/ 0 h 365760"/>
                <a:gd name="connsiteX0" fmla="*/ 0 w 431597"/>
                <a:gd name="connsiteY0" fmla="*/ 0 h 365760"/>
                <a:gd name="connsiteX1" fmla="*/ 314554 w 431597"/>
                <a:gd name="connsiteY1" fmla="*/ 0 h 365760"/>
                <a:gd name="connsiteX2" fmla="*/ 321869 w 431597"/>
                <a:gd name="connsiteY2" fmla="*/ 146304 h 365760"/>
                <a:gd name="connsiteX3" fmla="*/ 431597 w 431597"/>
                <a:gd name="connsiteY3" fmla="*/ 365760 h 365760"/>
                <a:gd name="connsiteX4" fmla="*/ 0 w 431597"/>
                <a:gd name="connsiteY4" fmla="*/ 365760 h 365760"/>
                <a:gd name="connsiteX5" fmla="*/ 182880 w 431597"/>
                <a:gd name="connsiteY5" fmla="*/ 182880 h 365760"/>
                <a:gd name="connsiteX6" fmla="*/ 0 w 431597"/>
                <a:gd name="connsiteY6" fmla="*/ 0 h 365760"/>
                <a:gd name="connsiteX0" fmla="*/ 0 w 431597"/>
                <a:gd name="connsiteY0" fmla="*/ 0 h 365760"/>
                <a:gd name="connsiteX1" fmla="*/ 314554 w 431597"/>
                <a:gd name="connsiteY1" fmla="*/ 0 h 365760"/>
                <a:gd name="connsiteX2" fmla="*/ 321869 w 431597"/>
                <a:gd name="connsiteY2" fmla="*/ 263348 h 365760"/>
                <a:gd name="connsiteX3" fmla="*/ 431597 w 431597"/>
                <a:gd name="connsiteY3" fmla="*/ 365760 h 365760"/>
                <a:gd name="connsiteX4" fmla="*/ 0 w 431597"/>
                <a:gd name="connsiteY4" fmla="*/ 365760 h 365760"/>
                <a:gd name="connsiteX5" fmla="*/ 182880 w 431597"/>
                <a:gd name="connsiteY5" fmla="*/ 182880 h 365760"/>
                <a:gd name="connsiteX6" fmla="*/ 0 w 431597"/>
                <a:gd name="connsiteY6"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597" h="365760">
                  <a:moveTo>
                    <a:pt x="0" y="0"/>
                  </a:moveTo>
                  <a:lnTo>
                    <a:pt x="314554" y="0"/>
                  </a:lnTo>
                  <a:lnTo>
                    <a:pt x="321869" y="263348"/>
                  </a:lnTo>
                  <a:lnTo>
                    <a:pt x="431597" y="365760"/>
                  </a:lnTo>
                  <a:lnTo>
                    <a:pt x="0" y="365760"/>
                  </a:lnTo>
                  <a:lnTo>
                    <a:pt x="182880" y="182880"/>
                  </a:lnTo>
                  <a:lnTo>
                    <a:pt x="0" y="0"/>
                  </a:lnTo>
                  <a:close/>
                </a:path>
              </a:pathLst>
            </a:custGeom>
            <a:grpFill/>
            <a:ln w="9525" cap="flat" cmpd="sng" algn="ctr">
              <a:solidFill>
                <a:schemeClr val="bg1"/>
              </a:solidFill>
              <a:prstDash val="solid"/>
            </a:ln>
            <a:effectLst/>
          </p:spPr>
          <p:txBody>
            <a:bodyPr lIns="27000" tIns="27000" rIns="27000" bIns="27000" rtlCol="0" anchor="ctr">
              <a:spAutoFit/>
            </a:bodyPr>
            <a:lstStyle/>
            <a:p>
              <a:pPr algn="ctr" defTabSz="685800">
                <a:defRPr/>
              </a:pPr>
              <a:endParaRPr lang="en-US" sz="1050" kern="0" dirty="0">
                <a:solidFill>
                  <a:schemeClr val="bg1"/>
                </a:solidFill>
                <a:latin typeface="Arial"/>
              </a:endParaRPr>
            </a:p>
          </p:txBody>
        </p:sp>
        <p:sp>
          <p:nvSpPr>
            <p:cNvPr id="8" name="Freeform 7"/>
            <p:cNvSpPr/>
            <p:nvPr/>
          </p:nvSpPr>
          <p:spPr>
            <a:xfrm flipH="1">
              <a:off x="3825891" y="2161860"/>
              <a:ext cx="117043" cy="198853"/>
            </a:xfrm>
            <a:custGeom>
              <a:avLst/>
              <a:gdLst>
                <a:gd name="connsiteX0" fmla="*/ 109728 w 117043"/>
                <a:gd name="connsiteY0" fmla="*/ 190195 h 190195"/>
                <a:gd name="connsiteX1" fmla="*/ 117043 w 117043"/>
                <a:gd name="connsiteY1" fmla="*/ 0 h 190195"/>
                <a:gd name="connsiteX2" fmla="*/ 0 w 117043"/>
                <a:gd name="connsiteY2" fmla="*/ 95098 h 190195"/>
                <a:gd name="connsiteX3" fmla="*/ 109728 w 117043"/>
                <a:gd name="connsiteY3" fmla="*/ 190195 h 190195"/>
              </a:gdLst>
              <a:ahLst/>
              <a:cxnLst>
                <a:cxn ang="0">
                  <a:pos x="connsiteX0" y="connsiteY0"/>
                </a:cxn>
                <a:cxn ang="0">
                  <a:pos x="connsiteX1" y="connsiteY1"/>
                </a:cxn>
                <a:cxn ang="0">
                  <a:pos x="connsiteX2" y="connsiteY2"/>
                </a:cxn>
                <a:cxn ang="0">
                  <a:pos x="connsiteX3" y="connsiteY3"/>
                </a:cxn>
              </a:cxnLst>
              <a:rect l="l" t="t" r="r" b="b"/>
              <a:pathLst>
                <a:path w="117043" h="190195">
                  <a:moveTo>
                    <a:pt x="109728" y="190195"/>
                  </a:moveTo>
                  <a:lnTo>
                    <a:pt x="117043" y="0"/>
                  </a:lnTo>
                  <a:lnTo>
                    <a:pt x="0" y="95098"/>
                  </a:lnTo>
                  <a:lnTo>
                    <a:pt x="109728" y="190195"/>
                  </a:lnTo>
                  <a:close/>
                </a:path>
              </a:pathLst>
            </a:custGeom>
            <a:grpFill/>
            <a:ln w="9525" cap="flat" cmpd="sng" algn="ctr">
              <a:solidFill>
                <a:schemeClr val="bg1"/>
              </a:solidFill>
              <a:prstDash val="solid"/>
            </a:ln>
            <a:effectLst/>
          </p:spPr>
          <p:txBody>
            <a:bodyPr lIns="27000" tIns="27000" rIns="27000" bIns="27000" rtlCol="0" anchor="ctr">
              <a:noAutofit/>
            </a:bodyPr>
            <a:lstStyle/>
            <a:p>
              <a:pPr algn="ctr" defTabSz="685800">
                <a:defRPr/>
              </a:pPr>
              <a:endParaRPr lang="en-US" sz="1050" kern="0" dirty="0">
                <a:solidFill>
                  <a:schemeClr val="bg1"/>
                </a:solidFill>
                <a:latin typeface="Arial"/>
              </a:endParaRPr>
            </a:p>
          </p:txBody>
        </p:sp>
        <p:sp>
          <p:nvSpPr>
            <p:cNvPr id="9" name="Chevron 10"/>
            <p:cNvSpPr/>
            <p:nvPr/>
          </p:nvSpPr>
          <p:spPr>
            <a:xfrm>
              <a:off x="319029" y="2292677"/>
              <a:ext cx="431597" cy="288146"/>
            </a:xfrm>
            <a:custGeom>
              <a:avLst/>
              <a:gdLst>
                <a:gd name="connsiteX0" fmla="*/ 0 w 497434"/>
                <a:gd name="connsiteY0" fmla="*/ 0 h 365760"/>
                <a:gd name="connsiteX1" fmla="*/ 314554 w 497434"/>
                <a:gd name="connsiteY1" fmla="*/ 0 h 365760"/>
                <a:gd name="connsiteX2" fmla="*/ 497434 w 497434"/>
                <a:gd name="connsiteY2" fmla="*/ 182880 h 365760"/>
                <a:gd name="connsiteX3" fmla="*/ 314554 w 497434"/>
                <a:gd name="connsiteY3" fmla="*/ 365760 h 365760"/>
                <a:gd name="connsiteX4" fmla="*/ 0 w 497434"/>
                <a:gd name="connsiteY4" fmla="*/ 365760 h 365760"/>
                <a:gd name="connsiteX5" fmla="*/ 182880 w 497434"/>
                <a:gd name="connsiteY5" fmla="*/ 182880 h 365760"/>
                <a:gd name="connsiteX6" fmla="*/ 0 w 497434"/>
                <a:gd name="connsiteY6" fmla="*/ 0 h 365760"/>
                <a:gd name="connsiteX0" fmla="*/ 0 w 321869"/>
                <a:gd name="connsiteY0" fmla="*/ 0 h 365760"/>
                <a:gd name="connsiteX1" fmla="*/ 314554 w 321869"/>
                <a:gd name="connsiteY1" fmla="*/ 0 h 365760"/>
                <a:gd name="connsiteX2" fmla="*/ 321869 w 321869"/>
                <a:gd name="connsiteY2" fmla="*/ 146304 h 365760"/>
                <a:gd name="connsiteX3" fmla="*/ 314554 w 321869"/>
                <a:gd name="connsiteY3" fmla="*/ 365760 h 365760"/>
                <a:gd name="connsiteX4" fmla="*/ 0 w 321869"/>
                <a:gd name="connsiteY4" fmla="*/ 365760 h 365760"/>
                <a:gd name="connsiteX5" fmla="*/ 182880 w 321869"/>
                <a:gd name="connsiteY5" fmla="*/ 182880 h 365760"/>
                <a:gd name="connsiteX6" fmla="*/ 0 w 321869"/>
                <a:gd name="connsiteY6" fmla="*/ 0 h 365760"/>
                <a:gd name="connsiteX0" fmla="*/ 0 w 431597"/>
                <a:gd name="connsiteY0" fmla="*/ 0 h 365760"/>
                <a:gd name="connsiteX1" fmla="*/ 314554 w 431597"/>
                <a:gd name="connsiteY1" fmla="*/ 0 h 365760"/>
                <a:gd name="connsiteX2" fmla="*/ 321869 w 431597"/>
                <a:gd name="connsiteY2" fmla="*/ 146304 h 365760"/>
                <a:gd name="connsiteX3" fmla="*/ 431597 w 431597"/>
                <a:gd name="connsiteY3" fmla="*/ 365760 h 365760"/>
                <a:gd name="connsiteX4" fmla="*/ 0 w 431597"/>
                <a:gd name="connsiteY4" fmla="*/ 365760 h 365760"/>
                <a:gd name="connsiteX5" fmla="*/ 182880 w 431597"/>
                <a:gd name="connsiteY5" fmla="*/ 182880 h 365760"/>
                <a:gd name="connsiteX6" fmla="*/ 0 w 431597"/>
                <a:gd name="connsiteY6" fmla="*/ 0 h 365760"/>
                <a:gd name="connsiteX0" fmla="*/ 0 w 431597"/>
                <a:gd name="connsiteY0" fmla="*/ 0 h 365760"/>
                <a:gd name="connsiteX1" fmla="*/ 314554 w 431597"/>
                <a:gd name="connsiteY1" fmla="*/ 0 h 365760"/>
                <a:gd name="connsiteX2" fmla="*/ 321869 w 431597"/>
                <a:gd name="connsiteY2" fmla="*/ 263348 h 365760"/>
                <a:gd name="connsiteX3" fmla="*/ 431597 w 431597"/>
                <a:gd name="connsiteY3" fmla="*/ 365760 h 365760"/>
                <a:gd name="connsiteX4" fmla="*/ 0 w 431597"/>
                <a:gd name="connsiteY4" fmla="*/ 365760 h 365760"/>
                <a:gd name="connsiteX5" fmla="*/ 182880 w 431597"/>
                <a:gd name="connsiteY5" fmla="*/ 182880 h 365760"/>
                <a:gd name="connsiteX6" fmla="*/ 0 w 431597"/>
                <a:gd name="connsiteY6"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597" h="365760">
                  <a:moveTo>
                    <a:pt x="0" y="0"/>
                  </a:moveTo>
                  <a:lnTo>
                    <a:pt x="314554" y="0"/>
                  </a:lnTo>
                  <a:lnTo>
                    <a:pt x="321869" y="263348"/>
                  </a:lnTo>
                  <a:lnTo>
                    <a:pt x="431597" y="365760"/>
                  </a:lnTo>
                  <a:lnTo>
                    <a:pt x="0" y="365760"/>
                  </a:lnTo>
                  <a:lnTo>
                    <a:pt x="182880" y="182880"/>
                  </a:lnTo>
                  <a:lnTo>
                    <a:pt x="0" y="0"/>
                  </a:lnTo>
                  <a:close/>
                </a:path>
              </a:pathLst>
            </a:custGeom>
            <a:grpFill/>
            <a:ln w="9525" cap="flat" cmpd="sng" algn="ctr">
              <a:solidFill>
                <a:schemeClr val="bg1"/>
              </a:solidFill>
              <a:prstDash val="solid"/>
            </a:ln>
            <a:effectLst/>
          </p:spPr>
          <p:txBody>
            <a:bodyPr lIns="27000" tIns="27000" rIns="27000" bIns="27000" rtlCol="0" anchor="ctr">
              <a:spAutoFit/>
            </a:bodyPr>
            <a:lstStyle/>
            <a:p>
              <a:pPr algn="ctr" defTabSz="685800">
                <a:defRPr/>
              </a:pPr>
              <a:endParaRPr lang="en-US" sz="1050" kern="0" dirty="0">
                <a:solidFill>
                  <a:schemeClr val="bg1"/>
                </a:solidFill>
                <a:latin typeface="Arial"/>
              </a:endParaRPr>
            </a:p>
          </p:txBody>
        </p:sp>
        <p:sp>
          <p:nvSpPr>
            <p:cNvPr id="10" name="Freeform 9"/>
            <p:cNvSpPr/>
            <p:nvPr/>
          </p:nvSpPr>
          <p:spPr>
            <a:xfrm>
              <a:off x="685455" y="2161860"/>
              <a:ext cx="117043" cy="198853"/>
            </a:xfrm>
            <a:custGeom>
              <a:avLst/>
              <a:gdLst>
                <a:gd name="connsiteX0" fmla="*/ 109728 w 117043"/>
                <a:gd name="connsiteY0" fmla="*/ 190195 h 190195"/>
                <a:gd name="connsiteX1" fmla="*/ 117043 w 117043"/>
                <a:gd name="connsiteY1" fmla="*/ 0 h 190195"/>
                <a:gd name="connsiteX2" fmla="*/ 0 w 117043"/>
                <a:gd name="connsiteY2" fmla="*/ 95098 h 190195"/>
                <a:gd name="connsiteX3" fmla="*/ 109728 w 117043"/>
                <a:gd name="connsiteY3" fmla="*/ 190195 h 190195"/>
              </a:gdLst>
              <a:ahLst/>
              <a:cxnLst>
                <a:cxn ang="0">
                  <a:pos x="connsiteX0" y="connsiteY0"/>
                </a:cxn>
                <a:cxn ang="0">
                  <a:pos x="connsiteX1" y="connsiteY1"/>
                </a:cxn>
                <a:cxn ang="0">
                  <a:pos x="connsiteX2" y="connsiteY2"/>
                </a:cxn>
                <a:cxn ang="0">
                  <a:pos x="connsiteX3" y="connsiteY3"/>
                </a:cxn>
              </a:cxnLst>
              <a:rect l="l" t="t" r="r" b="b"/>
              <a:pathLst>
                <a:path w="117043" h="190195">
                  <a:moveTo>
                    <a:pt x="109728" y="190195"/>
                  </a:moveTo>
                  <a:lnTo>
                    <a:pt x="117043" y="0"/>
                  </a:lnTo>
                  <a:lnTo>
                    <a:pt x="0" y="95098"/>
                  </a:lnTo>
                  <a:lnTo>
                    <a:pt x="109728" y="190195"/>
                  </a:lnTo>
                  <a:close/>
                </a:path>
              </a:pathLst>
            </a:custGeom>
            <a:grpFill/>
            <a:ln w="9525" cap="flat" cmpd="sng" algn="ctr">
              <a:solidFill>
                <a:schemeClr val="bg1"/>
              </a:solidFill>
              <a:prstDash val="solid"/>
            </a:ln>
            <a:effectLst/>
          </p:spPr>
          <p:txBody>
            <a:bodyPr lIns="27000" tIns="27000" rIns="27000" bIns="27000" rtlCol="0" anchor="ctr">
              <a:noAutofit/>
            </a:bodyPr>
            <a:lstStyle/>
            <a:p>
              <a:pPr algn="ctr" defTabSz="685800">
                <a:defRPr/>
              </a:pPr>
              <a:endParaRPr lang="en-US" sz="1050" kern="0" dirty="0">
                <a:solidFill>
                  <a:schemeClr val="bg1"/>
                </a:solidFill>
                <a:latin typeface="Arial"/>
              </a:endParaRPr>
            </a:p>
          </p:txBody>
        </p:sp>
        <p:sp>
          <p:nvSpPr>
            <p:cNvPr id="11" name="Rectangle 10"/>
            <p:cNvSpPr/>
            <p:nvPr/>
          </p:nvSpPr>
          <p:spPr>
            <a:xfrm>
              <a:off x="634200" y="2185801"/>
              <a:ext cx="3257906" cy="395022"/>
            </a:xfrm>
            <a:prstGeom prst="rect">
              <a:avLst/>
            </a:prstGeom>
            <a:grpFill/>
            <a:ln w="9525" cap="flat" cmpd="sng" algn="ctr">
              <a:solidFill>
                <a:schemeClr val="bg1"/>
              </a:solidFill>
              <a:prstDash val="solid"/>
            </a:ln>
            <a:effectLst/>
          </p:spPr>
          <p:txBody>
            <a:bodyPr lIns="66675" tIns="66675" rIns="66675" bIns="66675" rtlCol="0" anchor="ctr">
              <a:noAutofit/>
            </a:bodyPr>
            <a:lstStyle/>
            <a:p>
              <a:pPr algn="ctr"/>
              <a:r>
                <a:rPr lang="en-US" sz="2400" dirty="0">
                  <a:solidFill>
                    <a:schemeClr val="bg1"/>
                  </a:solidFill>
                </a:rPr>
                <a:t>www.frontierbenefitscenter.com</a:t>
              </a:r>
            </a:p>
          </p:txBody>
        </p:sp>
      </p:grpSp>
      <p:sp>
        <p:nvSpPr>
          <p:cNvPr id="12" name="AutoShape 3"/>
          <p:cNvSpPr>
            <a:spLocks noChangeArrowheads="1"/>
          </p:cNvSpPr>
          <p:nvPr/>
        </p:nvSpPr>
        <p:spPr bwMode="gray">
          <a:xfrm rot="5400000">
            <a:off x="2974103" y="213939"/>
            <a:ext cx="442680" cy="3592211"/>
          </a:xfrm>
          <a:prstGeom prst="homePlate">
            <a:avLst>
              <a:gd name="adj" fmla="val 26949"/>
            </a:avLst>
          </a:prstGeom>
          <a:solidFill>
            <a:schemeClr val="bg2">
              <a:lumMod val="50000"/>
            </a:schemeClr>
          </a:solidFill>
          <a:ln w="9525" algn="ctr">
            <a:solidFill>
              <a:schemeClr val="accent5">
                <a:lumMod val="50000"/>
              </a:schemeClr>
            </a:solidFill>
            <a:miter lim="800000"/>
            <a:headEnd/>
            <a:tailEnd/>
          </a:ln>
          <a:effectLst/>
        </p:spPr>
        <p:txBody>
          <a:bodyPr rot="10800000" vert="eaVert" lIns="68580" tIns="68580" rIns="68580" bIns="68580" anchor="ctr"/>
          <a:lstStyle/>
          <a:p>
            <a:pPr algn="ctr"/>
            <a:r>
              <a:rPr lang="en-US" sz="1400" b="1" dirty="0" smtClean="0">
                <a:solidFill>
                  <a:schemeClr val="bg1"/>
                </a:solidFill>
              </a:rPr>
              <a:t>Online</a:t>
            </a:r>
            <a:endParaRPr lang="en-US" sz="1400" b="1" dirty="0">
              <a:solidFill>
                <a:schemeClr val="bg1"/>
              </a:solidFill>
            </a:endParaRPr>
          </a:p>
        </p:txBody>
      </p:sp>
      <p:sp>
        <p:nvSpPr>
          <p:cNvPr id="13" name="AutoShape 3"/>
          <p:cNvSpPr>
            <a:spLocks noChangeArrowheads="1"/>
          </p:cNvSpPr>
          <p:nvPr/>
        </p:nvSpPr>
        <p:spPr bwMode="gray">
          <a:xfrm rot="5400000">
            <a:off x="6045880" y="874422"/>
            <a:ext cx="448866" cy="2290128"/>
          </a:xfrm>
          <a:prstGeom prst="homePlate">
            <a:avLst>
              <a:gd name="adj" fmla="val 26949"/>
            </a:avLst>
          </a:prstGeom>
          <a:solidFill>
            <a:schemeClr val="bg2">
              <a:lumMod val="50000"/>
            </a:schemeClr>
          </a:solidFill>
          <a:ln w="9525" algn="ctr">
            <a:solidFill>
              <a:schemeClr val="accent5">
                <a:lumMod val="50000"/>
              </a:schemeClr>
            </a:solidFill>
            <a:miter lim="800000"/>
            <a:headEnd/>
            <a:tailEnd/>
          </a:ln>
          <a:effectLst/>
        </p:spPr>
        <p:txBody>
          <a:bodyPr rot="10800000" vert="eaVert" lIns="68580" tIns="68580" rIns="68580" bIns="68580" anchor="ctr"/>
          <a:lstStyle/>
          <a:p>
            <a:pPr algn="ctr"/>
            <a:r>
              <a:rPr lang="en-US" sz="1400" b="1" dirty="0" smtClean="0">
                <a:solidFill>
                  <a:schemeClr val="bg1"/>
                </a:solidFill>
              </a:rPr>
              <a:t>Frontier Benefits Center</a:t>
            </a:r>
            <a:endParaRPr lang="en-US" sz="1400" b="1" dirty="0">
              <a:solidFill>
                <a:schemeClr val="bg1"/>
              </a:solidFill>
            </a:endParaRPr>
          </a:p>
        </p:txBody>
      </p:sp>
      <p:sp>
        <p:nvSpPr>
          <p:cNvPr id="14" name="Freeform 4"/>
          <p:cNvSpPr>
            <a:spLocks/>
          </p:cNvSpPr>
          <p:nvPr/>
        </p:nvSpPr>
        <p:spPr bwMode="gray">
          <a:xfrm>
            <a:off x="1419714" y="2159207"/>
            <a:ext cx="3575659" cy="2494274"/>
          </a:xfrm>
          <a:custGeom>
            <a:avLst/>
            <a:gdLst/>
            <a:ahLst/>
            <a:cxnLst>
              <a:cxn ang="0">
                <a:pos x="2551" y="2008"/>
              </a:cxn>
              <a:cxn ang="0">
                <a:pos x="2551" y="0"/>
              </a:cxn>
              <a:cxn ang="0">
                <a:pos x="1274" y="97"/>
              </a:cxn>
              <a:cxn ang="0">
                <a:pos x="0" y="0"/>
              </a:cxn>
              <a:cxn ang="0">
                <a:pos x="0" y="2008"/>
              </a:cxn>
              <a:cxn ang="0">
                <a:pos x="2551" y="2008"/>
              </a:cxn>
            </a:cxnLst>
            <a:rect l="0" t="0" r="r" b="b"/>
            <a:pathLst>
              <a:path w="2551" h="2008">
                <a:moveTo>
                  <a:pt x="2551" y="2008"/>
                </a:moveTo>
                <a:lnTo>
                  <a:pt x="2551" y="0"/>
                </a:lnTo>
                <a:lnTo>
                  <a:pt x="1274" y="97"/>
                </a:lnTo>
                <a:lnTo>
                  <a:pt x="0" y="0"/>
                </a:lnTo>
                <a:lnTo>
                  <a:pt x="0" y="2008"/>
                </a:lnTo>
                <a:lnTo>
                  <a:pt x="2551" y="2008"/>
                </a:lnTo>
              </a:path>
            </a:pathLst>
          </a:custGeom>
          <a:noFill/>
          <a:ln w="19050" cmpd="sng">
            <a:solidFill>
              <a:schemeClr val="bg2">
                <a:lumMod val="50000"/>
              </a:schemeClr>
            </a:solidFill>
            <a:prstDash val="solid"/>
            <a:round/>
            <a:headEnd/>
            <a:tailEnd/>
          </a:ln>
          <a:effectLst/>
        </p:spPr>
        <p:txBody>
          <a:bodyPr lIns="68580" tIns="205740" rIns="68580" bIns="68580"/>
          <a:lstStyle/>
          <a:p>
            <a:pPr marL="342900" lvl="1" indent="-342900">
              <a:spcBef>
                <a:spcPts val="450"/>
              </a:spcBef>
              <a:buSzPct val="100000"/>
              <a:buFont typeface="+mj-lt"/>
              <a:buAutoNum type="arabicPeriod"/>
            </a:pPr>
            <a:r>
              <a:rPr lang="en-US" sz="1400" dirty="0" smtClean="0">
                <a:solidFill>
                  <a:srgbClr val="7F7F7F"/>
                </a:solidFill>
                <a:latin typeface="Trebuchet MS"/>
                <a:cs typeface="Trebuchet MS"/>
                <a:hlinkClick r:id="rId3"/>
              </a:rPr>
              <a:t>www.frontierbenefitscenter.com</a:t>
            </a:r>
            <a:endParaRPr lang="en-US" sz="1400" dirty="0" smtClean="0">
              <a:solidFill>
                <a:srgbClr val="7F7F7F"/>
              </a:solidFill>
              <a:latin typeface="Trebuchet MS"/>
              <a:cs typeface="Trebuchet MS"/>
            </a:endParaRPr>
          </a:p>
          <a:p>
            <a:pPr marL="342900" lvl="1" indent="-342900">
              <a:spcBef>
                <a:spcPts val="450"/>
              </a:spcBef>
              <a:buSzPct val="100000"/>
              <a:buFont typeface="+mj-lt"/>
              <a:buAutoNum type="arabicPeriod"/>
            </a:pPr>
            <a:r>
              <a:rPr lang="en-US" sz="1400" u="sng" dirty="0" smtClean="0">
                <a:latin typeface="Trebuchet MS"/>
                <a:cs typeface="Trebuchet MS"/>
              </a:rPr>
              <a:t>User ID</a:t>
            </a:r>
            <a:r>
              <a:rPr lang="en-US" sz="1400" dirty="0" smtClean="0">
                <a:latin typeface="Trebuchet MS"/>
                <a:cs typeface="Trebuchet MS"/>
              </a:rPr>
              <a:t>: first 2 letters </a:t>
            </a:r>
            <a:r>
              <a:rPr lang="en-US" sz="1400" dirty="0">
                <a:latin typeface="Trebuchet MS"/>
                <a:cs typeface="Trebuchet MS"/>
              </a:rPr>
              <a:t>of your </a:t>
            </a:r>
            <a:r>
              <a:rPr lang="en-US" sz="1400" dirty="0" smtClean="0">
                <a:latin typeface="Trebuchet MS"/>
                <a:cs typeface="Trebuchet MS"/>
              </a:rPr>
              <a:t>first name</a:t>
            </a:r>
            <a:r>
              <a:rPr lang="en-US" sz="1400" dirty="0">
                <a:latin typeface="Trebuchet MS"/>
                <a:cs typeface="Trebuchet MS"/>
              </a:rPr>
              <a:t>, first </a:t>
            </a:r>
            <a:r>
              <a:rPr lang="en-US" sz="1400" dirty="0" smtClean="0">
                <a:latin typeface="Trebuchet MS"/>
                <a:cs typeface="Trebuchet MS"/>
              </a:rPr>
              <a:t>3 letters </a:t>
            </a:r>
            <a:r>
              <a:rPr lang="en-US" sz="1400" dirty="0">
                <a:latin typeface="Trebuchet MS"/>
                <a:cs typeface="Trebuchet MS"/>
              </a:rPr>
              <a:t>of your last name (all lower case) and last </a:t>
            </a:r>
            <a:r>
              <a:rPr lang="en-US" sz="1400" dirty="0" smtClean="0">
                <a:latin typeface="Trebuchet MS"/>
                <a:cs typeface="Trebuchet MS"/>
              </a:rPr>
              <a:t>4 numbers </a:t>
            </a:r>
            <a:r>
              <a:rPr lang="en-US" sz="1400" dirty="0">
                <a:latin typeface="Trebuchet MS"/>
                <a:cs typeface="Trebuchet MS"/>
              </a:rPr>
              <a:t>of your Social Security Number (</a:t>
            </a:r>
            <a:r>
              <a:rPr lang="en-US" sz="1400" dirty="0" smtClean="0">
                <a:latin typeface="Trebuchet MS"/>
                <a:cs typeface="Trebuchet MS"/>
              </a:rPr>
              <a:t>SSN)</a:t>
            </a:r>
          </a:p>
          <a:p>
            <a:pPr marL="342900" lvl="1" indent="-342900">
              <a:spcBef>
                <a:spcPts val="450"/>
              </a:spcBef>
              <a:buSzPct val="100000"/>
              <a:buFont typeface="+mj-lt"/>
              <a:buAutoNum type="arabicPeriod"/>
            </a:pPr>
            <a:r>
              <a:rPr lang="en-US" sz="1400" u="sng" dirty="0" smtClean="0">
                <a:latin typeface="Trebuchet MS"/>
                <a:cs typeface="Trebuchet MS"/>
              </a:rPr>
              <a:t>Password</a:t>
            </a:r>
            <a:r>
              <a:rPr lang="en-US" sz="1400" dirty="0" smtClean="0">
                <a:latin typeface="Trebuchet MS"/>
                <a:cs typeface="Trebuchet MS"/>
              </a:rPr>
              <a:t>: If you are logging for the 1</a:t>
            </a:r>
            <a:r>
              <a:rPr lang="en-US" sz="1400" baseline="30000" dirty="0" smtClean="0">
                <a:latin typeface="Trebuchet MS"/>
                <a:cs typeface="Trebuchet MS"/>
              </a:rPr>
              <a:t>st</a:t>
            </a:r>
            <a:r>
              <a:rPr lang="en-US" sz="1400" dirty="0" smtClean="0">
                <a:latin typeface="Trebuchet MS"/>
                <a:cs typeface="Trebuchet MS"/>
              </a:rPr>
              <a:t> time, your </a:t>
            </a:r>
            <a:r>
              <a:rPr lang="en-US" sz="1400" dirty="0">
                <a:latin typeface="Trebuchet MS"/>
                <a:cs typeface="Trebuchet MS"/>
              </a:rPr>
              <a:t>date of birth (MMDDYYYY).  You are required to change your password after you log in for the first time. </a:t>
            </a:r>
          </a:p>
        </p:txBody>
      </p:sp>
      <p:sp>
        <p:nvSpPr>
          <p:cNvPr id="15" name="Freeform 4"/>
          <p:cNvSpPr>
            <a:spLocks/>
          </p:cNvSpPr>
          <p:nvPr/>
        </p:nvSpPr>
        <p:spPr bwMode="gray">
          <a:xfrm>
            <a:off x="5125249" y="2163641"/>
            <a:ext cx="2380074" cy="2489840"/>
          </a:xfrm>
          <a:custGeom>
            <a:avLst/>
            <a:gdLst/>
            <a:ahLst/>
            <a:cxnLst>
              <a:cxn ang="0">
                <a:pos x="2551" y="2008"/>
              </a:cxn>
              <a:cxn ang="0">
                <a:pos x="2551" y="0"/>
              </a:cxn>
              <a:cxn ang="0">
                <a:pos x="1274" y="97"/>
              </a:cxn>
              <a:cxn ang="0">
                <a:pos x="0" y="0"/>
              </a:cxn>
              <a:cxn ang="0">
                <a:pos x="0" y="2008"/>
              </a:cxn>
              <a:cxn ang="0">
                <a:pos x="2551" y="2008"/>
              </a:cxn>
            </a:cxnLst>
            <a:rect l="0" t="0" r="r" b="b"/>
            <a:pathLst>
              <a:path w="2551" h="2008">
                <a:moveTo>
                  <a:pt x="2551" y="2008"/>
                </a:moveTo>
                <a:lnTo>
                  <a:pt x="2551" y="0"/>
                </a:lnTo>
                <a:lnTo>
                  <a:pt x="1274" y="97"/>
                </a:lnTo>
                <a:lnTo>
                  <a:pt x="0" y="0"/>
                </a:lnTo>
                <a:lnTo>
                  <a:pt x="0" y="2008"/>
                </a:lnTo>
                <a:lnTo>
                  <a:pt x="2551" y="2008"/>
                </a:lnTo>
              </a:path>
            </a:pathLst>
          </a:custGeom>
          <a:solidFill>
            <a:schemeClr val="bg1"/>
          </a:solidFill>
          <a:ln w="19050" cmpd="sng">
            <a:solidFill>
              <a:schemeClr val="bg2">
                <a:lumMod val="50000"/>
              </a:schemeClr>
            </a:solidFill>
            <a:prstDash val="solid"/>
            <a:round/>
            <a:headEnd/>
            <a:tailEnd/>
          </a:ln>
          <a:effectLst/>
        </p:spPr>
        <p:txBody>
          <a:bodyPr lIns="68580" tIns="205740" rIns="68580" bIns="68580"/>
          <a:lstStyle/>
          <a:p>
            <a:pPr marL="85725" lvl="1" indent="-85725">
              <a:buSzPct val="100000"/>
              <a:buFont typeface="Arial"/>
              <a:buChar char="•"/>
            </a:pPr>
            <a:r>
              <a:rPr lang="en-US" sz="1200" dirty="0" smtClean="0">
                <a:latin typeface="Trebuchet MS"/>
                <a:cs typeface="Trebuchet MS"/>
              </a:rPr>
              <a:t>1-855-FTR (387)-2887</a:t>
            </a:r>
            <a:endParaRPr lang="en-US" sz="1200" dirty="0">
              <a:latin typeface="Trebuchet MS"/>
              <a:cs typeface="Trebuchet MS"/>
            </a:endParaRPr>
          </a:p>
          <a:p>
            <a:pPr marL="85725" lvl="1" indent="-85725">
              <a:buSzPct val="100000"/>
              <a:buFont typeface="Arial"/>
              <a:buChar char="•"/>
            </a:pPr>
            <a:endParaRPr lang="en-US" sz="1200" dirty="0" smtClean="0">
              <a:latin typeface="Trebuchet MS"/>
              <a:cs typeface="Trebuchet MS"/>
            </a:endParaRPr>
          </a:p>
          <a:p>
            <a:pPr marL="85725" lvl="1" indent="-85725">
              <a:buSzPct val="100000"/>
              <a:buFont typeface="Arial"/>
              <a:buChar char="•"/>
            </a:pPr>
            <a:r>
              <a:rPr lang="en-US" sz="1200" dirty="0" smtClean="0">
                <a:latin typeface="Trebuchet MS"/>
                <a:cs typeface="Trebuchet MS"/>
              </a:rPr>
              <a:t>Monday </a:t>
            </a:r>
            <a:r>
              <a:rPr lang="en-US" sz="1200" dirty="0">
                <a:latin typeface="Trebuchet MS"/>
                <a:cs typeface="Trebuchet MS"/>
              </a:rPr>
              <a:t>– </a:t>
            </a:r>
            <a:r>
              <a:rPr lang="en-US" sz="1200" dirty="0" smtClean="0">
                <a:latin typeface="Trebuchet MS"/>
                <a:cs typeface="Trebuchet MS"/>
              </a:rPr>
              <a:t>Friday</a:t>
            </a:r>
          </a:p>
          <a:p>
            <a:pPr marL="85725" lvl="1" indent="-85725">
              <a:buSzPct val="100000"/>
              <a:buFont typeface="Arial"/>
              <a:buChar char="•"/>
            </a:pPr>
            <a:endParaRPr lang="en-US" sz="1200" dirty="0" smtClean="0">
              <a:latin typeface="Trebuchet MS"/>
              <a:cs typeface="Trebuchet MS"/>
            </a:endParaRPr>
          </a:p>
          <a:p>
            <a:pPr marL="85725" lvl="1" indent="-85725">
              <a:buSzPct val="100000"/>
              <a:buFont typeface="Arial"/>
              <a:buChar char="•"/>
            </a:pPr>
            <a:r>
              <a:rPr lang="en-US" sz="1200" dirty="0" smtClean="0">
                <a:latin typeface="Trebuchet MS"/>
                <a:cs typeface="Trebuchet MS"/>
              </a:rPr>
              <a:t>9:00 a.m. – 6:00 </a:t>
            </a:r>
            <a:r>
              <a:rPr lang="en-US" sz="1200" dirty="0">
                <a:latin typeface="Trebuchet MS"/>
                <a:cs typeface="Trebuchet MS"/>
              </a:rPr>
              <a:t>p.m. </a:t>
            </a:r>
            <a:r>
              <a:rPr lang="en-US" sz="1200" dirty="0" smtClean="0">
                <a:latin typeface="Trebuchet MS"/>
                <a:cs typeface="Trebuchet MS"/>
              </a:rPr>
              <a:t>EST</a:t>
            </a:r>
          </a:p>
          <a:p>
            <a:pPr marL="0" lvl="1">
              <a:buSzPct val="100000"/>
            </a:pPr>
            <a:endParaRPr lang="en-US" sz="1200" dirty="0">
              <a:solidFill>
                <a:srgbClr val="7F7F7F"/>
              </a:solidFill>
              <a:latin typeface="Trebuchet MS"/>
              <a:cs typeface="Trebuchet MS"/>
            </a:endParaRPr>
          </a:p>
        </p:txBody>
      </p:sp>
      <p:sp>
        <p:nvSpPr>
          <p:cNvPr id="16" name="TextBox 15"/>
          <p:cNvSpPr txBox="1"/>
          <p:nvPr/>
        </p:nvSpPr>
        <p:spPr>
          <a:xfrm>
            <a:off x="177494" y="4908400"/>
            <a:ext cx="8809022" cy="584775"/>
          </a:xfrm>
          <a:prstGeom prst="rect">
            <a:avLst/>
          </a:prstGeom>
          <a:solidFill>
            <a:schemeClr val="accent3">
              <a:lumMod val="75000"/>
            </a:schemeClr>
          </a:solidFill>
        </p:spPr>
        <p:txBody>
          <a:bodyPr wrap="square" rtlCol="0">
            <a:spAutoFit/>
          </a:bodyPr>
          <a:lstStyle/>
          <a:p>
            <a:pPr marL="0" lvl="1" indent="0" algn="ctr">
              <a:buNone/>
            </a:pPr>
            <a:r>
              <a:rPr lang="en-US" sz="1600" dirty="0" smtClean="0">
                <a:solidFill>
                  <a:schemeClr val="bg1"/>
                </a:solidFill>
              </a:rPr>
              <a:t>Starting Wednesday, Nov 1 </a:t>
            </a:r>
            <a:r>
              <a:rPr lang="en-US" sz="1600" dirty="0">
                <a:solidFill>
                  <a:schemeClr val="bg1"/>
                </a:solidFill>
              </a:rPr>
              <a:t>at 9:00 am EST until </a:t>
            </a:r>
            <a:r>
              <a:rPr lang="en-US" sz="1600" dirty="0" smtClean="0">
                <a:solidFill>
                  <a:schemeClr val="bg1"/>
                </a:solidFill>
              </a:rPr>
              <a:t>Friday, Nov 17 </a:t>
            </a:r>
            <a:r>
              <a:rPr lang="en-US" sz="1600" dirty="0">
                <a:solidFill>
                  <a:schemeClr val="bg1"/>
                </a:solidFill>
              </a:rPr>
              <a:t>at </a:t>
            </a:r>
            <a:r>
              <a:rPr lang="en-US" sz="1600" dirty="0" smtClean="0">
                <a:solidFill>
                  <a:schemeClr val="bg1"/>
                </a:solidFill>
              </a:rPr>
              <a:t>6:00 </a:t>
            </a:r>
            <a:r>
              <a:rPr lang="en-US" sz="1600" dirty="0">
                <a:solidFill>
                  <a:schemeClr val="bg1"/>
                </a:solidFill>
              </a:rPr>
              <a:t>pm EST</a:t>
            </a:r>
            <a:r>
              <a:rPr lang="en-US" sz="1600" dirty="0" smtClean="0">
                <a:solidFill>
                  <a:schemeClr val="bg1"/>
                </a:solidFill>
              </a:rPr>
              <a:t>.</a:t>
            </a:r>
          </a:p>
          <a:p>
            <a:pPr marL="0" lvl="1" indent="0" algn="ctr">
              <a:buNone/>
            </a:pPr>
            <a:r>
              <a:rPr lang="en-US" sz="1600" dirty="0" smtClean="0">
                <a:solidFill>
                  <a:schemeClr val="bg1"/>
                </a:solidFill>
              </a:rPr>
              <a:t>Once the Window closes, no exception will be made.</a:t>
            </a:r>
            <a:endParaRPr lang="en-US" sz="1600" dirty="0">
              <a:solidFill>
                <a:schemeClr val="bg1"/>
              </a:solidFill>
            </a:endParaRPr>
          </a:p>
        </p:txBody>
      </p:sp>
      <p:sp>
        <p:nvSpPr>
          <p:cNvPr id="17" name="Rounded Rectangular Callout 16"/>
          <p:cNvSpPr/>
          <p:nvPr/>
        </p:nvSpPr>
        <p:spPr>
          <a:xfrm>
            <a:off x="96486" y="1868009"/>
            <a:ext cx="1277328" cy="979072"/>
          </a:xfrm>
          <a:prstGeom prst="wedgeRoundRectCallout">
            <a:avLst>
              <a:gd name="adj1" fmla="val 14786"/>
              <a:gd name="adj2" fmla="val 94293"/>
              <a:gd name="adj3" fmla="val 16667"/>
            </a:avLst>
          </a:prstGeom>
          <a:solidFill>
            <a:srgbClr val="D9272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noAutofit/>
          </a:bodyPr>
          <a:lstStyle/>
          <a:p>
            <a:pPr algn="ctr"/>
            <a:r>
              <a:rPr lang="en-US" sz="1050" b="1" dirty="0" smtClean="0">
                <a:solidFill>
                  <a:schemeClr val="bg1"/>
                </a:solidFill>
              </a:rPr>
              <a:t>Don’t forget to review your beneficiaries and print a copy of your elections </a:t>
            </a:r>
            <a:endParaRPr lang="en-US" sz="1050" b="1" dirty="0">
              <a:solidFill>
                <a:schemeClr val="bg1"/>
              </a:solidFill>
            </a:endParaRPr>
          </a:p>
        </p:txBody>
      </p:sp>
      <p:sp>
        <p:nvSpPr>
          <p:cNvPr id="18" name="Freeform 33"/>
          <p:cNvSpPr>
            <a:spLocks noChangeAspect="1" noEditPoints="1"/>
          </p:cNvSpPr>
          <p:nvPr/>
        </p:nvSpPr>
        <p:spPr bwMode="auto">
          <a:xfrm>
            <a:off x="444130" y="3340356"/>
            <a:ext cx="731806" cy="738594"/>
          </a:xfrm>
          <a:custGeom>
            <a:avLst/>
            <a:gdLst>
              <a:gd name="T0" fmla="*/ 496 w 626"/>
              <a:gd name="T1" fmla="*/ 549 h 658"/>
              <a:gd name="T2" fmla="*/ 554 w 626"/>
              <a:gd name="T3" fmla="*/ 576 h 658"/>
              <a:gd name="T4" fmla="*/ 445 w 626"/>
              <a:gd name="T5" fmla="*/ 549 h 658"/>
              <a:gd name="T6" fmla="*/ 482 w 626"/>
              <a:gd name="T7" fmla="*/ 576 h 658"/>
              <a:gd name="T8" fmla="*/ 460 w 626"/>
              <a:gd name="T9" fmla="*/ 499 h 658"/>
              <a:gd name="T10" fmla="*/ 432 w 626"/>
              <a:gd name="T11" fmla="*/ 527 h 658"/>
              <a:gd name="T12" fmla="*/ 152 w 626"/>
              <a:gd name="T13" fmla="*/ 549 h 658"/>
              <a:gd name="T14" fmla="*/ 431 w 626"/>
              <a:gd name="T15" fmla="*/ 576 h 658"/>
              <a:gd name="T16" fmla="*/ 119 w 626"/>
              <a:gd name="T17" fmla="*/ 505 h 658"/>
              <a:gd name="T18" fmla="*/ 146 w 626"/>
              <a:gd name="T19" fmla="*/ 533 h 658"/>
              <a:gd name="T20" fmla="*/ 100 w 626"/>
              <a:gd name="T21" fmla="*/ 571 h 658"/>
              <a:gd name="T22" fmla="*/ 140 w 626"/>
              <a:gd name="T23" fmla="*/ 571 h 658"/>
              <a:gd name="T24" fmla="*/ 62 w 626"/>
              <a:gd name="T25" fmla="*/ 571 h 658"/>
              <a:gd name="T26" fmla="*/ 89 w 626"/>
              <a:gd name="T27" fmla="*/ 571 h 658"/>
              <a:gd name="T28" fmla="*/ 109 w 626"/>
              <a:gd name="T29" fmla="*/ 505 h 658"/>
              <a:gd name="T30" fmla="*/ 69 w 626"/>
              <a:gd name="T31" fmla="*/ 505 h 658"/>
              <a:gd name="T32" fmla="*/ 108 w 626"/>
              <a:gd name="T33" fmla="*/ 461 h 658"/>
              <a:gd name="T34" fmla="*/ 74 w 626"/>
              <a:gd name="T35" fmla="*/ 461 h 658"/>
              <a:gd name="T36" fmla="*/ 120 w 626"/>
              <a:gd name="T37" fmla="*/ 489 h 658"/>
              <a:gd name="T38" fmla="*/ 152 w 626"/>
              <a:gd name="T39" fmla="*/ 461 h 658"/>
              <a:gd name="T40" fmla="*/ 190 w 626"/>
              <a:gd name="T41" fmla="*/ 456 h 658"/>
              <a:gd name="T42" fmla="*/ 160 w 626"/>
              <a:gd name="T43" fmla="*/ 484 h 658"/>
              <a:gd name="T44" fmla="*/ 198 w 626"/>
              <a:gd name="T45" fmla="*/ 505 h 658"/>
              <a:gd name="T46" fmla="*/ 164 w 626"/>
              <a:gd name="T47" fmla="*/ 505 h 658"/>
              <a:gd name="T48" fmla="*/ 234 w 626"/>
              <a:gd name="T49" fmla="*/ 456 h 658"/>
              <a:gd name="T50" fmla="*/ 204 w 626"/>
              <a:gd name="T51" fmla="*/ 484 h 658"/>
              <a:gd name="T52" fmla="*/ 243 w 626"/>
              <a:gd name="T53" fmla="*/ 505 h 658"/>
              <a:gd name="T54" fmla="*/ 208 w 626"/>
              <a:gd name="T55" fmla="*/ 505 h 658"/>
              <a:gd name="T56" fmla="*/ 277 w 626"/>
              <a:gd name="T57" fmla="*/ 456 h 658"/>
              <a:gd name="T58" fmla="*/ 248 w 626"/>
              <a:gd name="T59" fmla="*/ 484 h 658"/>
              <a:gd name="T60" fmla="*/ 288 w 626"/>
              <a:gd name="T61" fmla="*/ 505 h 658"/>
              <a:gd name="T62" fmla="*/ 253 w 626"/>
              <a:gd name="T63" fmla="*/ 505 h 658"/>
              <a:gd name="T64" fmla="*/ 297 w 626"/>
              <a:gd name="T65" fmla="*/ 456 h 658"/>
              <a:gd name="T66" fmla="*/ 297 w 626"/>
              <a:gd name="T67" fmla="*/ 489 h 658"/>
              <a:gd name="T68" fmla="*/ 332 w 626"/>
              <a:gd name="T69" fmla="*/ 505 h 658"/>
              <a:gd name="T70" fmla="*/ 297 w 626"/>
              <a:gd name="T71" fmla="*/ 505 h 658"/>
              <a:gd name="T72" fmla="*/ 341 w 626"/>
              <a:gd name="T73" fmla="*/ 456 h 658"/>
              <a:gd name="T74" fmla="*/ 341 w 626"/>
              <a:gd name="T75" fmla="*/ 489 h 658"/>
              <a:gd name="T76" fmla="*/ 377 w 626"/>
              <a:gd name="T77" fmla="*/ 527 h 658"/>
              <a:gd name="T78" fmla="*/ 347 w 626"/>
              <a:gd name="T79" fmla="*/ 499 h 658"/>
              <a:gd name="T80" fmla="*/ 384 w 626"/>
              <a:gd name="T81" fmla="*/ 456 h 658"/>
              <a:gd name="T82" fmla="*/ 386 w 626"/>
              <a:gd name="T83" fmla="*/ 489 h 658"/>
              <a:gd name="T84" fmla="*/ 422 w 626"/>
              <a:gd name="T85" fmla="*/ 527 h 658"/>
              <a:gd name="T86" fmla="*/ 392 w 626"/>
              <a:gd name="T87" fmla="*/ 499 h 658"/>
              <a:gd name="T88" fmla="*/ 424 w 626"/>
              <a:gd name="T89" fmla="*/ 484 h 658"/>
              <a:gd name="T90" fmla="*/ 459 w 626"/>
              <a:gd name="T91" fmla="*/ 484 h 658"/>
              <a:gd name="T92" fmla="*/ 535 w 626"/>
              <a:gd name="T93" fmla="*/ 43 h 658"/>
              <a:gd name="T94" fmla="*/ 84 w 626"/>
              <a:gd name="T95" fmla="*/ 43 h 658"/>
              <a:gd name="T96" fmla="*/ 471 w 626"/>
              <a:gd name="T97" fmla="*/ 456 h 658"/>
              <a:gd name="T98" fmla="*/ 474 w 626"/>
              <a:gd name="T99" fmla="*/ 489 h 658"/>
              <a:gd name="T100" fmla="*/ 513 w 626"/>
              <a:gd name="T101" fmla="*/ 527 h 658"/>
              <a:gd name="T102" fmla="*/ 481 w 626"/>
              <a:gd name="T103" fmla="*/ 499 h 658"/>
              <a:gd name="T104" fmla="*/ 520 w 626"/>
              <a:gd name="T105" fmla="*/ 489 h 658"/>
              <a:gd name="T106" fmla="*/ 546 w 626"/>
              <a:gd name="T107" fmla="*/ 461 h 658"/>
              <a:gd name="T108" fmla="*/ 528 w 626"/>
              <a:gd name="T109" fmla="*/ 533 h 658"/>
              <a:gd name="T110" fmla="*/ 551 w 626"/>
              <a:gd name="T111" fmla="*/ 505 h 658"/>
              <a:gd name="T112" fmla="*/ 584 w 626"/>
              <a:gd name="T113" fmla="*/ 33 h 658"/>
              <a:gd name="T114" fmla="*/ 37 w 626"/>
              <a:gd name="T115" fmla="*/ 402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26" h="658">
                <a:moveTo>
                  <a:pt x="554" y="576"/>
                </a:moveTo>
                <a:lnTo>
                  <a:pt x="554" y="576"/>
                </a:lnTo>
                <a:lnTo>
                  <a:pt x="504" y="576"/>
                </a:lnTo>
                <a:cubicBezTo>
                  <a:pt x="501" y="576"/>
                  <a:pt x="498" y="574"/>
                  <a:pt x="498" y="571"/>
                </a:cubicBezTo>
                <a:lnTo>
                  <a:pt x="496" y="549"/>
                </a:lnTo>
                <a:cubicBezTo>
                  <a:pt x="496" y="545"/>
                  <a:pt x="498" y="543"/>
                  <a:pt x="501" y="543"/>
                </a:cubicBezTo>
                <a:lnTo>
                  <a:pt x="550" y="543"/>
                </a:lnTo>
                <a:cubicBezTo>
                  <a:pt x="553" y="543"/>
                  <a:pt x="556" y="545"/>
                  <a:pt x="556" y="549"/>
                </a:cubicBezTo>
                <a:lnTo>
                  <a:pt x="559" y="571"/>
                </a:lnTo>
                <a:cubicBezTo>
                  <a:pt x="559" y="574"/>
                  <a:pt x="557" y="576"/>
                  <a:pt x="554" y="576"/>
                </a:cubicBezTo>
                <a:close/>
                <a:moveTo>
                  <a:pt x="482" y="576"/>
                </a:moveTo>
                <a:lnTo>
                  <a:pt x="482" y="576"/>
                </a:lnTo>
                <a:lnTo>
                  <a:pt x="453" y="576"/>
                </a:lnTo>
                <a:cubicBezTo>
                  <a:pt x="450" y="576"/>
                  <a:pt x="447" y="574"/>
                  <a:pt x="447" y="571"/>
                </a:cubicBezTo>
                <a:lnTo>
                  <a:pt x="445" y="549"/>
                </a:lnTo>
                <a:cubicBezTo>
                  <a:pt x="445" y="545"/>
                  <a:pt x="447" y="543"/>
                  <a:pt x="450" y="543"/>
                </a:cubicBezTo>
                <a:lnTo>
                  <a:pt x="480" y="543"/>
                </a:lnTo>
                <a:cubicBezTo>
                  <a:pt x="483" y="543"/>
                  <a:pt x="485" y="545"/>
                  <a:pt x="486" y="549"/>
                </a:cubicBezTo>
                <a:lnTo>
                  <a:pt x="488" y="571"/>
                </a:lnTo>
                <a:cubicBezTo>
                  <a:pt x="488" y="574"/>
                  <a:pt x="486" y="576"/>
                  <a:pt x="482" y="576"/>
                </a:cubicBezTo>
                <a:close/>
                <a:moveTo>
                  <a:pt x="432" y="527"/>
                </a:moveTo>
                <a:lnTo>
                  <a:pt x="432" y="527"/>
                </a:lnTo>
                <a:lnTo>
                  <a:pt x="431" y="505"/>
                </a:lnTo>
                <a:cubicBezTo>
                  <a:pt x="431" y="502"/>
                  <a:pt x="433" y="499"/>
                  <a:pt x="436" y="499"/>
                </a:cubicBezTo>
                <a:lnTo>
                  <a:pt x="460" y="499"/>
                </a:lnTo>
                <a:cubicBezTo>
                  <a:pt x="463" y="499"/>
                  <a:pt x="466" y="502"/>
                  <a:pt x="466" y="505"/>
                </a:cubicBezTo>
                <a:lnTo>
                  <a:pt x="468" y="527"/>
                </a:lnTo>
                <a:cubicBezTo>
                  <a:pt x="468" y="530"/>
                  <a:pt x="466" y="533"/>
                  <a:pt x="463" y="533"/>
                </a:cubicBezTo>
                <a:lnTo>
                  <a:pt x="438" y="533"/>
                </a:lnTo>
                <a:cubicBezTo>
                  <a:pt x="435" y="533"/>
                  <a:pt x="433" y="530"/>
                  <a:pt x="432" y="527"/>
                </a:cubicBezTo>
                <a:close/>
                <a:moveTo>
                  <a:pt x="431" y="576"/>
                </a:moveTo>
                <a:lnTo>
                  <a:pt x="431" y="576"/>
                </a:lnTo>
                <a:lnTo>
                  <a:pt x="156" y="576"/>
                </a:lnTo>
                <a:cubicBezTo>
                  <a:pt x="153" y="576"/>
                  <a:pt x="150" y="574"/>
                  <a:pt x="151" y="571"/>
                </a:cubicBezTo>
                <a:lnTo>
                  <a:pt x="152" y="549"/>
                </a:lnTo>
                <a:cubicBezTo>
                  <a:pt x="153" y="545"/>
                  <a:pt x="155" y="543"/>
                  <a:pt x="158" y="543"/>
                </a:cubicBezTo>
                <a:lnTo>
                  <a:pt x="429" y="543"/>
                </a:lnTo>
                <a:cubicBezTo>
                  <a:pt x="432" y="543"/>
                  <a:pt x="435" y="545"/>
                  <a:pt x="435" y="549"/>
                </a:cubicBezTo>
                <a:lnTo>
                  <a:pt x="437" y="571"/>
                </a:lnTo>
                <a:cubicBezTo>
                  <a:pt x="437" y="574"/>
                  <a:pt x="434" y="576"/>
                  <a:pt x="431" y="576"/>
                </a:cubicBezTo>
                <a:close/>
                <a:moveTo>
                  <a:pt x="146" y="533"/>
                </a:moveTo>
                <a:lnTo>
                  <a:pt x="146" y="533"/>
                </a:lnTo>
                <a:lnTo>
                  <a:pt x="122" y="533"/>
                </a:lnTo>
                <a:cubicBezTo>
                  <a:pt x="119" y="533"/>
                  <a:pt x="117" y="530"/>
                  <a:pt x="117" y="527"/>
                </a:cubicBezTo>
                <a:lnTo>
                  <a:pt x="119" y="505"/>
                </a:lnTo>
                <a:cubicBezTo>
                  <a:pt x="119" y="502"/>
                  <a:pt x="122" y="499"/>
                  <a:pt x="125" y="499"/>
                </a:cubicBezTo>
                <a:lnTo>
                  <a:pt x="149" y="499"/>
                </a:lnTo>
                <a:cubicBezTo>
                  <a:pt x="152" y="499"/>
                  <a:pt x="154" y="502"/>
                  <a:pt x="154" y="505"/>
                </a:cubicBezTo>
                <a:lnTo>
                  <a:pt x="152" y="527"/>
                </a:lnTo>
                <a:cubicBezTo>
                  <a:pt x="152" y="530"/>
                  <a:pt x="149" y="533"/>
                  <a:pt x="146" y="533"/>
                </a:cubicBezTo>
                <a:close/>
                <a:moveTo>
                  <a:pt x="140" y="571"/>
                </a:moveTo>
                <a:lnTo>
                  <a:pt x="140" y="571"/>
                </a:lnTo>
                <a:cubicBezTo>
                  <a:pt x="140" y="574"/>
                  <a:pt x="137" y="576"/>
                  <a:pt x="134" y="576"/>
                </a:cubicBezTo>
                <a:lnTo>
                  <a:pt x="105" y="576"/>
                </a:lnTo>
                <a:cubicBezTo>
                  <a:pt x="102" y="576"/>
                  <a:pt x="99" y="574"/>
                  <a:pt x="100" y="571"/>
                </a:cubicBezTo>
                <a:lnTo>
                  <a:pt x="102" y="549"/>
                </a:lnTo>
                <a:cubicBezTo>
                  <a:pt x="102" y="545"/>
                  <a:pt x="105" y="543"/>
                  <a:pt x="108" y="543"/>
                </a:cubicBezTo>
                <a:lnTo>
                  <a:pt x="137" y="543"/>
                </a:lnTo>
                <a:cubicBezTo>
                  <a:pt x="140" y="543"/>
                  <a:pt x="142" y="545"/>
                  <a:pt x="142" y="549"/>
                </a:cubicBezTo>
                <a:lnTo>
                  <a:pt x="140" y="571"/>
                </a:lnTo>
                <a:close/>
                <a:moveTo>
                  <a:pt x="89" y="571"/>
                </a:moveTo>
                <a:lnTo>
                  <a:pt x="89" y="571"/>
                </a:lnTo>
                <a:cubicBezTo>
                  <a:pt x="89" y="574"/>
                  <a:pt x="86" y="576"/>
                  <a:pt x="83" y="576"/>
                </a:cubicBezTo>
                <a:lnTo>
                  <a:pt x="66" y="576"/>
                </a:lnTo>
                <a:cubicBezTo>
                  <a:pt x="63" y="576"/>
                  <a:pt x="61" y="574"/>
                  <a:pt x="62" y="571"/>
                </a:cubicBezTo>
                <a:lnTo>
                  <a:pt x="64" y="549"/>
                </a:lnTo>
                <a:cubicBezTo>
                  <a:pt x="65" y="545"/>
                  <a:pt x="67" y="543"/>
                  <a:pt x="70" y="543"/>
                </a:cubicBezTo>
                <a:lnTo>
                  <a:pt x="87" y="543"/>
                </a:lnTo>
                <a:cubicBezTo>
                  <a:pt x="90" y="543"/>
                  <a:pt x="92" y="545"/>
                  <a:pt x="92" y="549"/>
                </a:cubicBezTo>
                <a:lnTo>
                  <a:pt x="89" y="571"/>
                </a:lnTo>
                <a:close/>
                <a:moveTo>
                  <a:pt x="69" y="505"/>
                </a:moveTo>
                <a:lnTo>
                  <a:pt x="69" y="505"/>
                </a:lnTo>
                <a:cubicBezTo>
                  <a:pt x="70" y="502"/>
                  <a:pt x="72" y="499"/>
                  <a:pt x="75" y="499"/>
                </a:cubicBezTo>
                <a:lnTo>
                  <a:pt x="105" y="499"/>
                </a:lnTo>
                <a:cubicBezTo>
                  <a:pt x="107" y="499"/>
                  <a:pt x="110" y="502"/>
                  <a:pt x="109" y="505"/>
                </a:cubicBezTo>
                <a:lnTo>
                  <a:pt x="107" y="527"/>
                </a:lnTo>
                <a:cubicBezTo>
                  <a:pt x="107" y="530"/>
                  <a:pt x="104" y="533"/>
                  <a:pt x="101" y="533"/>
                </a:cubicBezTo>
                <a:lnTo>
                  <a:pt x="71" y="533"/>
                </a:lnTo>
                <a:cubicBezTo>
                  <a:pt x="69" y="533"/>
                  <a:pt x="66" y="530"/>
                  <a:pt x="67" y="527"/>
                </a:cubicBezTo>
                <a:lnTo>
                  <a:pt x="69" y="505"/>
                </a:lnTo>
                <a:close/>
                <a:moveTo>
                  <a:pt x="74" y="461"/>
                </a:moveTo>
                <a:lnTo>
                  <a:pt x="74" y="461"/>
                </a:lnTo>
                <a:cubicBezTo>
                  <a:pt x="75" y="458"/>
                  <a:pt x="77" y="456"/>
                  <a:pt x="80" y="456"/>
                </a:cubicBezTo>
                <a:lnTo>
                  <a:pt x="103" y="456"/>
                </a:lnTo>
                <a:cubicBezTo>
                  <a:pt x="106" y="456"/>
                  <a:pt x="108" y="458"/>
                  <a:pt x="108" y="461"/>
                </a:cubicBezTo>
                <a:lnTo>
                  <a:pt x="106" y="484"/>
                </a:lnTo>
                <a:cubicBezTo>
                  <a:pt x="105" y="487"/>
                  <a:pt x="103" y="489"/>
                  <a:pt x="100" y="489"/>
                </a:cubicBezTo>
                <a:lnTo>
                  <a:pt x="77" y="489"/>
                </a:lnTo>
                <a:cubicBezTo>
                  <a:pt x="74" y="489"/>
                  <a:pt x="72" y="487"/>
                  <a:pt x="72" y="484"/>
                </a:cubicBezTo>
                <a:lnTo>
                  <a:pt x="74" y="461"/>
                </a:lnTo>
                <a:close/>
                <a:moveTo>
                  <a:pt x="152" y="461"/>
                </a:moveTo>
                <a:lnTo>
                  <a:pt x="152" y="461"/>
                </a:lnTo>
                <a:lnTo>
                  <a:pt x="150" y="484"/>
                </a:lnTo>
                <a:cubicBezTo>
                  <a:pt x="150" y="487"/>
                  <a:pt x="147" y="489"/>
                  <a:pt x="144" y="489"/>
                </a:cubicBezTo>
                <a:lnTo>
                  <a:pt x="120" y="489"/>
                </a:lnTo>
                <a:cubicBezTo>
                  <a:pt x="117" y="489"/>
                  <a:pt x="115" y="487"/>
                  <a:pt x="115" y="484"/>
                </a:cubicBezTo>
                <a:lnTo>
                  <a:pt x="118" y="461"/>
                </a:lnTo>
                <a:cubicBezTo>
                  <a:pt x="118" y="458"/>
                  <a:pt x="121" y="456"/>
                  <a:pt x="123" y="456"/>
                </a:cubicBezTo>
                <a:lnTo>
                  <a:pt x="147" y="456"/>
                </a:lnTo>
                <a:cubicBezTo>
                  <a:pt x="150" y="456"/>
                  <a:pt x="152" y="458"/>
                  <a:pt x="152" y="461"/>
                </a:cubicBezTo>
                <a:close/>
                <a:moveTo>
                  <a:pt x="160" y="484"/>
                </a:moveTo>
                <a:lnTo>
                  <a:pt x="160" y="484"/>
                </a:lnTo>
                <a:lnTo>
                  <a:pt x="161" y="461"/>
                </a:lnTo>
                <a:cubicBezTo>
                  <a:pt x="161" y="458"/>
                  <a:pt x="164" y="456"/>
                  <a:pt x="167" y="456"/>
                </a:cubicBezTo>
                <a:lnTo>
                  <a:pt x="190" y="456"/>
                </a:lnTo>
                <a:cubicBezTo>
                  <a:pt x="193" y="456"/>
                  <a:pt x="195" y="458"/>
                  <a:pt x="195" y="461"/>
                </a:cubicBezTo>
                <a:lnTo>
                  <a:pt x="194" y="484"/>
                </a:lnTo>
                <a:cubicBezTo>
                  <a:pt x="194" y="487"/>
                  <a:pt x="191" y="489"/>
                  <a:pt x="188" y="489"/>
                </a:cubicBezTo>
                <a:lnTo>
                  <a:pt x="165" y="489"/>
                </a:lnTo>
                <a:cubicBezTo>
                  <a:pt x="162" y="489"/>
                  <a:pt x="159" y="487"/>
                  <a:pt x="160" y="484"/>
                </a:cubicBezTo>
                <a:close/>
                <a:moveTo>
                  <a:pt x="164" y="505"/>
                </a:moveTo>
                <a:lnTo>
                  <a:pt x="164" y="505"/>
                </a:lnTo>
                <a:cubicBezTo>
                  <a:pt x="164" y="502"/>
                  <a:pt x="167" y="499"/>
                  <a:pt x="170" y="499"/>
                </a:cubicBezTo>
                <a:lnTo>
                  <a:pt x="193" y="499"/>
                </a:lnTo>
                <a:cubicBezTo>
                  <a:pt x="196" y="499"/>
                  <a:pt x="199" y="502"/>
                  <a:pt x="198" y="505"/>
                </a:cubicBezTo>
                <a:lnTo>
                  <a:pt x="197" y="527"/>
                </a:lnTo>
                <a:cubicBezTo>
                  <a:pt x="197" y="530"/>
                  <a:pt x="194" y="533"/>
                  <a:pt x="191" y="533"/>
                </a:cubicBezTo>
                <a:lnTo>
                  <a:pt x="167" y="533"/>
                </a:lnTo>
                <a:cubicBezTo>
                  <a:pt x="164" y="533"/>
                  <a:pt x="162" y="530"/>
                  <a:pt x="162" y="527"/>
                </a:cubicBezTo>
                <a:lnTo>
                  <a:pt x="164" y="505"/>
                </a:lnTo>
                <a:close/>
                <a:moveTo>
                  <a:pt x="204" y="484"/>
                </a:moveTo>
                <a:lnTo>
                  <a:pt x="204" y="484"/>
                </a:lnTo>
                <a:lnTo>
                  <a:pt x="205" y="461"/>
                </a:lnTo>
                <a:cubicBezTo>
                  <a:pt x="205" y="458"/>
                  <a:pt x="208" y="456"/>
                  <a:pt x="210" y="456"/>
                </a:cubicBezTo>
                <a:lnTo>
                  <a:pt x="234" y="456"/>
                </a:lnTo>
                <a:cubicBezTo>
                  <a:pt x="237" y="456"/>
                  <a:pt x="239" y="458"/>
                  <a:pt x="239" y="461"/>
                </a:cubicBezTo>
                <a:lnTo>
                  <a:pt x="238" y="484"/>
                </a:lnTo>
                <a:cubicBezTo>
                  <a:pt x="238" y="487"/>
                  <a:pt x="235" y="489"/>
                  <a:pt x="232" y="489"/>
                </a:cubicBezTo>
                <a:lnTo>
                  <a:pt x="209" y="489"/>
                </a:lnTo>
                <a:cubicBezTo>
                  <a:pt x="206" y="489"/>
                  <a:pt x="204" y="487"/>
                  <a:pt x="204" y="484"/>
                </a:cubicBezTo>
                <a:close/>
                <a:moveTo>
                  <a:pt x="208" y="505"/>
                </a:moveTo>
                <a:lnTo>
                  <a:pt x="208" y="505"/>
                </a:lnTo>
                <a:cubicBezTo>
                  <a:pt x="208" y="502"/>
                  <a:pt x="211" y="499"/>
                  <a:pt x="214" y="499"/>
                </a:cubicBezTo>
                <a:lnTo>
                  <a:pt x="238" y="499"/>
                </a:lnTo>
                <a:cubicBezTo>
                  <a:pt x="241" y="499"/>
                  <a:pt x="243" y="502"/>
                  <a:pt x="243" y="505"/>
                </a:cubicBezTo>
                <a:lnTo>
                  <a:pt x="242" y="527"/>
                </a:lnTo>
                <a:cubicBezTo>
                  <a:pt x="242" y="530"/>
                  <a:pt x="240" y="533"/>
                  <a:pt x="237" y="533"/>
                </a:cubicBezTo>
                <a:lnTo>
                  <a:pt x="212" y="533"/>
                </a:lnTo>
                <a:cubicBezTo>
                  <a:pt x="209" y="533"/>
                  <a:pt x="207" y="530"/>
                  <a:pt x="207" y="527"/>
                </a:cubicBezTo>
                <a:lnTo>
                  <a:pt x="208" y="505"/>
                </a:lnTo>
                <a:close/>
                <a:moveTo>
                  <a:pt x="248" y="484"/>
                </a:moveTo>
                <a:lnTo>
                  <a:pt x="248" y="484"/>
                </a:lnTo>
                <a:lnTo>
                  <a:pt x="248" y="461"/>
                </a:lnTo>
                <a:cubicBezTo>
                  <a:pt x="249" y="458"/>
                  <a:pt x="251" y="456"/>
                  <a:pt x="254" y="456"/>
                </a:cubicBezTo>
                <a:lnTo>
                  <a:pt x="277" y="456"/>
                </a:lnTo>
                <a:cubicBezTo>
                  <a:pt x="280" y="456"/>
                  <a:pt x="282" y="458"/>
                  <a:pt x="282" y="461"/>
                </a:cubicBezTo>
                <a:lnTo>
                  <a:pt x="282" y="484"/>
                </a:lnTo>
                <a:cubicBezTo>
                  <a:pt x="282" y="487"/>
                  <a:pt x="280" y="489"/>
                  <a:pt x="277" y="489"/>
                </a:cubicBezTo>
                <a:lnTo>
                  <a:pt x="253" y="489"/>
                </a:lnTo>
                <a:cubicBezTo>
                  <a:pt x="250" y="489"/>
                  <a:pt x="248" y="487"/>
                  <a:pt x="248" y="484"/>
                </a:cubicBezTo>
                <a:close/>
                <a:moveTo>
                  <a:pt x="253" y="505"/>
                </a:moveTo>
                <a:lnTo>
                  <a:pt x="253" y="505"/>
                </a:lnTo>
                <a:cubicBezTo>
                  <a:pt x="253" y="502"/>
                  <a:pt x="255" y="499"/>
                  <a:pt x="258" y="499"/>
                </a:cubicBezTo>
                <a:lnTo>
                  <a:pt x="282" y="499"/>
                </a:lnTo>
                <a:cubicBezTo>
                  <a:pt x="285" y="499"/>
                  <a:pt x="288" y="502"/>
                  <a:pt x="288" y="505"/>
                </a:cubicBezTo>
                <a:lnTo>
                  <a:pt x="287" y="527"/>
                </a:lnTo>
                <a:cubicBezTo>
                  <a:pt x="287" y="530"/>
                  <a:pt x="285" y="533"/>
                  <a:pt x="282" y="533"/>
                </a:cubicBezTo>
                <a:lnTo>
                  <a:pt x="258" y="533"/>
                </a:lnTo>
                <a:cubicBezTo>
                  <a:pt x="255" y="533"/>
                  <a:pt x="252" y="530"/>
                  <a:pt x="252" y="527"/>
                </a:cubicBezTo>
                <a:lnTo>
                  <a:pt x="253" y="505"/>
                </a:lnTo>
                <a:close/>
                <a:moveTo>
                  <a:pt x="297" y="489"/>
                </a:moveTo>
                <a:lnTo>
                  <a:pt x="297" y="489"/>
                </a:lnTo>
                <a:cubicBezTo>
                  <a:pt x="294" y="489"/>
                  <a:pt x="292" y="487"/>
                  <a:pt x="292" y="484"/>
                </a:cubicBezTo>
                <a:lnTo>
                  <a:pt x="292" y="461"/>
                </a:lnTo>
                <a:cubicBezTo>
                  <a:pt x="292" y="458"/>
                  <a:pt x="294" y="456"/>
                  <a:pt x="297" y="456"/>
                </a:cubicBezTo>
                <a:lnTo>
                  <a:pt x="321" y="456"/>
                </a:lnTo>
                <a:cubicBezTo>
                  <a:pt x="324" y="456"/>
                  <a:pt x="326" y="458"/>
                  <a:pt x="326" y="461"/>
                </a:cubicBezTo>
                <a:lnTo>
                  <a:pt x="326" y="484"/>
                </a:lnTo>
                <a:cubicBezTo>
                  <a:pt x="326" y="487"/>
                  <a:pt x="324" y="489"/>
                  <a:pt x="321" y="489"/>
                </a:cubicBezTo>
                <a:lnTo>
                  <a:pt x="297" y="489"/>
                </a:lnTo>
                <a:close/>
                <a:moveTo>
                  <a:pt x="297" y="505"/>
                </a:moveTo>
                <a:lnTo>
                  <a:pt x="297" y="505"/>
                </a:lnTo>
                <a:cubicBezTo>
                  <a:pt x="297" y="502"/>
                  <a:pt x="300" y="499"/>
                  <a:pt x="303" y="499"/>
                </a:cubicBezTo>
                <a:lnTo>
                  <a:pt x="327" y="499"/>
                </a:lnTo>
                <a:cubicBezTo>
                  <a:pt x="330" y="499"/>
                  <a:pt x="332" y="502"/>
                  <a:pt x="332" y="505"/>
                </a:cubicBezTo>
                <a:lnTo>
                  <a:pt x="332" y="527"/>
                </a:lnTo>
                <a:cubicBezTo>
                  <a:pt x="332" y="530"/>
                  <a:pt x="330" y="533"/>
                  <a:pt x="327" y="533"/>
                </a:cubicBezTo>
                <a:lnTo>
                  <a:pt x="303" y="533"/>
                </a:lnTo>
                <a:cubicBezTo>
                  <a:pt x="300" y="533"/>
                  <a:pt x="297" y="530"/>
                  <a:pt x="297" y="527"/>
                </a:cubicBezTo>
                <a:lnTo>
                  <a:pt x="297" y="505"/>
                </a:lnTo>
                <a:close/>
                <a:moveTo>
                  <a:pt x="341" y="489"/>
                </a:moveTo>
                <a:lnTo>
                  <a:pt x="341" y="489"/>
                </a:lnTo>
                <a:cubicBezTo>
                  <a:pt x="338" y="489"/>
                  <a:pt x="336" y="487"/>
                  <a:pt x="336" y="484"/>
                </a:cubicBezTo>
                <a:lnTo>
                  <a:pt x="336" y="461"/>
                </a:lnTo>
                <a:cubicBezTo>
                  <a:pt x="336" y="458"/>
                  <a:pt x="338" y="456"/>
                  <a:pt x="341" y="456"/>
                </a:cubicBezTo>
                <a:lnTo>
                  <a:pt x="364" y="456"/>
                </a:lnTo>
                <a:cubicBezTo>
                  <a:pt x="367" y="456"/>
                  <a:pt x="370" y="458"/>
                  <a:pt x="370" y="461"/>
                </a:cubicBezTo>
                <a:lnTo>
                  <a:pt x="370" y="484"/>
                </a:lnTo>
                <a:cubicBezTo>
                  <a:pt x="370" y="487"/>
                  <a:pt x="368" y="489"/>
                  <a:pt x="365" y="489"/>
                </a:cubicBezTo>
                <a:lnTo>
                  <a:pt x="341" y="489"/>
                </a:lnTo>
                <a:close/>
                <a:moveTo>
                  <a:pt x="347" y="499"/>
                </a:moveTo>
                <a:lnTo>
                  <a:pt x="347" y="499"/>
                </a:lnTo>
                <a:lnTo>
                  <a:pt x="371" y="499"/>
                </a:lnTo>
                <a:cubicBezTo>
                  <a:pt x="374" y="499"/>
                  <a:pt x="377" y="502"/>
                  <a:pt x="377" y="505"/>
                </a:cubicBezTo>
                <a:lnTo>
                  <a:pt x="377" y="527"/>
                </a:lnTo>
                <a:cubicBezTo>
                  <a:pt x="378" y="530"/>
                  <a:pt x="375" y="533"/>
                  <a:pt x="372" y="533"/>
                </a:cubicBezTo>
                <a:lnTo>
                  <a:pt x="348" y="533"/>
                </a:lnTo>
                <a:cubicBezTo>
                  <a:pt x="345" y="533"/>
                  <a:pt x="342" y="530"/>
                  <a:pt x="342" y="527"/>
                </a:cubicBezTo>
                <a:lnTo>
                  <a:pt x="342" y="505"/>
                </a:lnTo>
                <a:cubicBezTo>
                  <a:pt x="342" y="502"/>
                  <a:pt x="344" y="499"/>
                  <a:pt x="347" y="499"/>
                </a:cubicBezTo>
                <a:close/>
                <a:moveTo>
                  <a:pt x="386" y="489"/>
                </a:moveTo>
                <a:lnTo>
                  <a:pt x="386" y="489"/>
                </a:lnTo>
                <a:cubicBezTo>
                  <a:pt x="383" y="489"/>
                  <a:pt x="380" y="487"/>
                  <a:pt x="380" y="484"/>
                </a:cubicBezTo>
                <a:lnTo>
                  <a:pt x="379" y="461"/>
                </a:lnTo>
                <a:cubicBezTo>
                  <a:pt x="379" y="458"/>
                  <a:pt x="381" y="456"/>
                  <a:pt x="384" y="456"/>
                </a:cubicBezTo>
                <a:lnTo>
                  <a:pt x="408" y="456"/>
                </a:lnTo>
                <a:cubicBezTo>
                  <a:pt x="411" y="456"/>
                  <a:pt x="413" y="458"/>
                  <a:pt x="413" y="461"/>
                </a:cubicBezTo>
                <a:lnTo>
                  <a:pt x="414" y="484"/>
                </a:lnTo>
                <a:cubicBezTo>
                  <a:pt x="415" y="487"/>
                  <a:pt x="412" y="489"/>
                  <a:pt x="409" y="489"/>
                </a:cubicBezTo>
                <a:lnTo>
                  <a:pt x="386" y="489"/>
                </a:lnTo>
                <a:close/>
                <a:moveTo>
                  <a:pt x="392" y="499"/>
                </a:moveTo>
                <a:lnTo>
                  <a:pt x="392" y="499"/>
                </a:lnTo>
                <a:lnTo>
                  <a:pt x="416" y="499"/>
                </a:lnTo>
                <a:cubicBezTo>
                  <a:pt x="419" y="499"/>
                  <a:pt x="421" y="502"/>
                  <a:pt x="421" y="505"/>
                </a:cubicBezTo>
                <a:lnTo>
                  <a:pt x="422" y="527"/>
                </a:lnTo>
                <a:cubicBezTo>
                  <a:pt x="423" y="530"/>
                  <a:pt x="420" y="533"/>
                  <a:pt x="417" y="533"/>
                </a:cubicBezTo>
                <a:lnTo>
                  <a:pt x="393" y="533"/>
                </a:lnTo>
                <a:cubicBezTo>
                  <a:pt x="390" y="533"/>
                  <a:pt x="388" y="530"/>
                  <a:pt x="387" y="527"/>
                </a:cubicBezTo>
                <a:lnTo>
                  <a:pt x="387" y="505"/>
                </a:lnTo>
                <a:cubicBezTo>
                  <a:pt x="386" y="502"/>
                  <a:pt x="389" y="499"/>
                  <a:pt x="392" y="499"/>
                </a:cubicBezTo>
                <a:close/>
                <a:moveTo>
                  <a:pt x="459" y="484"/>
                </a:moveTo>
                <a:lnTo>
                  <a:pt x="459" y="484"/>
                </a:lnTo>
                <a:cubicBezTo>
                  <a:pt x="459" y="487"/>
                  <a:pt x="457" y="489"/>
                  <a:pt x="454" y="489"/>
                </a:cubicBezTo>
                <a:lnTo>
                  <a:pt x="430" y="489"/>
                </a:lnTo>
                <a:cubicBezTo>
                  <a:pt x="427" y="489"/>
                  <a:pt x="424" y="487"/>
                  <a:pt x="424" y="484"/>
                </a:cubicBezTo>
                <a:lnTo>
                  <a:pt x="423" y="461"/>
                </a:lnTo>
                <a:cubicBezTo>
                  <a:pt x="423" y="458"/>
                  <a:pt x="425" y="456"/>
                  <a:pt x="428" y="456"/>
                </a:cubicBezTo>
                <a:lnTo>
                  <a:pt x="451" y="456"/>
                </a:lnTo>
                <a:cubicBezTo>
                  <a:pt x="454" y="456"/>
                  <a:pt x="457" y="458"/>
                  <a:pt x="457" y="461"/>
                </a:cubicBezTo>
                <a:lnTo>
                  <a:pt x="459" y="484"/>
                </a:lnTo>
                <a:close/>
                <a:moveTo>
                  <a:pt x="84" y="43"/>
                </a:moveTo>
                <a:lnTo>
                  <a:pt x="84" y="43"/>
                </a:lnTo>
                <a:cubicBezTo>
                  <a:pt x="84" y="41"/>
                  <a:pt x="86" y="39"/>
                  <a:pt x="88" y="39"/>
                </a:cubicBezTo>
                <a:lnTo>
                  <a:pt x="530" y="39"/>
                </a:lnTo>
                <a:cubicBezTo>
                  <a:pt x="533" y="39"/>
                  <a:pt x="535" y="41"/>
                  <a:pt x="535" y="43"/>
                </a:cubicBezTo>
                <a:lnTo>
                  <a:pt x="535" y="358"/>
                </a:lnTo>
                <a:cubicBezTo>
                  <a:pt x="535" y="360"/>
                  <a:pt x="533" y="362"/>
                  <a:pt x="530" y="362"/>
                </a:cubicBezTo>
                <a:lnTo>
                  <a:pt x="88" y="362"/>
                </a:lnTo>
                <a:cubicBezTo>
                  <a:pt x="86" y="362"/>
                  <a:pt x="84" y="360"/>
                  <a:pt x="84" y="358"/>
                </a:cubicBezTo>
                <a:lnTo>
                  <a:pt x="84" y="43"/>
                </a:lnTo>
                <a:close/>
                <a:moveTo>
                  <a:pt x="474" y="489"/>
                </a:moveTo>
                <a:lnTo>
                  <a:pt x="474" y="489"/>
                </a:lnTo>
                <a:cubicBezTo>
                  <a:pt x="471" y="489"/>
                  <a:pt x="469" y="487"/>
                  <a:pt x="468" y="484"/>
                </a:cubicBezTo>
                <a:lnTo>
                  <a:pt x="467" y="461"/>
                </a:lnTo>
                <a:cubicBezTo>
                  <a:pt x="466" y="458"/>
                  <a:pt x="468" y="456"/>
                  <a:pt x="471" y="456"/>
                </a:cubicBezTo>
                <a:lnTo>
                  <a:pt x="495" y="456"/>
                </a:lnTo>
                <a:cubicBezTo>
                  <a:pt x="498" y="456"/>
                  <a:pt x="500" y="458"/>
                  <a:pt x="500" y="461"/>
                </a:cubicBezTo>
                <a:lnTo>
                  <a:pt x="503" y="484"/>
                </a:lnTo>
                <a:cubicBezTo>
                  <a:pt x="503" y="487"/>
                  <a:pt x="501" y="489"/>
                  <a:pt x="498" y="489"/>
                </a:cubicBezTo>
                <a:lnTo>
                  <a:pt x="474" y="489"/>
                </a:lnTo>
                <a:close/>
                <a:moveTo>
                  <a:pt x="481" y="499"/>
                </a:moveTo>
                <a:lnTo>
                  <a:pt x="481" y="499"/>
                </a:lnTo>
                <a:lnTo>
                  <a:pt x="505" y="499"/>
                </a:lnTo>
                <a:cubicBezTo>
                  <a:pt x="507" y="499"/>
                  <a:pt x="510" y="502"/>
                  <a:pt x="510" y="505"/>
                </a:cubicBezTo>
                <a:lnTo>
                  <a:pt x="513" y="527"/>
                </a:lnTo>
                <a:cubicBezTo>
                  <a:pt x="513" y="530"/>
                  <a:pt x="511" y="533"/>
                  <a:pt x="508" y="533"/>
                </a:cubicBezTo>
                <a:lnTo>
                  <a:pt x="483" y="533"/>
                </a:lnTo>
                <a:cubicBezTo>
                  <a:pt x="480" y="533"/>
                  <a:pt x="478" y="530"/>
                  <a:pt x="478" y="527"/>
                </a:cubicBezTo>
                <a:lnTo>
                  <a:pt x="476" y="505"/>
                </a:lnTo>
                <a:cubicBezTo>
                  <a:pt x="475" y="502"/>
                  <a:pt x="478" y="499"/>
                  <a:pt x="481" y="499"/>
                </a:cubicBezTo>
                <a:close/>
                <a:moveTo>
                  <a:pt x="546" y="461"/>
                </a:moveTo>
                <a:lnTo>
                  <a:pt x="546" y="461"/>
                </a:lnTo>
                <a:lnTo>
                  <a:pt x="548" y="484"/>
                </a:lnTo>
                <a:cubicBezTo>
                  <a:pt x="549" y="487"/>
                  <a:pt x="547" y="489"/>
                  <a:pt x="544" y="489"/>
                </a:cubicBezTo>
                <a:lnTo>
                  <a:pt x="520" y="489"/>
                </a:lnTo>
                <a:cubicBezTo>
                  <a:pt x="517" y="489"/>
                  <a:pt x="514" y="487"/>
                  <a:pt x="514" y="484"/>
                </a:cubicBezTo>
                <a:lnTo>
                  <a:pt x="512" y="461"/>
                </a:lnTo>
                <a:cubicBezTo>
                  <a:pt x="512" y="458"/>
                  <a:pt x="514" y="456"/>
                  <a:pt x="516" y="456"/>
                </a:cubicBezTo>
                <a:lnTo>
                  <a:pt x="540" y="456"/>
                </a:lnTo>
                <a:cubicBezTo>
                  <a:pt x="543" y="456"/>
                  <a:pt x="545" y="458"/>
                  <a:pt x="546" y="461"/>
                </a:cubicBezTo>
                <a:close/>
                <a:moveTo>
                  <a:pt x="551" y="505"/>
                </a:moveTo>
                <a:lnTo>
                  <a:pt x="551" y="505"/>
                </a:lnTo>
                <a:lnTo>
                  <a:pt x="554" y="527"/>
                </a:lnTo>
                <a:cubicBezTo>
                  <a:pt x="554" y="530"/>
                  <a:pt x="552" y="533"/>
                  <a:pt x="549" y="533"/>
                </a:cubicBezTo>
                <a:lnTo>
                  <a:pt x="528" y="533"/>
                </a:lnTo>
                <a:cubicBezTo>
                  <a:pt x="525" y="533"/>
                  <a:pt x="522" y="530"/>
                  <a:pt x="522" y="527"/>
                </a:cubicBezTo>
                <a:lnTo>
                  <a:pt x="520" y="505"/>
                </a:lnTo>
                <a:cubicBezTo>
                  <a:pt x="520" y="502"/>
                  <a:pt x="522" y="499"/>
                  <a:pt x="525" y="499"/>
                </a:cubicBezTo>
                <a:lnTo>
                  <a:pt x="545" y="499"/>
                </a:lnTo>
                <a:cubicBezTo>
                  <a:pt x="548" y="499"/>
                  <a:pt x="551" y="502"/>
                  <a:pt x="551" y="505"/>
                </a:cubicBezTo>
                <a:close/>
                <a:moveTo>
                  <a:pt x="623" y="625"/>
                </a:moveTo>
                <a:lnTo>
                  <a:pt x="623" y="625"/>
                </a:lnTo>
                <a:lnTo>
                  <a:pt x="584" y="402"/>
                </a:lnTo>
                <a:lnTo>
                  <a:pt x="584" y="402"/>
                </a:lnTo>
                <a:lnTo>
                  <a:pt x="584" y="33"/>
                </a:lnTo>
                <a:cubicBezTo>
                  <a:pt x="584" y="14"/>
                  <a:pt x="569" y="0"/>
                  <a:pt x="551" y="0"/>
                </a:cubicBezTo>
                <a:lnTo>
                  <a:pt x="70" y="0"/>
                </a:lnTo>
                <a:cubicBezTo>
                  <a:pt x="52" y="0"/>
                  <a:pt x="37" y="14"/>
                  <a:pt x="37" y="33"/>
                </a:cubicBezTo>
                <a:lnTo>
                  <a:pt x="37" y="402"/>
                </a:lnTo>
                <a:lnTo>
                  <a:pt x="37" y="402"/>
                </a:lnTo>
                <a:lnTo>
                  <a:pt x="2" y="625"/>
                </a:lnTo>
                <a:cubicBezTo>
                  <a:pt x="0" y="643"/>
                  <a:pt x="13" y="658"/>
                  <a:pt x="34" y="658"/>
                </a:cubicBezTo>
                <a:lnTo>
                  <a:pt x="592" y="658"/>
                </a:lnTo>
                <a:cubicBezTo>
                  <a:pt x="612" y="658"/>
                  <a:pt x="626" y="643"/>
                  <a:pt x="623" y="625"/>
                </a:cubicBezTo>
                <a:close/>
              </a:path>
            </a:pathLst>
          </a:custGeom>
          <a:solidFill>
            <a:schemeClr val="bg2">
              <a:lumMod val="50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9" name="Rounded Rectangular Callout 18"/>
          <p:cNvSpPr/>
          <p:nvPr/>
        </p:nvSpPr>
        <p:spPr>
          <a:xfrm>
            <a:off x="7629608" y="2103666"/>
            <a:ext cx="1349298" cy="493580"/>
          </a:xfrm>
          <a:prstGeom prst="wedgeRoundRectCallout">
            <a:avLst>
              <a:gd name="adj1" fmla="val -7279"/>
              <a:gd name="adj2" fmla="val 195527"/>
              <a:gd name="adj3" fmla="val 16667"/>
            </a:avLst>
          </a:prstGeom>
          <a:solidFill>
            <a:srgbClr val="D9272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noAutofit/>
          </a:bodyPr>
          <a:lstStyle/>
          <a:p>
            <a:pPr algn="ctr"/>
            <a:r>
              <a:rPr lang="en-US" sz="1400" b="1" dirty="0" smtClean="0">
                <a:solidFill>
                  <a:schemeClr val="bg1"/>
                </a:solidFill>
              </a:rPr>
              <a:t>1-855-FTR (387)-2887</a:t>
            </a:r>
            <a:endParaRPr lang="en-US" sz="1400" b="1" dirty="0">
              <a:solidFill>
                <a:schemeClr val="bg1"/>
              </a:solidFill>
            </a:endParaRPr>
          </a:p>
        </p:txBody>
      </p:sp>
      <p:sp>
        <p:nvSpPr>
          <p:cNvPr id="20" name="Freeform 19"/>
          <p:cNvSpPr>
            <a:spLocks noChangeAspect="1" noEditPoints="1"/>
          </p:cNvSpPr>
          <p:nvPr/>
        </p:nvSpPr>
        <p:spPr bwMode="auto">
          <a:xfrm>
            <a:off x="7750673" y="3296529"/>
            <a:ext cx="819210" cy="754380"/>
          </a:xfrm>
          <a:custGeom>
            <a:avLst/>
            <a:gdLst>
              <a:gd name="T0" fmla="*/ 630 w 676"/>
              <a:gd name="T1" fmla="*/ 155 h 627"/>
              <a:gd name="T2" fmla="*/ 520 w 676"/>
              <a:gd name="T3" fmla="*/ 160 h 627"/>
              <a:gd name="T4" fmla="*/ 378 w 676"/>
              <a:gd name="T5" fmla="*/ 135 h 627"/>
              <a:gd name="T6" fmla="*/ 299 w 676"/>
              <a:gd name="T7" fmla="*/ 128 h 627"/>
              <a:gd name="T8" fmla="*/ 153 w 676"/>
              <a:gd name="T9" fmla="*/ 171 h 627"/>
              <a:gd name="T10" fmla="*/ 45 w 676"/>
              <a:gd name="T11" fmla="*/ 166 h 627"/>
              <a:gd name="T12" fmla="*/ 0 w 676"/>
              <a:gd name="T13" fmla="*/ 349 h 627"/>
              <a:gd name="T14" fmla="*/ 30 w 676"/>
              <a:gd name="T15" fmla="*/ 349 h 627"/>
              <a:gd name="T16" fmla="*/ 50 w 676"/>
              <a:gd name="T17" fmla="*/ 211 h 627"/>
              <a:gd name="T18" fmla="*/ 81 w 676"/>
              <a:gd name="T19" fmla="*/ 581 h 627"/>
              <a:gd name="T20" fmla="*/ 131 w 676"/>
              <a:gd name="T21" fmla="*/ 541 h 627"/>
              <a:gd name="T22" fmla="*/ 150 w 676"/>
              <a:gd name="T23" fmla="*/ 211 h 627"/>
              <a:gd name="T24" fmla="*/ 165 w 676"/>
              <a:gd name="T25" fmla="*/ 370 h 627"/>
              <a:gd name="T26" fmla="*/ 179 w 676"/>
              <a:gd name="T27" fmla="*/ 187 h 627"/>
              <a:gd name="T28" fmla="*/ 198 w 676"/>
              <a:gd name="T29" fmla="*/ 579 h 627"/>
              <a:gd name="T30" fmla="*/ 271 w 676"/>
              <a:gd name="T31" fmla="*/ 627 h 627"/>
              <a:gd name="T32" fmla="*/ 304 w 676"/>
              <a:gd name="T33" fmla="*/ 187 h 627"/>
              <a:gd name="T34" fmla="*/ 323 w 676"/>
              <a:gd name="T35" fmla="*/ 347 h 627"/>
              <a:gd name="T36" fmla="*/ 350 w 676"/>
              <a:gd name="T37" fmla="*/ 348 h 627"/>
              <a:gd name="T38" fmla="*/ 369 w 676"/>
              <a:gd name="T39" fmla="*/ 196 h 627"/>
              <a:gd name="T40" fmla="*/ 408 w 676"/>
              <a:gd name="T41" fmla="*/ 623 h 627"/>
              <a:gd name="T42" fmla="*/ 479 w 676"/>
              <a:gd name="T43" fmla="*/ 568 h 627"/>
              <a:gd name="T44" fmla="*/ 498 w 676"/>
              <a:gd name="T45" fmla="*/ 196 h 627"/>
              <a:gd name="T46" fmla="*/ 511 w 676"/>
              <a:gd name="T47" fmla="*/ 370 h 627"/>
              <a:gd name="T48" fmla="*/ 528 w 676"/>
              <a:gd name="T49" fmla="*/ 211 h 627"/>
              <a:gd name="T50" fmla="*/ 546 w 676"/>
              <a:gd name="T51" fmla="*/ 529 h 627"/>
              <a:gd name="T52" fmla="*/ 604 w 676"/>
              <a:gd name="T53" fmla="*/ 570 h 627"/>
              <a:gd name="T54" fmla="*/ 628 w 676"/>
              <a:gd name="T55" fmla="*/ 211 h 627"/>
              <a:gd name="T56" fmla="*/ 647 w 676"/>
              <a:gd name="T57" fmla="*/ 352 h 627"/>
              <a:gd name="T58" fmla="*/ 676 w 676"/>
              <a:gd name="T59" fmla="*/ 353 h 627"/>
              <a:gd name="T60" fmla="*/ 630 w 676"/>
              <a:gd name="T61" fmla="*/ 155 h 627"/>
              <a:gd name="T62" fmla="*/ 584 w 676"/>
              <a:gd name="T63" fmla="*/ 135 h 627"/>
              <a:gd name="T64" fmla="*/ 584 w 676"/>
              <a:gd name="T65" fmla="*/ 52 h 627"/>
              <a:gd name="T66" fmla="*/ 584 w 676"/>
              <a:gd name="T67" fmla="*/ 135 h 627"/>
              <a:gd name="T68" fmla="*/ 88 w 676"/>
              <a:gd name="T69" fmla="*/ 147 h 627"/>
              <a:gd name="T70" fmla="*/ 88 w 676"/>
              <a:gd name="T71" fmla="*/ 64 h 627"/>
              <a:gd name="T72" fmla="*/ 88 w 676"/>
              <a:gd name="T73" fmla="*/ 147 h 627"/>
              <a:gd name="T74" fmla="*/ 423 w 676"/>
              <a:gd name="T75" fmla="*/ 115 h 627"/>
              <a:gd name="T76" fmla="*/ 423 w 676"/>
              <a:gd name="T77" fmla="*/ 15 h 627"/>
              <a:gd name="T78" fmla="*/ 423 w 676"/>
              <a:gd name="T79" fmla="*/ 115 h 627"/>
              <a:gd name="T80" fmla="*/ 250 w 676"/>
              <a:gd name="T81" fmla="*/ 100 h 627"/>
              <a:gd name="T82" fmla="*/ 250 w 676"/>
              <a:gd name="T83" fmla="*/ 0 h 627"/>
              <a:gd name="T84" fmla="*/ 250 w 676"/>
              <a:gd name="T85" fmla="*/ 100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76" h="627">
                <a:moveTo>
                  <a:pt x="630" y="155"/>
                </a:moveTo>
                <a:lnTo>
                  <a:pt x="630" y="155"/>
                </a:lnTo>
                <a:lnTo>
                  <a:pt x="538" y="155"/>
                </a:lnTo>
                <a:cubicBezTo>
                  <a:pt x="532" y="155"/>
                  <a:pt x="525" y="157"/>
                  <a:pt x="520" y="160"/>
                </a:cubicBezTo>
                <a:cubicBezTo>
                  <a:pt x="510" y="141"/>
                  <a:pt x="492" y="135"/>
                  <a:pt x="472" y="135"/>
                </a:cubicBezTo>
                <a:lnTo>
                  <a:pt x="378" y="135"/>
                </a:lnTo>
                <a:cubicBezTo>
                  <a:pt x="362" y="135"/>
                  <a:pt x="348" y="135"/>
                  <a:pt x="338" y="148"/>
                </a:cubicBezTo>
                <a:cubicBezTo>
                  <a:pt x="328" y="135"/>
                  <a:pt x="314" y="128"/>
                  <a:pt x="299" y="128"/>
                </a:cubicBezTo>
                <a:lnTo>
                  <a:pt x="204" y="128"/>
                </a:lnTo>
                <a:cubicBezTo>
                  <a:pt x="180" y="128"/>
                  <a:pt x="160" y="146"/>
                  <a:pt x="153" y="171"/>
                </a:cubicBezTo>
                <a:cubicBezTo>
                  <a:pt x="147" y="168"/>
                  <a:pt x="130" y="166"/>
                  <a:pt x="124" y="166"/>
                </a:cubicBezTo>
                <a:lnTo>
                  <a:pt x="45" y="166"/>
                </a:lnTo>
                <a:cubicBezTo>
                  <a:pt x="20" y="166"/>
                  <a:pt x="0" y="190"/>
                  <a:pt x="0" y="220"/>
                </a:cubicBezTo>
                <a:lnTo>
                  <a:pt x="0" y="349"/>
                </a:lnTo>
                <a:cubicBezTo>
                  <a:pt x="0" y="359"/>
                  <a:pt x="2" y="369"/>
                  <a:pt x="15" y="369"/>
                </a:cubicBezTo>
                <a:cubicBezTo>
                  <a:pt x="28" y="369"/>
                  <a:pt x="30" y="359"/>
                  <a:pt x="30" y="349"/>
                </a:cubicBezTo>
                <a:cubicBezTo>
                  <a:pt x="30" y="337"/>
                  <a:pt x="31" y="211"/>
                  <a:pt x="31" y="211"/>
                </a:cubicBezTo>
                <a:lnTo>
                  <a:pt x="50" y="211"/>
                </a:lnTo>
                <a:cubicBezTo>
                  <a:pt x="50" y="211"/>
                  <a:pt x="49" y="530"/>
                  <a:pt x="49" y="546"/>
                </a:cubicBezTo>
                <a:cubicBezTo>
                  <a:pt x="50" y="580"/>
                  <a:pt x="69" y="581"/>
                  <a:pt x="81" y="581"/>
                </a:cubicBezTo>
                <a:lnTo>
                  <a:pt x="101" y="581"/>
                </a:lnTo>
                <a:cubicBezTo>
                  <a:pt x="112" y="581"/>
                  <a:pt x="129" y="580"/>
                  <a:pt x="131" y="541"/>
                </a:cubicBezTo>
                <a:cubicBezTo>
                  <a:pt x="131" y="524"/>
                  <a:pt x="131" y="211"/>
                  <a:pt x="131" y="211"/>
                </a:cubicBezTo>
                <a:lnTo>
                  <a:pt x="150" y="211"/>
                </a:lnTo>
                <a:lnTo>
                  <a:pt x="150" y="353"/>
                </a:lnTo>
                <a:cubicBezTo>
                  <a:pt x="150" y="367"/>
                  <a:pt x="155" y="370"/>
                  <a:pt x="165" y="370"/>
                </a:cubicBezTo>
                <a:cubicBezTo>
                  <a:pt x="175" y="370"/>
                  <a:pt x="180" y="363"/>
                  <a:pt x="180" y="351"/>
                </a:cubicBezTo>
                <a:cubicBezTo>
                  <a:pt x="180" y="344"/>
                  <a:pt x="179" y="187"/>
                  <a:pt x="179" y="187"/>
                </a:cubicBezTo>
                <a:lnTo>
                  <a:pt x="198" y="187"/>
                </a:lnTo>
                <a:cubicBezTo>
                  <a:pt x="198" y="187"/>
                  <a:pt x="198" y="555"/>
                  <a:pt x="198" y="579"/>
                </a:cubicBezTo>
                <a:cubicBezTo>
                  <a:pt x="199" y="620"/>
                  <a:pt x="221" y="627"/>
                  <a:pt x="235" y="627"/>
                </a:cubicBezTo>
                <a:lnTo>
                  <a:pt x="271" y="627"/>
                </a:lnTo>
                <a:cubicBezTo>
                  <a:pt x="285" y="627"/>
                  <a:pt x="303" y="620"/>
                  <a:pt x="305" y="573"/>
                </a:cubicBezTo>
                <a:cubicBezTo>
                  <a:pt x="306" y="554"/>
                  <a:pt x="304" y="187"/>
                  <a:pt x="304" y="187"/>
                </a:cubicBezTo>
                <a:lnTo>
                  <a:pt x="323" y="187"/>
                </a:lnTo>
                <a:lnTo>
                  <a:pt x="323" y="347"/>
                </a:lnTo>
                <a:cubicBezTo>
                  <a:pt x="323" y="363"/>
                  <a:pt x="325" y="369"/>
                  <a:pt x="338" y="369"/>
                </a:cubicBezTo>
                <a:cubicBezTo>
                  <a:pt x="348" y="369"/>
                  <a:pt x="350" y="362"/>
                  <a:pt x="350" y="348"/>
                </a:cubicBezTo>
                <a:cubicBezTo>
                  <a:pt x="350" y="338"/>
                  <a:pt x="351" y="196"/>
                  <a:pt x="351" y="196"/>
                </a:cubicBezTo>
                <a:lnTo>
                  <a:pt x="369" y="196"/>
                </a:lnTo>
                <a:cubicBezTo>
                  <a:pt x="369" y="196"/>
                  <a:pt x="370" y="551"/>
                  <a:pt x="370" y="575"/>
                </a:cubicBezTo>
                <a:cubicBezTo>
                  <a:pt x="371" y="615"/>
                  <a:pt x="395" y="623"/>
                  <a:pt x="408" y="623"/>
                </a:cubicBezTo>
                <a:lnTo>
                  <a:pt x="445" y="623"/>
                </a:lnTo>
                <a:cubicBezTo>
                  <a:pt x="458" y="623"/>
                  <a:pt x="477" y="615"/>
                  <a:pt x="479" y="568"/>
                </a:cubicBezTo>
                <a:cubicBezTo>
                  <a:pt x="480" y="546"/>
                  <a:pt x="479" y="196"/>
                  <a:pt x="479" y="196"/>
                </a:cubicBezTo>
                <a:lnTo>
                  <a:pt x="498" y="196"/>
                </a:lnTo>
                <a:cubicBezTo>
                  <a:pt x="498" y="196"/>
                  <a:pt x="498" y="333"/>
                  <a:pt x="498" y="348"/>
                </a:cubicBezTo>
                <a:cubicBezTo>
                  <a:pt x="498" y="360"/>
                  <a:pt x="501" y="370"/>
                  <a:pt x="511" y="370"/>
                </a:cubicBezTo>
                <a:cubicBezTo>
                  <a:pt x="523" y="370"/>
                  <a:pt x="526" y="365"/>
                  <a:pt x="527" y="354"/>
                </a:cubicBezTo>
                <a:cubicBezTo>
                  <a:pt x="527" y="372"/>
                  <a:pt x="528" y="211"/>
                  <a:pt x="528" y="211"/>
                </a:cubicBezTo>
                <a:lnTo>
                  <a:pt x="546" y="211"/>
                </a:lnTo>
                <a:cubicBezTo>
                  <a:pt x="546" y="211"/>
                  <a:pt x="546" y="524"/>
                  <a:pt x="546" y="529"/>
                </a:cubicBezTo>
                <a:cubicBezTo>
                  <a:pt x="547" y="563"/>
                  <a:pt x="558" y="570"/>
                  <a:pt x="569" y="570"/>
                </a:cubicBezTo>
                <a:lnTo>
                  <a:pt x="604" y="570"/>
                </a:lnTo>
                <a:cubicBezTo>
                  <a:pt x="615" y="570"/>
                  <a:pt x="627" y="563"/>
                  <a:pt x="628" y="524"/>
                </a:cubicBezTo>
                <a:cubicBezTo>
                  <a:pt x="629" y="504"/>
                  <a:pt x="628" y="211"/>
                  <a:pt x="628" y="211"/>
                </a:cubicBezTo>
                <a:lnTo>
                  <a:pt x="647" y="211"/>
                </a:lnTo>
                <a:lnTo>
                  <a:pt x="647" y="352"/>
                </a:lnTo>
                <a:cubicBezTo>
                  <a:pt x="647" y="362"/>
                  <a:pt x="653" y="369"/>
                  <a:pt x="662" y="369"/>
                </a:cubicBezTo>
                <a:cubicBezTo>
                  <a:pt x="671" y="369"/>
                  <a:pt x="676" y="363"/>
                  <a:pt x="676" y="353"/>
                </a:cubicBezTo>
                <a:lnTo>
                  <a:pt x="676" y="215"/>
                </a:lnTo>
                <a:cubicBezTo>
                  <a:pt x="676" y="186"/>
                  <a:pt x="655" y="155"/>
                  <a:pt x="630" y="155"/>
                </a:cubicBezTo>
                <a:close/>
                <a:moveTo>
                  <a:pt x="584" y="135"/>
                </a:moveTo>
                <a:lnTo>
                  <a:pt x="584" y="135"/>
                </a:lnTo>
                <a:cubicBezTo>
                  <a:pt x="607" y="135"/>
                  <a:pt x="626" y="116"/>
                  <a:pt x="626" y="93"/>
                </a:cubicBezTo>
                <a:cubicBezTo>
                  <a:pt x="626" y="70"/>
                  <a:pt x="607" y="52"/>
                  <a:pt x="584" y="52"/>
                </a:cubicBezTo>
                <a:cubicBezTo>
                  <a:pt x="562" y="52"/>
                  <a:pt x="543" y="70"/>
                  <a:pt x="543" y="93"/>
                </a:cubicBezTo>
                <a:cubicBezTo>
                  <a:pt x="543" y="116"/>
                  <a:pt x="562" y="135"/>
                  <a:pt x="584" y="135"/>
                </a:cubicBezTo>
                <a:close/>
                <a:moveTo>
                  <a:pt x="88" y="147"/>
                </a:moveTo>
                <a:lnTo>
                  <a:pt x="88" y="147"/>
                </a:lnTo>
                <a:cubicBezTo>
                  <a:pt x="111" y="147"/>
                  <a:pt x="130" y="128"/>
                  <a:pt x="130" y="105"/>
                </a:cubicBezTo>
                <a:cubicBezTo>
                  <a:pt x="130" y="82"/>
                  <a:pt x="111" y="64"/>
                  <a:pt x="88" y="64"/>
                </a:cubicBezTo>
                <a:cubicBezTo>
                  <a:pt x="65" y="64"/>
                  <a:pt x="47" y="82"/>
                  <a:pt x="47" y="105"/>
                </a:cubicBezTo>
                <a:cubicBezTo>
                  <a:pt x="47" y="128"/>
                  <a:pt x="65" y="147"/>
                  <a:pt x="88" y="147"/>
                </a:cubicBezTo>
                <a:close/>
                <a:moveTo>
                  <a:pt x="423" y="115"/>
                </a:moveTo>
                <a:lnTo>
                  <a:pt x="423" y="115"/>
                </a:lnTo>
                <a:cubicBezTo>
                  <a:pt x="451" y="115"/>
                  <a:pt x="473" y="93"/>
                  <a:pt x="473" y="65"/>
                </a:cubicBezTo>
                <a:cubicBezTo>
                  <a:pt x="473" y="37"/>
                  <a:pt x="451" y="15"/>
                  <a:pt x="423" y="15"/>
                </a:cubicBezTo>
                <a:cubicBezTo>
                  <a:pt x="396" y="15"/>
                  <a:pt x="373" y="37"/>
                  <a:pt x="373" y="65"/>
                </a:cubicBezTo>
                <a:cubicBezTo>
                  <a:pt x="373" y="93"/>
                  <a:pt x="396" y="115"/>
                  <a:pt x="423" y="115"/>
                </a:cubicBezTo>
                <a:close/>
                <a:moveTo>
                  <a:pt x="250" y="100"/>
                </a:moveTo>
                <a:lnTo>
                  <a:pt x="250" y="100"/>
                </a:lnTo>
                <a:cubicBezTo>
                  <a:pt x="277" y="100"/>
                  <a:pt x="300" y="77"/>
                  <a:pt x="300" y="49"/>
                </a:cubicBezTo>
                <a:cubicBezTo>
                  <a:pt x="300" y="22"/>
                  <a:pt x="277" y="0"/>
                  <a:pt x="250" y="0"/>
                </a:cubicBezTo>
                <a:cubicBezTo>
                  <a:pt x="222" y="0"/>
                  <a:pt x="200" y="22"/>
                  <a:pt x="200" y="49"/>
                </a:cubicBezTo>
                <a:cubicBezTo>
                  <a:pt x="200" y="77"/>
                  <a:pt x="222" y="100"/>
                  <a:pt x="250" y="100"/>
                </a:cubicBezTo>
                <a:close/>
              </a:path>
            </a:pathLst>
          </a:custGeom>
          <a:solidFill>
            <a:schemeClr val="bg2">
              <a:lumMod val="50000"/>
            </a:schemeClr>
          </a:solidFill>
          <a:ln w="0">
            <a:solidFill>
              <a:schemeClr val="accent5">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3" name="Slide Number Placeholder 22"/>
          <p:cNvSpPr>
            <a:spLocks noGrp="1"/>
          </p:cNvSpPr>
          <p:nvPr>
            <p:ph type="sldNum" sz="quarter" idx="10"/>
          </p:nvPr>
        </p:nvSpPr>
        <p:spPr>
          <a:xfrm>
            <a:off x="117121" y="6322625"/>
            <a:ext cx="327009" cy="365125"/>
          </a:xfrm>
        </p:spPr>
        <p:txBody>
          <a:bodyPr/>
          <a:lstStyle/>
          <a:p>
            <a:pPr algn="r"/>
            <a:fld id="{883B7BDA-E297-4144-82FE-9AC7F1C4AD01}" type="slidenum">
              <a:rPr lang="en-US" smtClean="0"/>
              <a:pPr algn="r"/>
              <a:t>2</a:t>
            </a:fld>
            <a:endParaRPr lang="en-US" dirty="0"/>
          </a:p>
        </p:txBody>
      </p:sp>
    </p:spTree>
    <p:extLst>
      <p:ext uri="{BB962C8B-B14F-4D97-AF65-F5344CB8AC3E}">
        <p14:creationId xmlns:p14="http://schemas.microsoft.com/office/powerpoint/2010/main" val="428568706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836" y="617610"/>
            <a:ext cx="8229600" cy="685944"/>
          </a:xfrm>
        </p:spPr>
        <p:txBody>
          <a:bodyPr>
            <a:normAutofit/>
          </a:bodyPr>
          <a:lstStyle/>
          <a:p>
            <a:r>
              <a:rPr lang="en-US" sz="2800" b="1" dirty="0" smtClean="0">
                <a:solidFill>
                  <a:srgbClr val="C00000"/>
                </a:solidFill>
              </a:rPr>
              <a:t>                      </a:t>
            </a:r>
            <a:r>
              <a:rPr lang="en-US" sz="2400" dirty="0" smtClean="0">
                <a:solidFill>
                  <a:srgbClr val="B10608"/>
                </a:solidFill>
              </a:rPr>
              <a:t> Protection for Your Digital World</a:t>
            </a:r>
            <a:endParaRPr lang="en-US" sz="2400" dirty="0">
              <a:solidFill>
                <a:srgbClr val="B10608"/>
              </a:solidFill>
            </a:endParaRPr>
          </a:p>
        </p:txBody>
      </p:sp>
      <p:sp>
        <p:nvSpPr>
          <p:cNvPr id="3" name="Content Placeholder 2"/>
          <p:cNvSpPr>
            <a:spLocks noGrp="1"/>
          </p:cNvSpPr>
          <p:nvPr>
            <p:ph idx="1"/>
          </p:nvPr>
        </p:nvSpPr>
        <p:spPr>
          <a:xfrm>
            <a:off x="364836" y="1477819"/>
            <a:ext cx="8321964" cy="4749944"/>
          </a:xfrm>
        </p:spPr>
        <p:txBody>
          <a:bodyPr>
            <a:normAutofit fontScale="92500" lnSpcReduction="20000"/>
          </a:bodyPr>
          <a:lstStyle/>
          <a:p>
            <a:pPr marL="0" indent="0">
              <a:buNone/>
            </a:pPr>
            <a:r>
              <a:rPr lang="en-US" sz="1700" dirty="0" smtClean="0">
                <a:solidFill>
                  <a:schemeClr val="tx1"/>
                </a:solidFill>
                <a:latin typeface="Times New Roman" panose="02020603050405020304" pitchFamily="18" charset="0"/>
                <a:cs typeface="Times New Roman" panose="02020603050405020304" pitchFamily="18" charset="0"/>
              </a:rPr>
              <a:t>Frontier Secure Protection allows you to use your devices safely and securely</a:t>
            </a:r>
            <a:r>
              <a:rPr lang="en-US" sz="1600" dirty="0" smtClean="0">
                <a:solidFill>
                  <a:schemeClr val="tx1"/>
                </a:solidFill>
                <a:latin typeface="Times New Roman" panose="02020603050405020304" pitchFamily="18" charset="0"/>
                <a:cs typeface="Times New Roman" panose="02020603050405020304" pitchFamily="18" charset="0"/>
              </a:rPr>
              <a:t>.  </a:t>
            </a:r>
          </a:p>
          <a:p>
            <a:endParaRPr lang="en-US" sz="1600" dirty="0" smtClean="0">
              <a:solidFill>
                <a:schemeClr val="tx1"/>
              </a:solidFill>
              <a:latin typeface="Times New Roman" panose="02020603050405020304" pitchFamily="18" charset="0"/>
              <a:cs typeface="Times New Roman" panose="02020603050405020304" pitchFamily="18" charset="0"/>
            </a:endParaRPr>
          </a:p>
          <a:p>
            <a:r>
              <a:rPr lang="en-US" sz="1700" dirty="0" smtClean="0">
                <a:solidFill>
                  <a:schemeClr val="tx1"/>
                </a:solidFill>
                <a:latin typeface="Times New Roman" panose="02020603050405020304" pitchFamily="18" charset="0"/>
                <a:cs typeface="Times New Roman" panose="02020603050405020304" pitchFamily="18" charset="0"/>
              </a:rPr>
              <a:t>Product Features:</a:t>
            </a:r>
          </a:p>
          <a:p>
            <a:pPr lvl="1"/>
            <a:r>
              <a:rPr lang="en-US" sz="1500" dirty="0" smtClean="0">
                <a:solidFill>
                  <a:schemeClr val="tx1"/>
                </a:solidFill>
                <a:latin typeface="Times New Roman" panose="02020603050405020304" pitchFamily="18" charset="0"/>
                <a:cs typeface="Times New Roman" panose="02020603050405020304" pitchFamily="18" charset="0"/>
              </a:rPr>
              <a:t>Computer Security: Protect your computers from cyber-theft and viruses with Frontier Anti-Virus.  You may add firewall protection and parental controls to boost your security</a:t>
            </a:r>
          </a:p>
          <a:p>
            <a:pPr lvl="1"/>
            <a:r>
              <a:rPr lang="en-US" sz="1500" dirty="0" smtClean="0">
                <a:solidFill>
                  <a:schemeClr val="tx1"/>
                </a:solidFill>
                <a:latin typeface="Times New Roman" panose="02020603050405020304" pitchFamily="18" charset="0"/>
                <a:cs typeface="Times New Roman" panose="02020603050405020304" pitchFamily="18" charset="0"/>
              </a:rPr>
              <a:t>Backup &amp; Sharing: Unlimited backup of your PC or Mac files (photos, videos, music and documents)for up to 3 computer profiles</a:t>
            </a:r>
          </a:p>
          <a:p>
            <a:pPr lvl="1"/>
            <a:r>
              <a:rPr lang="en-US" sz="1500" dirty="0">
                <a:solidFill>
                  <a:schemeClr val="tx1"/>
                </a:solidFill>
                <a:latin typeface="Times New Roman" panose="02020603050405020304" pitchFamily="18" charset="0"/>
                <a:cs typeface="Times New Roman" panose="02020603050405020304" pitchFamily="18" charset="0"/>
              </a:rPr>
              <a:t>Technical Support: 24/7 access to live tech support and unlimited PC tune-ups and device/software installation </a:t>
            </a:r>
          </a:p>
          <a:p>
            <a:pPr lvl="1"/>
            <a:r>
              <a:rPr lang="en-US" sz="1500" dirty="0" smtClean="0">
                <a:solidFill>
                  <a:schemeClr val="tx1"/>
                </a:solidFill>
                <a:latin typeface="Times New Roman" panose="02020603050405020304" pitchFamily="18" charset="0"/>
                <a:cs typeface="Times New Roman" panose="02020603050405020304" pitchFamily="18" charset="0"/>
              </a:rPr>
              <a:t>Identity Protection: 24/7/365 identity theft restoration provides comprehensive fraud assessment and in-depth support until resolution is completed</a:t>
            </a:r>
          </a:p>
          <a:p>
            <a:pPr lvl="1"/>
            <a:r>
              <a:rPr lang="en-US" sz="1500" dirty="0" smtClean="0">
                <a:solidFill>
                  <a:schemeClr val="tx1"/>
                </a:solidFill>
                <a:latin typeface="Times New Roman" panose="02020603050405020304" pitchFamily="18" charset="0"/>
                <a:cs typeface="Times New Roman" panose="02020603050405020304" pitchFamily="18" charset="0"/>
              </a:rPr>
              <a:t>Lost Wallet Services – 24/7/365 assistance with cancelling and reissuing missing credit cards, driver’s license, passport, and other compromised identity information </a:t>
            </a:r>
          </a:p>
          <a:p>
            <a:pPr marL="57150" indent="0">
              <a:buNone/>
            </a:pPr>
            <a:endParaRPr lang="en-US" sz="1400" dirty="0" smtClean="0">
              <a:solidFill>
                <a:schemeClr val="tx1"/>
              </a:solidFill>
              <a:latin typeface="Times New Roman" panose="02020603050405020304" pitchFamily="18" charset="0"/>
              <a:cs typeface="Times New Roman" panose="02020603050405020304" pitchFamily="18" charset="0"/>
            </a:endParaRPr>
          </a:p>
          <a:p>
            <a:pPr marL="57150" indent="0">
              <a:buNone/>
            </a:pPr>
            <a:r>
              <a:rPr lang="en-US" sz="1700" dirty="0" smtClean="0">
                <a:solidFill>
                  <a:schemeClr val="tx1"/>
                </a:solidFill>
                <a:latin typeface="Times New Roman" panose="02020603050405020304" pitchFamily="18" charset="0"/>
                <a:cs typeface="Times New Roman" panose="02020603050405020304" pitchFamily="18" charset="0"/>
              </a:rPr>
              <a:t>As a Frontier employee, you will receive discounted rates for services that safeguard your digital life.   To learn more about the Frontier Secure products and employees discounts, visit the “Frontier Secure” site located on the left hand side of </a:t>
            </a:r>
            <a:r>
              <a:rPr lang="en-US" sz="1700" b="1" i="1" dirty="0" smtClean="0">
                <a:solidFill>
                  <a:schemeClr val="tx1"/>
                </a:solidFill>
                <a:latin typeface="Times New Roman" panose="02020603050405020304" pitchFamily="18" charset="0"/>
                <a:cs typeface="Times New Roman" panose="02020603050405020304" pitchFamily="18" charset="0"/>
              </a:rPr>
              <a:t>the Link  </a:t>
            </a:r>
          </a:p>
          <a:p>
            <a:pPr marL="0" indent="0">
              <a:buNone/>
            </a:pPr>
            <a:endParaRPr lang="en-US" sz="1700" dirty="0" smtClean="0">
              <a:solidFill>
                <a:schemeClr val="tx1"/>
              </a:solidFill>
              <a:latin typeface="Times New Roman" panose="02020603050405020304" pitchFamily="18" charset="0"/>
              <a:cs typeface="Times New Roman" panose="02020603050405020304" pitchFamily="18" charset="0"/>
            </a:endParaRPr>
          </a:p>
          <a:p>
            <a:pPr marL="0" indent="0">
              <a:buNone/>
            </a:pPr>
            <a:endParaRPr lang="en-US" sz="1900" dirty="0">
              <a:solidFill>
                <a:schemeClr val="tx1"/>
              </a:solidFill>
            </a:endParaRPr>
          </a:p>
          <a:p>
            <a:pPr marL="0" indent="0">
              <a:buNone/>
            </a:pPr>
            <a:endParaRPr lang="en-US" sz="1800" dirty="0" smtClean="0">
              <a:solidFill>
                <a:schemeClr val="tx1"/>
              </a:solidFill>
            </a:endParaRPr>
          </a:p>
          <a:p>
            <a:pPr marL="0" indent="0">
              <a:buNone/>
            </a:pPr>
            <a:r>
              <a:rPr lang="en-US" sz="1800" dirty="0" smtClean="0">
                <a:solidFill>
                  <a:schemeClr val="tx1"/>
                </a:solidFill>
              </a:rPr>
              <a:t>  </a:t>
            </a:r>
            <a:endParaRPr lang="en-US" sz="1800" dirty="0">
              <a:solidFill>
                <a:schemeClr val="tx1"/>
              </a:solidFill>
            </a:endParaRPr>
          </a:p>
        </p:txBody>
      </p:sp>
      <p:pic>
        <p:nvPicPr>
          <p:cNvPr id="1026" name="Picture 2" descr="http://home.fcinternal.net/fc/images/corplogos/ftr_secure_r_lr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836" y="617610"/>
            <a:ext cx="2184400" cy="583117"/>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a:xfrm>
            <a:off x="113305" y="6384738"/>
            <a:ext cx="503062" cy="365125"/>
          </a:xfrm>
        </p:spPr>
        <p:txBody>
          <a:bodyPr/>
          <a:lstStyle/>
          <a:p>
            <a:fld id="{883B7BDA-E297-4144-82FE-9AC7F1C4AD01}" type="slidenum">
              <a:rPr lang="en-US" smtClean="0"/>
              <a:pPr/>
              <a:t>20</a:t>
            </a:fld>
            <a:endParaRPr lang="en-US" dirty="0"/>
          </a:p>
        </p:txBody>
      </p:sp>
    </p:spTree>
    <p:extLst>
      <p:ext uri="{BB962C8B-B14F-4D97-AF65-F5344CB8AC3E}">
        <p14:creationId xmlns:p14="http://schemas.microsoft.com/office/powerpoint/2010/main" val="161317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Text Placeholder 3"/>
          <p:cNvSpPr>
            <a:spLocks noGrp="1"/>
          </p:cNvSpPr>
          <p:nvPr>
            <p:ph type="body" orient="vert" idx="1"/>
          </p:nvPr>
        </p:nvSpPr>
        <p:spPr>
          <a:xfrm>
            <a:off x="457200" y="1028701"/>
            <a:ext cx="8229600" cy="2194334"/>
          </a:xfrm>
          <a:ln>
            <a:solidFill>
              <a:srgbClr val="C00000"/>
            </a:solidFill>
          </a:ln>
        </p:spPr>
        <p:txBody>
          <a:bodyPr>
            <a:normAutofit/>
          </a:bodyPr>
          <a:lstStyle/>
          <a:p>
            <a:pPr marL="114300" indent="0">
              <a:buNone/>
              <a:tabLst>
                <a:tab pos="7315200" algn="l"/>
                <a:tab pos="7658100" algn="l"/>
              </a:tabLst>
            </a:pPr>
            <a:endParaRPr lang="en-US" sz="1400" dirty="0" smtClean="0">
              <a:solidFill>
                <a:schemeClr val="tx1"/>
              </a:solidFill>
            </a:endParaRPr>
          </a:p>
          <a:p>
            <a:pPr marL="114300" indent="0">
              <a:buNone/>
              <a:tabLst>
                <a:tab pos="7315200" algn="l"/>
                <a:tab pos="7658100" algn="l"/>
              </a:tabLst>
            </a:pPr>
            <a:r>
              <a:rPr lang="en-US" sz="1400" dirty="0" smtClean="0">
                <a:solidFill>
                  <a:schemeClr val="tx1"/>
                </a:solidFill>
              </a:rPr>
              <a:t>This </a:t>
            </a:r>
            <a:r>
              <a:rPr lang="en-US" sz="1400" dirty="0">
                <a:solidFill>
                  <a:schemeClr val="tx1"/>
                </a:solidFill>
              </a:rPr>
              <a:t>communication provides </a:t>
            </a:r>
            <a:r>
              <a:rPr lang="en-US" sz="1400" dirty="0" smtClean="0">
                <a:solidFill>
                  <a:schemeClr val="tx1"/>
                </a:solidFill>
              </a:rPr>
              <a:t>you with an </a:t>
            </a:r>
            <a:r>
              <a:rPr lang="en-US" sz="1400" dirty="0">
                <a:solidFill>
                  <a:schemeClr val="tx1"/>
                </a:solidFill>
              </a:rPr>
              <a:t>overview of the company’s </a:t>
            </a:r>
            <a:r>
              <a:rPr lang="en-US" sz="1400" dirty="0" smtClean="0">
                <a:solidFill>
                  <a:schemeClr val="tx1"/>
                </a:solidFill>
              </a:rPr>
              <a:t>benefits. </a:t>
            </a:r>
            <a:r>
              <a:rPr lang="en-US" sz="1400" dirty="0">
                <a:solidFill>
                  <a:schemeClr val="tx1"/>
                </a:solidFill>
              </a:rPr>
              <a:t>Complete details of the various plans are contained in the plan documents, policies and insurance contracts that govern the plans. If there is a difference between the information in this </a:t>
            </a:r>
            <a:r>
              <a:rPr lang="en-US" sz="1400" dirty="0" smtClean="0">
                <a:solidFill>
                  <a:schemeClr val="tx1"/>
                </a:solidFill>
              </a:rPr>
              <a:t>communication and the </a:t>
            </a:r>
            <a:r>
              <a:rPr lang="en-US" sz="1400" dirty="0">
                <a:solidFill>
                  <a:schemeClr val="tx1"/>
                </a:solidFill>
              </a:rPr>
              <a:t>documents and contracts, the documents and contracts will govern. </a:t>
            </a:r>
            <a:r>
              <a:rPr lang="en-US" sz="1400" dirty="0" smtClean="0">
                <a:solidFill>
                  <a:schemeClr val="tx1"/>
                </a:solidFill>
              </a:rPr>
              <a:t>To </a:t>
            </a:r>
            <a:r>
              <a:rPr lang="en-US" sz="1400" dirty="0">
                <a:solidFill>
                  <a:schemeClr val="tx1"/>
                </a:solidFill>
              </a:rPr>
              <a:t>view the Summary Plan Descriptions during the Annual Enrollment window, go to </a:t>
            </a:r>
            <a:r>
              <a:rPr lang="en-US" sz="1400" dirty="0">
                <a:solidFill>
                  <a:schemeClr val="tx1"/>
                </a:solidFill>
                <a:hlinkClick r:id="rId2"/>
              </a:rPr>
              <a:t>www.frontierbenefitscenter.com</a:t>
            </a:r>
            <a:r>
              <a:rPr lang="en-US" sz="1400" dirty="0">
                <a:solidFill>
                  <a:schemeClr val="tx1"/>
                </a:solidFill>
              </a:rPr>
              <a:t>. </a:t>
            </a:r>
            <a:r>
              <a:rPr lang="en-GB" sz="1400" dirty="0">
                <a:solidFill>
                  <a:schemeClr val="tx1"/>
                </a:solidFill>
              </a:rPr>
              <a:t> </a:t>
            </a:r>
            <a:endParaRPr lang="en-GB" sz="1400" dirty="0" smtClean="0">
              <a:solidFill>
                <a:schemeClr val="tx1"/>
              </a:solidFill>
            </a:endParaRPr>
          </a:p>
          <a:p>
            <a:pPr marL="114300" indent="0">
              <a:buNone/>
              <a:tabLst>
                <a:tab pos="7315200" algn="l"/>
                <a:tab pos="7658100" algn="l"/>
              </a:tabLst>
            </a:pPr>
            <a:endParaRPr lang="en-US" sz="1400" dirty="0">
              <a:solidFill>
                <a:schemeClr val="tx1"/>
              </a:solidFill>
            </a:endParaRPr>
          </a:p>
          <a:p>
            <a:pPr marL="0" indent="0">
              <a:buNone/>
            </a:pPr>
            <a:endParaRPr lang="en-US" sz="1400" dirty="0"/>
          </a:p>
        </p:txBody>
      </p:sp>
      <p:sp>
        <p:nvSpPr>
          <p:cNvPr id="6" name="TextBox 5"/>
          <p:cNvSpPr txBox="1"/>
          <p:nvPr/>
        </p:nvSpPr>
        <p:spPr>
          <a:xfrm>
            <a:off x="196388" y="6234239"/>
            <a:ext cx="404706" cy="276999"/>
          </a:xfrm>
          <a:prstGeom prst="rect">
            <a:avLst/>
          </a:prstGeom>
          <a:noFill/>
        </p:spPr>
        <p:txBody>
          <a:bodyPr wrap="square" rtlCol="0">
            <a:spAutoFit/>
          </a:bodyPr>
          <a:lstStyle/>
          <a:p>
            <a:r>
              <a:rPr lang="en-US" sz="1200" dirty="0" smtClean="0">
                <a:solidFill>
                  <a:schemeClr val="bg1"/>
                </a:solidFill>
              </a:rPr>
              <a:t>46</a:t>
            </a:r>
            <a:endParaRPr lang="en-US" sz="1200" dirty="0">
              <a:solidFill>
                <a:schemeClr val="bg1"/>
              </a:solidFill>
            </a:endParaRPr>
          </a:p>
        </p:txBody>
      </p:sp>
    </p:spTree>
    <p:extLst>
      <p:ext uri="{BB962C8B-B14F-4D97-AF65-F5344CB8AC3E}">
        <p14:creationId xmlns:p14="http://schemas.microsoft.com/office/powerpoint/2010/main" val="162908643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Text Placeholder 3"/>
          <p:cNvSpPr>
            <a:spLocks noGrp="1"/>
          </p:cNvSpPr>
          <p:nvPr>
            <p:ph type="body" orient="vert" idx="1"/>
          </p:nvPr>
        </p:nvSpPr>
        <p:spPr>
          <a:xfrm>
            <a:off x="457200" y="1028701"/>
            <a:ext cx="8229600" cy="2194334"/>
          </a:xfrm>
          <a:ln>
            <a:solidFill>
              <a:srgbClr val="C00000"/>
            </a:solidFill>
          </a:ln>
        </p:spPr>
        <p:txBody>
          <a:bodyPr>
            <a:normAutofit/>
          </a:bodyPr>
          <a:lstStyle/>
          <a:p>
            <a:pPr marL="114300" indent="0">
              <a:buNone/>
              <a:tabLst>
                <a:tab pos="7315200" algn="l"/>
                <a:tab pos="7658100" algn="l"/>
              </a:tabLst>
            </a:pPr>
            <a:endParaRPr lang="en-US" sz="1400" dirty="0" smtClean="0">
              <a:solidFill>
                <a:schemeClr val="tx1"/>
              </a:solidFill>
            </a:endParaRPr>
          </a:p>
          <a:p>
            <a:pPr marL="114300" indent="0">
              <a:buNone/>
              <a:tabLst>
                <a:tab pos="7315200" algn="l"/>
                <a:tab pos="7658100" algn="l"/>
              </a:tabLst>
            </a:pPr>
            <a:r>
              <a:rPr lang="en-US" sz="1400" dirty="0" smtClean="0">
                <a:solidFill>
                  <a:schemeClr val="tx1"/>
                </a:solidFill>
              </a:rPr>
              <a:t>This </a:t>
            </a:r>
            <a:r>
              <a:rPr lang="en-US" sz="1400" dirty="0">
                <a:solidFill>
                  <a:schemeClr val="tx1"/>
                </a:solidFill>
              </a:rPr>
              <a:t>communication provides </a:t>
            </a:r>
            <a:r>
              <a:rPr lang="en-US" sz="1400" dirty="0" smtClean="0">
                <a:solidFill>
                  <a:schemeClr val="tx1"/>
                </a:solidFill>
              </a:rPr>
              <a:t>you with an </a:t>
            </a:r>
            <a:r>
              <a:rPr lang="en-US" sz="1400" dirty="0">
                <a:solidFill>
                  <a:schemeClr val="tx1"/>
                </a:solidFill>
              </a:rPr>
              <a:t>overview of the company’s </a:t>
            </a:r>
            <a:r>
              <a:rPr lang="en-US" sz="1400" dirty="0" smtClean="0">
                <a:solidFill>
                  <a:schemeClr val="tx1"/>
                </a:solidFill>
              </a:rPr>
              <a:t>benefits. </a:t>
            </a:r>
            <a:r>
              <a:rPr lang="en-US" sz="1400" dirty="0">
                <a:solidFill>
                  <a:schemeClr val="tx1"/>
                </a:solidFill>
              </a:rPr>
              <a:t>Complete details of the various plans are contained in the plan documents, policies and insurance contracts that govern the plans. If there is a difference between the information in this </a:t>
            </a:r>
            <a:r>
              <a:rPr lang="en-US" sz="1400" dirty="0" smtClean="0">
                <a:solidFill>
                  <a:schemeClr val="tx1"/>
                </a:solidFill>
              </a:rPr>
              <a:t>communication and the </a:t>
            </a:r>
            <a:r>
              <a:rPr lang="en-US" sz="1400" dirty="0">
                <a:solidFill>
                  <a:schemeClr val="tx1"/>
                </a:solidFill>
              </a:rPr>
              <a:t>documents and contracts, the documents and contracts will govern. </a:t>
            </a:r>
            <a:r>
              <a:rPr lang="en-US" sz="1400" dirty="0" smtClean="0">
                <a:solidFill>
                  <a:schemeClr val="tx1"/>
                </a:solidFill>
              </a:rPr>
              <a:t>To </a:t>
            </a:r>
            <a:r>
              <a:rPr lang="en-US" sz="1400" dirty="0">
                <a:solidFill>
                  <a:schemeClr val="tx1"/>
                </a:solidFill>
              </a:rPr>
              <a:t>view the Summary Plan Descriptions during the Annual Enrollment window, go to </a:t>
            </a:r>
            <a:r>
              <a:rPr lang="en-US" sz="1400" dirty="0">
                <a:solidFill>
                  <a:schemeClr val="tx1"/>
                </a:solidFill>
                <a:hlinkClick r:id="rId2"/>
              </a:rPr>
              <a:t>www.frontierbenefitscenter.com</a:t>
            </a:r>
            <a:r>
              <a:rPr lang="en-US" sz="1400" dirty="0">
                <a:solidFill>
                  <a:schemeClr val="tx1"/>
                </a:solidFill>
              </a:rPr>
              <a:t>. </a:t>
            </a:r>
            <a:r>
              <a:rPr lang="en-GB" sz="1400" dirty="0">
                <a:solidFill>
                  <a:schemeClr val="tx1"/>
                </a:solidFill>
              </a:rPr>
              <a:t> </a:t>
            </a:r>
            <a:endParaRPr lang="en-GB" sz="1400" dirty="0" smtClean="0">
              <a:solidFill>
                <a:schemeClr val="tx1"/>
              </a:solidFill>
            </a:endParaRPr>
          </a:p>
          <a:p>
            <a:pPr marL="114300" indent="0">
              <a:buNone/>
              <a:tabLst>
                <a:tab pos="7315200" algn="l"/>
                <a:tab pos="7658100" algn="l"/>
              </a:tabLst>
            </a:pPr>
            <a:endParaRPr lang="en-US" sz="1400" dirty="0">
              <a:solidFill>
                <a:schemeClr val="tx1"/>
              </a:solidFill>
            </a:endParaRPr>
          </a:p>
          <a:p>
            <a:pPr marL="0" indent="0">
              <a:buNone/>
            </a:pPr>
            <a:endParaRPr lang="en-US" sz="1400" dirty="0"/>
          </a:p>
        </p:txBody>
      </p:sp>
    </p:spTree>
    <p:extLst>
      <p:ext uri="{BB962C8B-B14F-4D97-AF65-F5344CB8AC3E}">
        <p14:creationId xmlns:p14="http://schemas.microsoft.com/office/powerpoint/2010/main" val="349187803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04800" y="123825"/>
            <a:ext cx="8229600" cy="718147"/>
          </a:xfrm>
        </p:spPr>
        <p:txBody>
          <a:bodyPr>
            <a:normAutofit/>
          </a:bodyPr>
          <a:lstStyle/>
          <a:p>
            <a:pPr algn="l"/>
            <a:r>
              <a:rPr lang="en-US" sz="2400" b="1" dirty="0" smtClean="0"/>
              <a:t>Annual Enrollment 2018: November 1 - 17</a:t>
            </a:r>
          </a:p>
        </p:txBody>
      </p:sp>
      <p:sp>
        <p:nvSpPr>
          <p:cNvPr id="28675" name="Content Placeholder 2"/>
          <p:cNvSpPr>
            <a:spLocks noGrp="1"/>
          </p:cNvSpPr>
          <p:nvPr>
            <p:ph idx="1"/>
          </p:nvPr>
        </p:nvSpPr>
        <p:spPr>
          <a:xfrm>
            <a:off x="461726" y="1404667"/>
            <a:ext cx="4200808" cy="2660339"/>
          </a:xfrm>
        </p:spPr>
        <p:txBody>
          <a:bodyPr>
            <a:normAutofit/>
          </a:bodyPr>
          <a:lstStyle/>
          <a:p>
            <a:r>
              <a:rPr lang="en-US" sz="1400" dirty="0" smtClean="0">
                <a:solidFill>
                  <a:schemeClr val="tx1"/>
                </a:solidFill>
                <a:latin typeface="Times New Roman" pitchFamily="18" charset="0"/>
                <a:cs typeface="Times New Roman" pitchFamily="18" charset="0"/>
              </a:rPr>
              <a:t>Your current medical, life insurance, disability insurance and Personal Accident coverage will automatically continue for 2018</a:t>
            </a:r>
          </a:p>
          <a:p>
            <a:r>
              <a:rPr lang="en-US" sz="1400" dirty="0" smtClean="0">
                <a:solidFill>
                  <a:schemeClr val="tx1"/>
                </a:solidFill>
                <a:latin typeface="Times New Roman" pitchFamily="18" charset="0"/>
                <a:cs typeface="Times New Roman" pitchFamily="18" charset="0"/>
              </a:rPr>
              <a:t>Your current tobacco user status will also automatically continue for 2018</a:t>
            </a:r>
          </a:p>
          <a:p>
            <a:r>
              <a:rPr lang="en-US" sz="1400" dirty="0" smtClean="0">
                <a:solidFill>
                  <a:schemeClr val="tx1"/>
                </a:solidFill>
                <a:latin typeface="Times New Roman" pitchFamily="18" charset="0"/>
                <a:cs typeface="Times New Roman" pitchFamily="18" charset="0"/>
              </a:rPr>
              <a:t>Your Flexible Spending Accounts and Hyatt Legal coverage will </a:t>
            </a:r>
            <a:r>
              <a:rPr lang="en-US" sz="1400" b="1" u="sng" dirty="0" smtClean="0">
                <a:solidFill>
                  <a:schemeClr val="tx1"/>
                </a:solidFill>
                <a:latin typeface="Times New Roman" pitchFamily="18" charset="0"/>
                <a:cs typeface="Times New Roman" pitchFamily="18" charset="0"/>
              </a:rPr>
              <a:t>Not</a:t>
            </a:r>
            <a:r>
              <a:rPr lang="en-US" sz="1400" dirty="0" smtClean="0">
                <a:solidFill>
                  <a:schemeClr val="tx1"/>
                </a:solidFill>
                <a:latin typeface="Times New Roman" pitchFamily="18" charset="0"/>
                <a:cs typeface="Times New Roman" pitchFamily="18" charset="0"/>
              </a:rPr>
              <a:t> continue for 2018 </a:t>
            </a:r>
          </a:p>
          <a:p>
            <a:r>
              <a:rPr lang="en-US" sz="1400" dirty="0" smtClean="0">
                <a:solidFill>
                  <a:schemeClr val="tx1"/>
                </a:solidFill>
                <a:latin typeface="Times New Roman" pitchFamily="18" charset="0"/>
                <a:cs typeface="Times New Roman" pitchFamily="18" charset="0"/>
              </a:rPr>
              <a:t>To change your coverage, tobacco user status and/or enroll for Flexible Spending Accounts and Hyatt Legal, you must make an affirmative election as part of Annual Enrollment </a:t>
            </a:r>
          </a:p>
          <a:p>
            <a:endParaRPr lang="en-US" sz="1400" dirty="0">
              <a:solidFill>
                <a:schemeClr val="tx1"/>
              </a:solidFill>
              <a:latin typeface="Times New Roman" pitchFamily="18" charset="0"/>
              <a:cs typeface="Times New Roman" pitchFamily="18" charset="0"/>
            </a:endParaRPr>
          </a:p>
          <a:p>
            <a:pPr marL="0" indent="0">
              <a:buNone/>
            </a:pPr>
            <a:endParaRPr lang="en-US" sz="1800" dirty="0">
              <a:solidFill>
                <a:schemeClr val="tx1"/>
              </a:solidFill>
              <a:latin typeface="Times New Roman" pitchFamily="18" charset="0"/>
              <a:cs typeface="Times New Roman" pitchFamily="18" charset="0"/>
            </a:endParaRPr>
          </a:p>
          <a:p>
            <a:pPr marL="457200" lvl="1" indent="0">
              <a:buNone/>
            </a:pPr>
            <a:endParaRPr lang="en-US" sz="1600" dirty="0" smtClean="0">
              <a:solidFill>
                <a:schemeClr val="tx1"/>
              </a:solidFill>
              <a:latin typeface="Times New Roman" pitchFamily="18" charset="0"/>
              <a:cs typeface="Times New Roman" pitchFamily="18" charset="0"/>
            </a:endParaRPr>
          </a:p>
          <a:p>
            <a:pPr>
              <a:buFontTx/>
              <a:buNone/>
            </a:pPr>
            <a:endParaRPr lang="en-US" sz="1900" b="1" dirty="0" smtClean="0">
              <a:solidFill>
                <a:schemeClr val="tx1"/>
              </a:solidFill>
              <a:latin typeface="Times New Roman" pitchFamily="18" charset="0"/>
              <a:cs typeface="Times New Roman" pitchFamily="18" charset="0"/>
            </a:endParaRPr>
          </a:p>
        </p:txBody>
      </p:sp>
      <p:sp>
        <p:nvSpPr>
          <p:cNvPr id="4" name="Rectangle 3"/>
          <p:cNvSpPr/>
          <p:nvPr/>
        </p:nvSpPr>
        <p:spPr>
          <a:xfrm>
            <a:off x="376540" y="1211305"/>
            <a:ext cx="4371181" cy="2917076"/>
          </a:xfrm>
          <a:prstGeom prst="rect">
            <a:avLst/>
          </a:prstGeom>
          <a:noFill/>
          <a:ln w="12700">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p:cNvSpPr txBox="1"/>
          <p:nvPr/>
        </p:nvSpPr>
        <p:spPr>
          <a:xfrm>
            <a:off x="409307" y="841972"/>
            <a:ext cx="4305648" cy="369332"/>
          </a:xfrm>
          <a:prstGeom prst="rect">
            <a:avLst/>
          </a:prstGeom>
          <a:noFill/>
        </p:spPr>
        <p:txBody>
          <a:bodyPr wrap="square" rtlCol="0">
            <a:spAutoFit/>
          </a:bodyPr>
          <a:lstStyle/>
          <a:p>
            <a:r>
              <a:rPr lang="en-US" sz="1200" b="1" dirty="0" smtClean="0">
                <a:solidFill>
                  <a:schemeClr val="bg2">
                    <a:lumMod val="50000"/>
                  </a:schemeClr>
                </a:solidFill>
              </a:rPr>
              <a:t>Review your health care Benefits for the upcoming year</a:t>
            </a:r>
            <a:r>
              <a:rPr lang="en-US" b="1" dirty="0" smtClean="0">
                <a:solidFill>
                  <a:schemeClr val="bg2">
                    <a:lumMod val="50000"/>
                  </a:schemeClr>
                </a:solidFill>
              </a:rPr>
              <a:t> </a:t>
            </a:r>
            <a:endParaRPr lang="en-US" b="1" dirty="0">
              <a:solidFill>
                <a:schemeClr val="bg2">
                  <a:lumMod val="50000"/>
                </a:schemeClr>
              </a:solidFill>
            </a:endParaRPr>
          </a:p>
        </p:txBody>
      </p:sp>
      <p:sp>
        <p:nvSpPr>
          <p:cNvPr id="6" name="AutoShape 12"/>
          <p:cNvSpPr>
            <a:spLocks noChangeArrowheads="1"/>
          </p:cNvSpPr>
          <p:nvPr/>
        </p:nvSpPr>
        <p:spPr bwMode="auto">
          <a:xfrm rot="5400000">
            <a:off x="2537334" y="-772955"/>
            <a:ext cx="158158" cy="4197084"/>
          </a:xfrm>
          <a:prstGeom prst="homePlate">
            <a:avLst>
              <a:gd name="adj" fmla="val 100000"/>
            </a:avLst>
          </a:prstGeom>
          <a:solidFill>
            <a:schemeClr val="bg2"/>
          </a:solidFill>
          <a:ln w="6350" algn="ctr">
            <a:noFill/>
            <a:miter lim="800000"/>
            <a:headEnd/>
            <a:tailEnd/>
          </a:ln>
        </p:spPr>
        <p:txBody>
          <a:bodyPr wrap="square" lIns="66675" tIns="66675" rIns="66675" bIns="66675" anchor="ctr"/>
          <a:lstStyle/>
          <a:p>
            <a:pPr algn="ctr"/>
            <a:endParaRPr lang="en-US" sz="1050" dirty="0"/>
          </a:p>
        </p:txBody>
      </p:sp>
      <p:sp>
        <p:nvSpPr>
          <p:cNvPr id="7" name="Rectangle 6"/>
          <p:cNvSpPr/>
          <p:nvPr/>
        </p:nvSpPr>
        <p:spPr>
          <a:xfrm>
            <a:off x="4889051" y="1199380"/>
            <a:ext cx="4001451" cy="2917076"/>
          </a:xfrm>
          <a:prstGeom prst="rect">
            <a:avLst/>
          </a:prstGeom>
          <a:noFill/>
          <a:ln w="12700">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AutoShape 12"/>
          <p:cNvSpPr>
            <a:spLocks noChangeArrowheads="1"/>
          </p:cNvSpPr>
          <p:nvPr/>
        </p:nvSpPr>
        <p:spPr bwMode="auto">
          <a:xfrm rot="5400000">
            <a:off x="6737000" y="-631127"/>
            <a:ext cx="121256" cy="3817153"/>
          </a:xfrm>
          <a:prstGeom prst="homePlate">
            <a:avLst>
              <a:gd name="adj" fmla="val 100000"/>
            </a:avLst>
          </a:prstGeom>
          <a:solidFill>
            <a:schemeClr val="bg2"/>
          </a:solidFill>
          <a:ln w="6350" algn="ctr">
            <a:noFill/>
            <a:miter lim="800000"/>
            <a:headEnd/>
            <a:tailEnd/>
          </a:ln>
        </p:spPr>
        <p:txBody>
          <a:bodyPr wrap="square" lIns="66675" tIns="66675" rIns="66675" bIns="66675" anchor="ctr"/>
          <a:lstStyle/>
          <a:p>
            <a:pPr algn="ctr"/>
            <a:endParaRPr lang="en-US" sz="1050" dirty="0"/>
          </a:p>
        </p:txBody>
      </p:sp>
      <p:sp>
        <p:nvSpPr>
          <p:cNvPr id="9" name="Content Placeholder 2"/>
          <p:cNvSpPr txBox="1">
            <a:spLocks/>
          </p:cNvSpPr>
          <p:nvPr/>
        </p:nvSpPr>
        <p:spPr>
          <a:xfrm>
            <a:off x="4981258" y="1419125"/>
            <a:ext cx="3817038" cy="2660339"/>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2800" kern="1200">
                <a:solidFill>
                  <a:schemeClr val="tx1">
                    <a:lumMod val="50000"/>
                    <a:lumOff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7F7F7F"/>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7F7F7F"/>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7F7F7F"/>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500" dirty="0" smtClean="0">
                <a:solidFill>
                  <a:schemeClr val="tx1"/>
                </a:solidFill>
                <a:latin typeface="Times New Roman" pitchFamily="18" charset="0"/>
                <a:cs typeface="Times New Roman" pitchFamily="18" charset="0"/>
              </a:rPr>
              <a:t>Annual Enrollment is generally the only time during the year that you can make changes to your coverage, unless you have a qualified life event (such as birth of child).  For information and what constitutes a qualified life event, refer to your Summary Plan Description (SPD) available in the Resources section of the Frontier Benefits Center.</a:t>
            </a:r>
          </a:p>
          <a:p>
            <a:pPr marL="0" indent="0">
              <a:buNone/>
            </a:pPr>
            <a:r>
              <a:rPr lang="en-US" sz="1500" dirty="0" smtClean="0">
                <a:solidFill>
                  <a:schemeClr val="tx1"/>
                </a:solidFill>
                <a:latin typeface="Times New Roman" pitchFamily="18" charset="0"/>
                <a:cs typeface="Times New Roman" pitchFamily="18" charset="0"/>
              </a:rPr>
              <a:t>It is your responsibility to initiate the qualified life event within the 31 days of the effective date of the event:</a:t>
            </a:r>
          </a:p>
          <a:p>
            <a:r>
              <a:rPr lang="en-US" sz="1500" dirty="0" smtClean="0">
                <a:solidFill>
                  <a:schemeClr val="tx1"/>
                </a:solidFill>
                <a:latin typeface="Times New Roman" pitchFamily="18" charset="0"/>
                <a:cs typeface="Times New Roman" pitchFamily="18" charset="0"/>
                <a:hlinkClick r:id="rId2"/>
              </a:rPr>
              <a:t>www.frontierbenefitscenter.com</a:t>
            </a:r>
            <a:r>
              <a:rPr lang="en-US" sz="1500" dirty="0" smtClean="0">
                <a:solidFill>
                  <a:schemeClr val="tx1"/>
                </a:solidFill>
                <a:latin typeface="Times New Roman" pitchFamily="18" charset="0"/>
                <a:cs typeface="Times New Roman" pitchFamily="18" charset="0"/>
              </a:rPr>
              <a:t>, OR</a:t>
            </a:r>
          </a:p>
          <a:p>
            <a:r>
              <a:rPr lang="en-US" sz="1500" dirty="0" smtClean="0">
                <a:solidFill>
                  <a:schemeClr val="tx1"/>
                </a:solidFill>
                <a:latin typeface="Times New Roman" pitchFamily="18" charset="0"/>
                <a:cs typeface="Times New Roman" pitchFamily="18" charset="0"/>
              </a:rPr>
              <a:t>1-855-387-2887</a:t>
            </a:r>
          </a:p>
          <a:p>
            <a:endParaRPr lang="en-US" sz="1400" dirty="0" smtClean="0">
              <a:solidFill>
                <a:schemeClr val="tx1"/>
              </a:solidFill>
              <a:latin typeface="Times New Roman" pitchFamily="18" charset="0"/>
              <a:cs typeface="Times New Roman" pitchFamily="18" charset="0"/>
            </a:endParaRPr>
          </a:p>
          <a:p>
            <a:pPr marL="0" indent="0">
              <a:buFont typeface="Arial"/>
              <a:buNone/>
            </a:pPr>
            <a:endParaRPr lang="en-US" sz="1800" dirty="0" smtClean="0">
              <a:solidFill>
                <a:schemeClr val="tx1"/>
              </a:solidFill>
              <a:latin typeface="Times New Roman" pitchFamily="18" charset="0"/>
              <a:cs typeface="Times New Roman" pitchFamily="18" charset="0"/>
            </a:endParaRPr>
          </a:p>
          <a:p>
            <a:pPr marL="457200" lvl="1" indent="0">
              <a:buFont typeface="Arial"/>
              <a:buNone/>
            </a:pPr>
            <a:endParaRPr lang="en-US" sz="1600" dirty="0" smtClean="0">
              <a:solidFill>
                <a:schemeClr val="tx1"/>
              </a:solidFill>
              <a:latin typeface="Times New Roman" pitchFamily="18" charset="0"/>
              <a:cs typeface="Times New Roman" pitchFamily="18" charset="0"/>
            </a:endParaRPr>
          </a:p>
          <a:p>
            <a:pPr>
              <a:buFontTx/>
              <a:buNone/>
            </a:pPr>
            <a:endParaRPr lang="en-US" sz="1900" b="1" dirty="0" smtClean="0">
              <a:solidFill>
                <a:schemeClr val="tx1"/>
              </a:solidFill>
              <a:latin typeface="Times New Roman" pitchFamily="18" charset="0"/>
              <a:cs typeface="Times New Roman" pitchFamily="18" charset="0"/>
            </a:endParaRPr>
          </a:p>
        </p:txBody>
      </p:sp>
      <p:sp>
        <p:nvSpPr>
          <p:cNvPr id="3" name="TextBox 2"/>
          <p:cNvSpPr txBox="1"/>
          <p:nvPr/>
        </p:nvSpPr>
        <p:spPr>
          <a:xfrm>
            <a:off x="5071646" y="945786"/>
            <a:ext cx="3828292" cy="276999"/>
          </a:xfrm>
          <a:prstGeom prst="rect">
            <a:avLst/>
          </a:prstGeom>
          <a:noFill/>
        </p:spPr>
        <p:txBody>
          <a:bodyPr wrap="none" rtlCol="0">
            <a:spAutoFit/>
          </a:bodyPr>
          <a:lstStyle/>
          <a:p>
            <a:r>
              <a:rPr lang="en-US" sz="1200" b="1" dirty="0" smtClean="0">
                <a:solidFill>
                  <a:schemeClr val="accent3">
                    <a:lumMod val="75000"/>
                  </a:schemeClr>
                </a:solidFill>
              </a:rPr>
              <a:t>Changing your Benefits elections during the year</a:t>
            </a:r>
            <a:endParaRPr lang="en-US" sz="1200" b="1" dirty="0">
              <a:solidFill>
                <a:schemeClr val="accent3">
                  <a:lumMod val="75000"/>
                </a:schemeClr>
              </a:solidFill>
            </a:endParaRPr>
          </a:p>
        </p:txBody>
      </p:sp>
      <p:sp>
        <p:nvSpPr>
          <p:cNvPr id="11" name="TextBox 10"/>
          <p:cNvSpPr txBox="1"/>
          <p:nvPr/>
        </p:nvSpPr>
        <p:spPr>
          <a:xfrm>
            <a:off x="258023" y="4275804"/>
            <a:ext cx="8809022" cy="1169551"/>
          </a:xfrm>
          <a:prstGeom prst="rect">
            <a:avLst/>
          </a:prstGeom>
          <a:solidFill>
            <a:schemeClr val="accent3">
              <a:lumMod val="75000"/>
            </a:schemeClr>
          </a:solidFill>
        </p:spPr>
        <p:txBody>
          <a:bodyPr wrap="square" rtlCol="0">
            <a:spAutoFit/>
          </a:bodyPr>
          <a:lstStyle/>
          <a:p>
            <a:pPr marL="285750" lvl="1" indent="-285750">
              <a:buFont typeface="Courier New" panose="02070309020205020404" pitchFamily="49" charset="0"/>
              <a:buChar char="o"/>
            </a:pPr>
            <a:r>
              <a:rPr lang="en-US" sz="1400" dirty="0" smtClean="0">
                <a:solidFill>
                  <a:schemeClr val="bg1"/>
                </a:solidFill>
                <a:latin typeface="Times New Roman" panose="02020603050405020304" pitchFamily="18" charset="0"/>
                <a:cs typeface="Times New Roman" panose="02020603050405020304" pitchFamily="18" charset="0"/>
              </a:rPr>
              <a:t>Complete/Update your beneficiary statement online   </a:t>
            </a:r>
          </a:p>
          <a:p>
            <a:pPr marL="285750" lvl="1" indent="-285750">
              <a:buFont typeface="Courier New" panose="02070309020205020404" pitchFamily="49" charset="0"/>
              <a:buChar char="o"/>
            </a:pPr>
            <a:r>
              <a:rPr lang="en-US" sz="1400" dirty="0" smtClean="0">
                <a:solidFill>
                  <a:schemeClr val="bg1"/>
                </a:solidFill>
                <a:latin typeface="Times New Roman" panose="02020603050405020304" pitchFamily="18" charset="0"/>
                <a:cs typeface="Times New Roman" panose="02020603050405020304" pitchFamily="18" charset="0"/>
              </a:rPr>
              <a:t>It is important to verify your covered dependent(s) information, enrolling ineligible dependents violates the terms of your benefits plans    </a:t>
            </a:r>
          </a:p>
          <a:p>
            <a:pPr marL="285750" lvl="1" indent="-285750">
              <a:buFont typeface="Courier New" panose="02070309020205020404" pitchFamily="49" charset="0"/>
              <a:buChar char="o"/>
            </a:pPr>
            <a:r>
              <a:rPr lang="en-US" sz="1400" dirty="0" smtClean="0">
                <a:solidFill>
                  <a:schemeClr val="bg1"/>
                </a:solidFill>
                <a:latin typeface="Times New Roman" panose="02020603050405020304" pitchFamily="18" charset="0"/>
                <a:cs typeface="Times New Roman" panose="02020603050405020304" pitchFamily="18" charset="0"/>
              </a:rPr>
              <a:t>If you have a qualified life event (such as birth of child) between now and the end of the year, you will need to make any necessary changes on Frontier Benefits Center for both 2017 and 2018    </a:t>
            </a:r>
            <a:endParaRPr lang="en-US" sz="1400"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76540" y="5674136"/>
            <a:ext cx="8116324" cy="307777"/>
          </a:xfrm>
          <a:prstGeom prst="rect">
            <a:avLst/>
          </a:prstGeom>
          <a:noFill/>
        </p:spPr>
        <p:txBody>
          <a:bodyPr wrap="none" rtlCol="0">
            <a:spAutoFit/>
          </a:bodyPr>
          <a:lstStyle/>
          <a:p>
            <a:r>
              <a:rPr lang="en-US" sz="1400" b="1" dirty="0" smtClean="0">
                <a:solidFill>
                  <a:srgbClr val="C00000"/>
                </a:solidFill>
              </a:rPr>
              <a:t>Save/print a copy of your confirmation statement, confirmation statements will not be mailed.</a:t>
            </a:r>
            <a:endParaRPr lang="en-US" sz="1400" b="1" dirty="0">
              <a:solidFill>
                <a:srgbClr val="C00000"/>
              </a:solidFill>
            </a:endParaRPr>
          </a:p>
        </p:txBody>
      </p:sp>
      <p:sp>
        <p:nvSpPr>
          <p:cNvPr id="16" name="Slide Number Placeholder 15"/>
          <p:cNvSpPr>
            <a:spLocks noGrp="1"/>
          </p:cNvSpPr>
          <p:nvPr>
            <p:ph type="sldNum" sz="quarter" idx="12"/>
          </p:nvPr>
        </p:nvSpPr>
        <p:spPr>
          <a:xfrm>
            <a:off x="146679" y="6292975"/>
            <a:ext cx="371192" cy="365125"/>
          </a:xfrm>
        </p:spPr>
        <p:txBody>
          <a:bodyPr/>
          <a:lstStyle/>
          <a:p>
            <a:fld id="{883B7BDA-E297-4144-82FE-9AC7F1C4AD01}" type="slidenum">
              <a:rPr lang="en-US" smtClean="0"/>
              <a:pPr/>
              <a:t>3</a:t>
            </a:fld>
            <a:endParaRPr lang="en-US" dirty="0"/>
          </a:p>
        </p:txBody>
      </p:sp>
    </p:spTree>
    <p:extLst>
      <p:ext uri="{BB962C8B-B14F-4D97-AF65-F5344CB8AC3E}">
        <p14:creationId xmlns:p14="http://schemas.microsoft.com/office/powerpoint/2010/main" val="4174388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04800" y="123825"/>
            <a:ext cx="8229600" cy="718147"/>
          </a:xfrm>
        </p:spPr>
        <p:txBody>
          <a:bodyPr>
            <a:normAutofit/>
          </a:bodyPr>
          <a:lstStyle/>
          <a:p>
            <a:pPr algn="l"/>
            <a:r>
              <a:rPr lang="en-US" sz="2400" b="1" dirty="0" smtClean="0"/>
              <a:t>                  </a:t>
            </a:r>
            <a:r>
              <a:rPr lang="en-US" sz="2400" dirty="0" smtClean="0"/>
              <a:t>2018 Communication </a:t>
            </a:r>
          </a:p>
        </p:txBody>
      </p:sp>
      <p:sp>
        <p:nvSpPr>
          <p:cNvPr id="28675" name="Content Placeholder 2"/>
          <p:cNvSpPr>
            <a:spLocks noGrp="1"/>
          </p:cNvSpPr>
          <p:nvPr>
            <p:ph idx="1"/>
          </p:nvPr>
        </p:nvSpPr>
        <p:spPr>
          <a:xfrm>
            <a:off x="2446077" y="3122971"/>
            <a:ext cx="4064342" cy="1505200"/>
          </a:xfrm>
        </p:spPr>
        <p:txBody>
          <a:bodyPr>
            <a:normAutofit/>
          </a:bodyPr>
          <a:lstStyle/>
          <a:p>
            <a:pPr marL="461963" lvl="1" indent="-234950">
              <a:lnSpc>
                <a:spcPct val="80000"/>
              </a:lnSpc>
              <a:buFont typeface="Arial" pitchFamily="34" charset="0"/>
              <a:buChar char="•"/>
            </a:pPr>
            <a:r>
              <a:rPr lang="en-US" sz="1400" dirty="0" smtClean="0">
                <a:solidFill>
                  <a:schemeClr val="tx1"/>
                </a:solidFill>
                <a:latin typeface="Times New Roman" pitchFamily="18" charset="0"/>
                <a:cs typeface="Times New Roman" pitchFamily="18" charset="0"/>
              </a:rPr>
              <a:t>Health &amp; Welfare Plans and Costs </a:t>
            </a:r>
            <a:endParaRPr lang="en-US" sz="1400" dirty="0">
              <a:solidFill>
                <a:schemeClr val="tx1"/>
              </a:solidFill>
              <a:latin typeface="Times New Roman" pitchFamily="18" charset="0"/>
              <a:cs typeface="Times New Roman" pitchFamily="18" charset="0"/>
            </a:endParaRPr>
          </a:p>
          <a:p>
            <a:pPr marL="461963" lvl="1" indent="-234950">
              <a:lnSpc>
                <a:spcPct val="80000"/>
              </a:lnSpc>
              <a:buFont typeface="Arial" pitchFamily="34" charset="0"/>
              <a:buChar char="•"/>
            </a:pPr>
            <a:r>
              <a:rPr lang="en-US" sz="1400" dirty="0" smtClean="0">
                <a:solidFill>
                  <a:schemeClr val="tx1"/>
                </a:solidFill>
                <a:latin typeface="Times New Roman" pitchFamily="18" charset="0"/>
                <a:cs typeface="Times New Roman" pitchFamily="18" charset="0"/>
              </a:rPr>
              <a:t>Summary </a:t>
            </a:r>
            <a:r>
              <a:rPr lang="en-US" sz="1400" dirty="0">
                <a:solidFill>
                  <a:schemeClr val="tx1"/>
                </a:solidFill>
                <a:latin typeface="Times New Roman" pitchFamily="18" charset="0"/>
                <a:cs typeface="Times New Roman" pitchFamily="18" charset="0"/>
              </a:rPr>
              <a:t>Plan Descriptions (SPDs)</a:t>
            </a:r>
          </a:p>
          <a:p>
            <a:pPr marL="461963" lvl="1" indent="-234950">
              <a:lnSpc>
                <a:spcPct val="80000"/>
              </a:lnSpc>
              <a:buFont typeface="Arial" pitchFamily="34" charset="0"/>
              <a:buChar char="•"/>
            </a:pPr>
            <a:r>
              <a:rPr lang="en-US" sz="1400" dirty="0" smtClean="0">
                <a:solidFill>
                  <a:schemeClr val="tx1"/>
                </a:solidFill>
                <a:latin typeface="Times New Roman" pitchFamily="18" charset="0"/>
                <a:cs typeface="Times New Roman" pitchFamily="18" charset="0"/>
              </a:rPr>
              <a:t>Summary </a:t>
            </a:r>
            <a:r>
              <a:rPr lang="en-US" sz="1400" dirty="0">
                <a:solidFill>
                  <a:schemeClr val="tx1"/>
                </a:solidFill>
                <a:latin typeface="Times New Roman" pitchFamily="18" charset="0"/>
                <a:cs typeface="Times New Roman" pitchFamily="18" charset="0"/>
              </a:rPr>
              <a:t>of Benefits Coverage (SBC)</a:t>
            </a:r>
          </a:p>
          <a:p>
            <a:pPr marL="461963" lvl="1" indent="-234950">
              <a:lnSpc>
                <a:spcPct val="80000"/>
              </a:lnSpc>
              <a:buFont typeface="Arial" pitchFamily="34" charset="0"/>
              <a:buChar char="•"/>
            </a:pPr>
            <a:r>
              <a:rPr lang="en-US" sz="1400" dirty="0" smtClean="0">
                <a:solidFill>
                  <a:schemeClr val="tx1"/>
                </a:solidFill>
                <a:latin typeface="Times New Roman" pitchFamily="18" charset="0"/>
                <a:cs typeface="Times New Roman" pitchFamily="18" charset="0"/>
              </a:rPr>
              <a:t>Compliance </a:t>
            </a:r>
            <a:r>
              <a:rPr lang="en-US" sz="1400" dirty="0">
                <a:solidFill>
                  <a:schemeClr val="tx1"/>
                </a:solidFill>
                <a:latin typeface="Times New Roman" pitchFamily="18" charset="0"/>
                <a:cs typeface="Times New Roman" pitchFamily="18" charset="0"/>
              </a:rPr>
              <a:t>Booklet</a:t>
            </a:r>
          </a:p>
          <a:p>
            <a:pPr marL="461963" lvl="1" indent="-234950">
              <a:lnSpc>
                <a:spcPct val="80000"/>
              </a:lnSpc>
              <a:buFont typeface="Arial" pitchFamily="34" charset="0"/>
              <a:buChar char="•"/>
            </a:pPr>
            <a:r>
              <a:rPr lang="en-US" sz="1400" dirty="0" smtClean="0">
                <a:solidFill>
                  <a:schemeClr val="tx1"/>
                </a:solidFill>
                <a:latin typeface="Times New Roman" pitchFamily="18" charset="0"/>
                <a:cs typeface="Times New Roman" pitchFamily="18" charset="0"/>
              </a:rPr>
              <a:t>Confirmation </a:t>
            </a:r>
            <a:r>
              <a:rPr lang="en-US" sz="1400" dirty="0">
                <a:solidFill>
                  <a:schemeClr val="tx1"/>
                </a:solidFill>
                <a:latin typeface="Times New Roman" pitchFamily="18" charset="0"/>
                <a:cs typeface="Times New Roman" pitchFamily="18" charset="0"/>
              </a:rPr>
              <a:t>Statement</a:t>
            </a:r>
          </a:p>
          <a:p>
            <a:pPr marL="0" indent="0">
              <a:buNone/>
            </a:pPr>
            <a:r>
              <a:rPr lang="en-US" sz="1400" dirty="0" smtClean="0">
                <a:solidFill>
                  <a:schemeClr val="tx1"/>
                </a:solidFill>
                <a:latin typeface="Times New Roman" pitchFamily="18" charset="0"/>
                <a:cs typeface="Times New Roman" pitchFamily="18" charset="0"/>
              </a:rPr>
              <a:t> </a:t>
            </a:r>
          </a:p>
          <a:p>
            <a:endParaRPr lang="en-US" sz="1400" dirty="0">
              <a:solidFill>
                <a:schemeClr val="tx1"/>
              </a:solidFill>
              <a:latin typeface="Times New Roman" pitchFamily="18" charset="0"/>
              <a:cs typeface="Times New Roman" pitchFamily="18" charset="0"/>
            </a:endParaRPr>
          </a:p>
          <a:p>
            <a:pPr marL="0" indent="0">
              <a:buNone/>
            </a:pPr>
            <a:endParaRPr lang="en-US" sz="1800" dirty="0">
              <a:solidFill>
                <a:schemeClr val="tx1"/>
              </a:solidFill>
              <a:latin typeface="Times New Roman" pitchFamily="18" charset="0"/>
              <a:cs typeface="Times New Roman" pitchFamily="18" charset="0"/>
            </a:endParaRPr>
          </a:p>
          <a:p>
            <a:pPr marL="457200" lvl="1" indent="0">
              <a:buNone/>
            </a:pPr>
            <a:endParaRPr lang="en-US" sz="1600" dirty="0" smtClean="0">
              <a:solidFill>
                <a:schemeClr val="tx1"/>
              </a:solidFill>
              <a:latin typeface="Times New Roman" pitchFamily="18" charset="0"/>
              <a:cs typeface="Times New Roman" pitchFamily="18" charset="0"/>
            </a:endParaRPr>
          </a:p>
          <a:p>
            <a:pPr>
              <a:buFontTx/>
              <a:buNone/>
            </a:pPr>
            <a:endParaRPr lang="en-US" sz="1900" b="1" dirty="0" smtClean="0">
              <a:solidFill>
                <a:schemeClr val="tx1"/>
              </a:solidFill>
              <a:latin typeface="Times New Roman" pitchFamily="18" charset="0"/>
              <a:cs typeface="Times New Roman" pitchFamily="18" charset="0"/>
            </a:endParaRPr>
          </a:p>
        </p:txBody>
      </p:sp>
      <p:sp>
        <p:nvSpPr>
          <p:cNvPr id="4" name="Rectangle 3"/>
          <p:cNvSpPr/>
          <p:nvPr/>
        </p:nvSpPr>
        <p:spPr>
          <a:xfrm>
            <a:off x="2308238" y="2809063"/>
            <a:ext cx="4202181" cy="1829152"/>
          </a:xfrm>
          <a:prstGeom prst="rect">
            <a:avLst/>
          </a:prstGeom>
          <a:noFill/>
          <a:ln w="12700">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p:cNvSpPr txBox="1"/>
          <p:nvPr/>
        </p:nvSpPr>
        <p:spPr>
          <a:xfrm>
            <a:off x="2308238" y="2501286"/>
            <a:ext cx="3925073" cy="307777"/>
          </a:xfrm>
          <a:prstGeom prst="rect">
            <a:avLst/>
          </a:prstGeom>
          <a:noFill/>
        </p:spPr>
        <p:txBody>
          <a:bodyPr wrap="square" rtlCol="0">
            <a:spAutoFit/>
          </a:bodyPr>
          <a:lstStyle/>
          <a:p>
            <a:r>
              <a:rPr lang="en-US" sz="1400" b="1" dirty="0" smtClean="0">
                <a:solidFill>
                  <a:srgbClr val="008000"/>
                </a:solidFill>
              </a:rPr>
              <a:t>View your 2018 Benefits information online  </a:t>
            </a:r>
            <a:endParaRPr lang="en-US" sz="1400" b="1" dirty="0">
              <a:solidFill>
                <a:srgbClr val="008000"/>
              </a:solidFill>
            </a:endParaRPr>
          </a:p>
        </p:txBody>
      </p:sp>
      <p:sp>
        <p:nvSpPr>
          <p:cNvPr id="6" name="AutoShape 12"/>
          <p:cNvSpPr>
            <a:spLocks noChangeArrowheads="1"/>
          </p:cNvSpPr>
          <p:nvPr/>
        </p:nvSpPr>
        <p:spPr bwMode="auto">
          <a:xfrm rot="5400000">
            <a:off x="3882341" y="1188479"/>
            <a:ext cx="158159" cy="3425228"/>
          </a:xfrm>
          <a:prstGeom prst="homePlate">
            <a:avLst>
              <a:gd name="adj" fmla="val 100000"/>
            </a:avLst>
          </a:prstGeom>
          <a:solidFill>
            <a:schemeClr val="bg2"/>
          </a:solidFill>
          <a:ln w="6350" algn="ctr">
            <a:noFill/>
            <a:miter lim="800000"/>
            <a:headEnd/>
            <a:tailEnd/>
          </a:ln>
        </p:spPr>
        <p:txBody>
          <a:bodyPr wrap="square" lIns="66675" tIns="66675" rIns="66675" bIns="66675" anchor="ctr"/>
          <a:lstStyle/>
          <a:p>
            <a:pPr algn="ctr"/>
            <a:endParaRPr lang="en-US" sz="1050" dirty="0"/>
          </a:p>
        </p:txBody>
      </p:sp>
      <p:sp>
        <p:nvSpPr>
          <p:cNvPr id="5" name="TextBox 4"/>
          <p:cNvSpPr txBox="1"/>
          <p:nvPr/>
        </p:nvSpPr>
        <p:spPr>
          <a:xfrm>
            <a:off x="98575" y="912380"/>
            <a:ext cx="9084153" cy="1231106"/>
          </a:xfrm>
          <a:prstGeom prst="rect">
            <a:avLst/>
          </a:prstGeom>
          <a:noFill/>
        </p:spPr>
        <p:txBody>
          <a:bodyPr wrap="none" rtlCol="0">
            <a:spAutoFit/>
          </a:bodyPr>
          <a:lstStyle/>
          <a:p>
            <a:r>
              <a:rPr lang="en-US" sz="1400" dirty="0" smtClean="0">
                <a:solidFill>
                  <a:schemeClr val="bg1">
                    <a:lumMod val="50000"/>
                  </a:schemeClr>
                </a:solidFill>
                <a:latin typeface="Times New Roman" pitchFamily="18" charset="0"/>
                <a:cs typeface="Times New Roman" pitchFamily="18" charset="0"/>
              </a:rPr>
              <a:t>As part of our </a:t>
            </a:r>
            <a:r>
              <a:rPr lang="en-US" sz="1400" b="1" dirty="0" smtClean="0">
                <a:solidFill>
                  <a:srgbClr val="008000"/>
                </a:solidFill>
                <a:latin typeface="Times New Roman" pitchFamily="18" charset="0"/>
                <a:cs typeface="Times New Roman" pitchFamily="18" charset="0"/>
              </a:rPr>
              <a:t>go green </a:t>
            </a:r>
            <a:r>
              <a:rPr lang="en-US" sz="1400" dirty="0" smtClean="0">
                <a:solidFill>
                  <a:schemeClr val="bg1">
                    <a:lumMod val="50000"/>
                  </a:schemeClr>
                </a:solidFill>
                <a:latin typeface="Times New Roman" pitchFamily="18" charset="0"/>
                <a:cs typeface="Times New Roman" pitchFamily="18" charset="0"/>
              </a:rPr>
              <a:t>initiative, </a:t>
            </a:r>
            <a:r>
              <a:rPr lang="en-US" sz="1400" b="1" dirty="0" smtClean="0">
                <a:solidFill>
                  <a:srgbClr val="008000"/>
                </a:solidFill>
                <a:latin typeface="Times New Roman" pitchFamily="18" charset="0"/>
                <a:cs typeface="Times New Roman" pitchFamily="18" charset="0"/>
              </a:rPr>
              <a:t>Frontier is not providing your benefits guide and other materials in print form  </a:t>
            </a:r>
          </a:p>
          <a:p>
            <a:r>
              <a:rPr lang="en-US" sz="1400" b="1" dirty="0" smtClean="0">
                <a:solidFill>
                  <a:srgbClr val="008000"/>
                </a:solidFill>
                <a:latin typeface="Times New Roman" pitchFamily="18" charset="0"/>
                <a:cs typeface="Times New Roman" pitchFamily="18" charset="0"/>
              </a:rPr>
              <a:t>again this year,</a:t>
            </a:r>
            <a:r>
              <a:rPr lang="en-US" sz="1400" dirty="0" smtClean="0">
                <a:solidFill>
                  <a:srgbClr val="008000"/>
                </a:solidFill>
                <a:latin typeface="Times New Roman" pitchFamily="18" charset="0"/>
                <a:cs typeface="Times New Roman" pitchFamily="18" charset="0"/>
              </a:rPr>
              <a:t> </a:t>
            </a:r>
            <a:r>
              <a:rPr lang="en-US" sz="1400" dirty="0" smtClean="0">
                <a:solidFill>
                  <a:schemeClr val="bg1">
                    <a:lumMod val="50000"/>
                  </a:schemeClr>
                </a:solidFill>
                <a:latin typeface="Times New Roman" pitchFamily="18" charset="0"/>
                <a:cs typeface="Times New Roman" pitchFamily="18" charset="0"/>
              </a:rPr>
              <a:t>which saves energy, ink and paper resources. </a:t>
            </a:r>
          </a:p>
          <a:p>
            <a:endParaRPr lang="en-US" sz="1400" dirty="0" smtClean="0">
              <a:latin typeface="Times New Roman" pitchFamily="18" charset="0"/>
              <a:cs typeface="Times New Roman" pitchFamily="18" charset="0"/>
            </a:endParaRPr>
          </a:p>
          <a:p>
            <a:r>
              <a:rPr lang="en-US" sz="1400" dirty="0" smtClean="0">
                <a:solidFill>
                  <a:schemeClr val="bg1">
                    <a:lumMod val="50000"/>
                  </a:schemeClr>
                </a:solidFill>
                <a:latin typeface="Times New Roman" pitchFamily="18" charset="0"/>
                <a:cs typeface="Times New Roman" pitchFamily="18" charset="0"/>
              </a:rPr>
              <a:t>We encourage you to view information on the Frontier Benefits Service Center Web site, </a:t>
            </a:r>
            <a:r>
              <a:rPr lang="en-US" sz="1400" dirty="0" smtClean="0">
                <a:latin typeface="Times New Roman" pitchFamily="18" charset="0"/>
                <a:cs typeface="Times New Roman" pitchFamily="18" charset="0"/>
                <a:hlinkClick r:id="rId2"/>
              </a:rPr>
              <a:t>www.frontierbenefitscenter.com</a:t>
            </a:r>
            <a:r>
              <a:rPr lang="en-US" sz="1400" dirty="0" smtClean="0">
                <a:latin typeface="Times New Roman" pitchFamily="18" charset="0"/>
                <a:cs typeface="Times New Roman" pitchFamily="18" charset="0"/>
              </a:rPr>
              <a:t> </a:t>
            </a:r>
          </a:p>
          <a:p>
            <a:r>
              <a:rPr lang="en-US" sz="1400" dirty="0" smtClean="0">
                <a:solidFill>
                  <a:schemeClr val="bg1">
                    <a:lumMod val="50000"/>
                  </a:schemeClr>
                </a:solidFill>
                <a:latin typeface="Times New Roman" pitchFamily="18" charset="0"/>
                <a:cs typeface="Times New Roman" pitchFamily="18" charset="0"/>
              </a:rPr>
              <a:t>from </a:t>
            </a:r>
            <a:r>
              <a:rPr lang="en-US" sz="1400" b="1" dirty="0" smtClean="0">
                <a:solidFill>
                  <a:schemeClr val="bg1">
                    <a:lumMod val="50000"/>
                  </a:schemeClr>
                </a:solidFill>
                <a:latin typeface="Times New Roman" pitchFamily="18" charset="0"/>
                <a:cs typeface="Times New Roman" pitchFamily="18" charset="0"/>
              </a:rPr>
              <a:t>November 1 - 17 </a:t>
            </a:r>
            <a:r>
              <a:rPr lang="en-US" sz="1400" dirty="0" smtClean="0">
                <a:solidFill>
                  <a:schemeClr val="bg1">
                    <a:lumMod val="50000"/>
                  </a:schemeClr>
                </a:solidFill>
                <a:latin typeface="Times New Roman" pitchFamily="18" charset="0"/>
                <a:cs typeface="Times New Roman" pitchFamily="18" charset="0"/>
              </a:rPr>
              <a:t>and enroll for your 2018 benefits. </a:t>
            </a:r>
            <a:r>
              <a:rPr lang="en-US" dirty="0" smtClean="0">
                <a:solidFill>
                  <a:schemeClr val="bg1">
                    <a:lumMod val="50000"/>
                  </a:schemeClr>
                </a:solidFill>
              </a:rPr>
              <a:t> </a:t>
            </a:r>
            <a:endParaRPr lang="en-US" dirty="0">
              <a:solidFill>
                <a:schemeClr val="bg1">
                  <a:lumMod val="50000"/>
                </a:schemeClr>
              </a:solidFill>
            </a:endParaRPr>
          </a:p>
        </p:txBody>
      </p:sp>
      <p:pic>
        <p:nvPicPr>
          <p:cNvPr id="14" name="Picture 4" descr="Frontier PostcardGreenLogo"/>
          <p:cNvPicPr>
            <a:picLocks noChangeAspect="1" noChangeArrowheads="1"/>
          </p:cNvPicPr>
          <p:nvPr/>
        </p:nvPicPr>
        <p:blipFill>
          <a:blip r:embed="rId3"/>
          <a:srcRect/>
          <a:stretch>
            <a:fillRect/>
          </a:stretch>
        </p:blipFill>
        <p:spPr bwMode="auto">
          <a:xfrm>
            <a:off x="434566" y="123826"/>
            <a:ext cx="1295400" cy="718146"/>
          </a:xfrm>
          <a:prstGeom prst="rect">
            <a:avLst/>
          </a:prstGeom>
          <a:noFill/>
          <a:ln w="9525">
            <a:noFill/>
            <a:miter lim="800000"/>
            <a:headEnd/>
            <a:tailEnd/>
          </a:ln>
        </p:spPr>
      </p:pic>
      <p:sp>
        <p:nvSpPr>
          <p:cNvPr id="15" name="Rounded Rectangular Callout 14"/>
          <p:cNvSpPr/>
          <p:nvPr/>
        </p:nvSpPr>
        <p:spPr>
          <a:xfrm>
            <a:off x="306444" y="3244366"/>
            <a:ext cx="1862525" cy="979072"/>
          </a:xfrm>
          <a:prstGeom prst="wedgeRoundRectCallout">
            <a:avLst>
              <a:gd name="adj1" fmla="val 14786"/>
              <a:gd name="adj2" fmla="val 94293"/>
              <a:gd name="adj3" fmla="val 16667"/>
            </a:avLst>
          </a:prstGeom>
          <a:solidFill>
            <a:srgbClr val="008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noAutofit/>
          </a:bodyPr>
          <a:lstStyle/>
          <a:p>
            <a:pPr algn="ctr"/>
            <a:r>
              <a:rPr lang="en-US" sz="1050" b="1" dirty="0" smtClean="0">
                <a:solidFill>
                  <a:schemeClr val="bg1"/>
                </a:solidFill>
              </a:rPr>
              <a:t>SPDs, SBCs, and Compliance Booklet are available in the Resource section of the Frontier Benefits Service Center     </a:t>
            </a:r>
            <a:endParaRPr lang="en-US" sz="1050" b="1" dirty="0">
              <a:solidFill>
                <a:schemeClr val="bg1"/>
              </a:solidFill>
            </a:endParaRPr>
          </a:p>
        </p:txBody>
      </p:sp>
      <p:sp>
        <p:nvSpPr>
          <p:cNvPr id="16" name="Freeform 33"/>
          <p:cNvSpPr>
            <a:spLocks noChangeAspect="1" noEditPoints="1"/>
          </p:cNvSpPr>
          <p:nvPr/>
        </p:nvSpPr>
        <p:spPr bwMode="auto">
          <a:xfrm>
            <a:off x="905856" y="4667275"/>
            <a:ext cx="1085905" cy="849176"/>
          </a:xfrm>
          <a:custGeom>
            <a:avLst/>
            <a:gdLst>
              <a:gd name="T0" fmla="*/ 496 w 626"/>
              <a:gd name="T1" fmla="*/ 549 h 658"/>
              <a:gd name="T2" fmla="*/ 554 w 626"/>
              <a:gd name="T3" fmla="*/ 576 h 658"/>
              <a:gd name="T4" fmla="*/ 445 w 626"/>
              <a:gd name="T5" fmla="*/ 549 h 658"/>
              <a:gd name="T6" fmla="*/ 482 w 626"/>
              <a:gd name="T7" fmla="*/ 576 h 658"/>
              <a:gd name="T8" fmla="*/ 460 w 626"/>
              <a:gd name="T9" fmla="*/ 499 h 658"/>
              <a:gd name="T10" fmla="*/ 432 w 626"/>
              <a:gd name="T11" fmla="*/ 527 h 658"/>
              <a:gd name="T12" fmla="*/ 152 w 626"/>
              <a:gd name="T13" fmla="*/ 549 h 658"/>
              <a:gd name="T14" fmla="*/ 431 w 626"/>
              <a:gd name="T15" fmla="*/ 576 h 658"/>
              <a:gd name="T16" fmla="*/ 119 w 626"/>
              <a:gd name="T17" fmla="*/ 505 h 658"/>
              <a:gd name="T18" fmla="*/ 146 w 626"/>
              <a:gd name="T19" fmla="*/ 533 h 658"/>
              <a:gd name="T20" fmla="*/ 100 w 626"/>
              <a:gd name="T21" fmla="*/ 571 h 658"/>
              <a:gd name="T22" fmla="*/ 140 w 626"/>
              <a:gd name="T23" fmla="*/ 571 h 658"/>
              <a:gd name="T24" fmla="*/ 62 w 626"/>
              <a:gd name="T25" fmla="*/ 571 h 658"/>
              <a:gd name="T26" fmla="*/ 89 w 626"/>
              <a:gd name="T27" fmla="*/ 571 h 658"/>
              <a:gd name="T28" fmla="*/ 109 w 626"/>
              <a:gd name="T29" fmla="*/ 505 h 658"/>
              <a:gd name="T30" fmla="*/ 69 w 626"/>
              <a:gd name="T31" fmla="*/ 505 h 658"/>
              <a:gd name="T32" fmla="*/ 108 w 626"/>
              <a:gd name="T33" fmla="*/ 461 h 658"/>
              <a:gd name="T34" fmla="*/ 74 w 626"/>
              <a:gd name="T35" fmla="*/ 461 h 658"/>
              <a:gd name="T36" fmla="*/ 120 w 626"/>
              <a:gd name="T37" fmla="*/ 489 h 658"/>
              <a:gd name="T38" fmla="*/ 152 w 626"/>
              <a:gd name="T39" fmla="*/ 461 h 658"/>
              <a:gd name="T40" fmla="*/ 190 w 626"/>
              <a:gd name="T41" fmla="*/ 456 h 658"/>
              <a:gd name="T42" fmla="*/ 160 w 626"/>
              <a:gd name="T43" fmla="*/ 484 h 658"/>
              <a:gd name="T44" fmla="*/ 198 w 626"/>
              <a:gd name="T45" fmla="*/ 505 h 658"/>
              <a:gd name="T46" fmla="*/ 164 w 626"/>
              <a:gd name="T47" fmla="*/ 505 h 658"/>
              <a:gd name="T48" fmla="*/ 234 w 626"/>
              <a:gd name="T49" fmla="*/ 456 h 658"/>
              <a:gd name="T50" fmla="*/ 204 w 626"/>
              <a:gd name="T51" fmla="*/ 484 h 658"/>
              <a:gd name="T52" fmla="*/ 243 w 626"/>
              <a:gd name="T53" fmla="*/ 505 h 658"/>
              <a:gd name="T54" fmla="*/ 208 w 626"/>
              <a:gd name="T55" fmla="*/ 505 h 658"/>
              <a:gd name="T56" fmla="*/ 277 w 626"/>
              <a:gd name="T57" fmla="*/ 456 h 658"/>
              <a:gd name="T58" fmla="*/ 248 w 626"/>
              <a:gd name="T59" fmla="*/ 484 h 658"/>
              <a:gd name="T60" fmla="*/ 288 w 626"/>
              <a:gd name="T61" fmla="*/ 505 h 658"/>
              <a:gd name="T62" fmla="*/ 253 w 626"/>
              <a:gd name="T63" fmla="*/ 505 h 658"/>
              <a:gd name="T64" fmla="*/ 297 w 626"/>
              <a:gd name="T65" fmla="*/ 456 h 658"/>
              <a:gd name="T66" fmla="*/ 297 w 626"/>
              <a:gd name="T67" fmla="*/ 489 h 658"/>
              <a:gd name="T68" fmla="*/ 332 w 626"/>
              <a:gd name="T69" fmla="*/ 505 h 658"/>
              <a:gd name="T70" fmla="*/ 297 w 626"/>
              <a:gd name="T71" fmla="*/ 505 h 658"/>
              <a:gd name="T72" fmla="*/ 341 w 626"/>
              <a:gd name="T73" fmla="*/ 456 h 658"/>
              <a:gd name="T74" fmla="*/ 341 w 626"/>
              <a:gd name="T75" fmla="*/ 489 h 658"/>
              <a:gd name="T76" fmla="*/ 377 w 626"/>
              <a:gd name="T77" fmla="*/ 527 h 658"/>
              <a:gd name="T78" fmla="*/ 347 w 626"/>
              <a:gd name="T79" fmla="*/ 499 h 658"/>
              <a:gd name="T80" fmla="*/ 384 w 626"/>
              <a:gd name="T81" fmla="*/ 456 h 658"/>
              <a:gd name="T82" fmla="*/ 386 w 626"/>
              <a:gd name="T83" fmla="*/ 489 h 658"/>
              <a:gd name="T84" fmla="*/ 422 w 626"/>
              <a:gd name="T85" fmla="*/ 527 h 658"/>
              <a:gd name="T86" fmla="*/ 392 w 626"/>
              <a:gd name="T87" fmla="*/ 499 h 658"/>
              <a:gd name="T88" fmla="*/ 424 w 626"/>
              <a:gd name="T89" fmla="*/ 484 h 658"/>
              <a:gd name="T90" fmla="*/ 459 w 626"/>
              <a:gd name="T91" fmla="*/ 484 h 658"/>
              <a:gd name="T92" fmla="*/ 535 w 626"/>
              <a:gd name="T93" fmla="*/ 43 h 658"/>
              <a:gd name="T94" fmla="*/ 84 w 626"/>
              <a:gd name="T95" fmla="*/ 43 h 658"/>
              <a:gd name="T96" fmla="*/ 471 w 626"/>
              <a:gd name="T97" fmla="*/ 456 h 658"/>
              <a:gd name="T98" fmla="*/ 474 w 626"/>
              <a:gd name="T99" fmla="*/ 489 h 658"/>
              <a:gd name="T100" fmla="*/ 513 w 626"/>
              <a:gd name="T101" fmla="*/ 527 h 658"/>
              <a:gd name="T102" fmla="*/ 481 w 626"/>
              <a:gd name="T103" fmla="*/ 499 h 658"/>
              <a:gd name="T104" fmla="*/ 520 w 626"/>
              <a:gd name="T105" fmla="*/ 489 h 658"/>
              <a:gd name="T106" fmla="*/ 546 w 626"/>
              <a:gd name="T107" fmla="*/ 461 h 658"/>
              <a:gd name="T108" fmla="*/ 528 w 626"/>
              <a:gd name="T109" fmla="*/ 533 h 658"/>
              <a:gd name="T110" fmla="*/ 551 w 626"/>
              <a:gd name="T111" fmla="*/ 505 h 658"/>
              <a:gd name="T112" fmla="*/ 584 w 626"/>
              <a:gd name="T113" fmla="*/ 33 h 658"/>
              <a:gd name="T114" fmla="*/ 37 w 626"/>
              <a:gd name="T115" fmla="*/ 402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26" h="658">
                <a:moveTo>
                  <a:pt x="554" y="576"/>
                </a:moveTo>
                <a:lnTo>
                  <a:pt x="554" y="576"/>
                </a:lnTo>
                <a:lnTo>
                  <a:pt x="504" y="576"/>
                </a:lnTo>
                <a:cubicBezTo>
                  <a:pt x="501" y="576"/>
                  <a:pt x="498" y="574"/>
                  <a:pt x="498" y="571"/>
                </a:cubicBezTo>
                <a:lnTo>
                  <a:pt x="496" y="549"/>
                </a:lnTo>
                <a:cubicBezTo>
                  <a:pt x="496" y="545"/>
                  <a:pt x="498" y="543"/>
                  <a:pt x="501" y="543"/>
                </a:cubicBezTo>
                <a:lnTo>
                  <a:pt x="550" y="543"/>
                </a:lnTo>
                <a:cubicBezTo>
                  <a:pt x="553" y="543"/>
                  <a:pt x="556" y="545"/>
                  <a:pt x="556" y="549"/>
                </a:cubicBezTo>
                <a:lnTo>
                  <a:pt x="559" y="571"/>
                </a:lnTo>
                <a:cubicBezTo>
                  <a:pt x="559" y="574"/>
                  <a:pt x="557" y="576"/>
                  <a:pt x="554" y="576"/>
                </a:cubicBezTo>
                <a:close/>
                <a:moveTo>
                  <a:pt x="482" y="576"/>
                </a:moveTo>
                <a:lnTo>
                  <a:pt x="482" y="576"/>
                </a:lnTo>
                <a:lnTo>
                  <a:pt x="453" y="576"/>
                </a:lnTo>
                <a:cubicBezTo>
                  <a:pt x="450" y="576"/>
                  <a:pt x="447" y="574"/>
                  <a:pt x="447" y="571"/>
                </a:cubicBezTo>
                <a:lnTo>
                  <a:pt x="445" y="549"/>
                </a:lnTo>
                <a:cubicBezTo>
                  <a:pt x="445" y="545"/>
                  <a:pt x="447" y="543"/>
                  <a:pt x="450" y="543"/>
                </a:cubicBezTo>
                <a:lnTo>
                  <a:pt x="480" y="543"/>
                </a:lnTo>
                <a:cubicBezTo>
                  <a:pt x="483" y="543"/>
                  <a:pt x="485" y="545"/>
                  <a:pt x="486" y="549"/>
                </a:cubicBezTo>
                <a:lnTo>
                  <a:pt x="488" y="571"/>
                </a:lnTo>
                <a:cubicBezTo>
                  <a:pt x="488" y="574"/>
                  <a:pt x="486" y="576"/>
                  <a:pt x="482" y="576"/>
                </a:cubicBezTo>
                <a:close/>
                <a:moveTo>
                  <a:pt x="432" y="527"/>
                </a:moveTo>
                <a:lnTo>
                  <a:pt x="432" y="527"/>
                </a:lnTo>
                <a:lnTo>
                  <a:pt x="431" y="505"/>
                </a:lnTo>
                <a:cubicBezTo>
                  <a:pt x="431" y="502"/>
                  <a:pt x="433" y="499"/>
                  <a:pt x="436" y="499"/>
                </a:cubicBezTo>
                <a:lnTo>
                  <a:pt x="460" y="499"/>
                </a:lnTo>
                <a:cubicBezTo>
                  <a:pt x="463" y="499"/>
                  <a:pt x="466" y="502"/>
                  <a:pt x="466" y="505"/>
                </a:cubicBezTo>
                <a:lnTo>
                  <a:pt x="468" y="527"/>
                </a:lnTo>
                <a:cubicBezTo>
                  <a:pt x="468" y="530"/>
                  <a:pt x="466" y="533"/>
                  <a:pt x="463" y="533"/>
                </a:cubicBezTo>
                <a:lnTo>
                  <a:pt x="438" y="533"/>
                </a:lnTo>
                <a:cubicBezTo>
                  <a:pt x="435" y="533"/>
                  <a:pt x="433" y="530"/>
                  <a:pt x="432" y="527"/>
                </a:cubicBezTo>
                <a:close/>
                <a:moveTo>
                  <a:pt x="431" y="576"/>
                </a:moveTo>
                <a:lnTo>
                  <a:pt x="431" y="576"/>
                </a:lnTo>
                <a:lnTo>
                  <a:pt x="156" y="576"/>
                </a:lnTo>
                <a:cubicBezTo>
                  <a:pt x="153" y="576"/>
                  <a:pt x="150" y="574"/>
                  <a:pt x="151" y="571"/>
                </a:cubicBezTo>
                <a:lnTo>
                  <a:pt x="152" y="549"/>
                </a:lnTo>
                <a:cubicBezTo>
                  <a:pt x="153" y="545"/>
                  <a:pt x="155" y="543"/>
                  <a:pt x="158" y="543"/>
                </a:cubicBezTo>
                <a:lnTo>
                  <a:pt x="429" y="543"/>
                </a:lnTo>
                <a:cubicBezTo>
                  <a:pt x="432" y="543"/>
                  <a:pt x="435" y="545"/>
                  <a:pt x="435" y="549"/>
                </a:cubicBezTo>
                <a:lnTo>
                  <a:pt x="437" y="571"/>
                </a:lnTo>
                <a:cubicBezTo>
                  <a:pt x="437" y="574"/>
                  <a:pt x="434" y="576"/>
                  <a:pt x="431" y="576"/>
                </a:cubicBezTo>
                <a:close/>
                <a:moveTo>
                  <a:pt x="146" y="533"/>
                </a:moveTo>
                <a:lnTo>
                  <a:pt x="146" y="533"/>
                </a:lnTo>
                <a:lnTo>
                  <a:pt x="122" y="533"/>
                </a:lnTo>
                <a:cubicBezTo>
                  <a:pt x="119" y="533"/>
                  <a:pt x="117" y="530"/>
                  <a:pt x="117" y="527"/>
                </a:cubicBezTo>
                <a:lnTo>
                  <a:pt x="119" y="505"/>
                </a:lnTo>
                <a:cubicBezTo>
                  <a:pt x="119" y="502"/>
                  <a:pt x="122" y="499"/>
                  <a:pt x="125" y="499"/>
                </a:cubicBezTo>
                <a:lnTo>
                  <a:pt x="149" y="499"/>
                </a:lnTo>
                <a:cubicBezTo>
                  <a:pt x="152" y="499"/>
                  <a:pt x="154" y="502"/>
                  <a:pt x="154" y="505"/>
                </a:cubicBezTo>
                <a:lnTo>
                  <a:pt x="152" y="527"/>
                </a:lnTo>
                <a:cubicBezTo>
                  <a:pt x="152" y="530"/>
                  <a:pt x="149" y="533"/>
                  <a:pt x="146" y="533"/>
                </a:cubicBezTo>
                <a:close/>
                <a:moveTo>
                  <a:pt x="140" y="571"/>
                </a:moveTo>
                <a:lnTo>
                  <a:pt x="140" y="571"/>
                </a:lnTo>
                <a:cubicBezTo>
                  <a:pt x="140" y="574"/>
                  <a:pt x="137" y="576"/>
                  <a:pt x="134" y="576"/>
                </a:cubicBezTo>
                <a:lnTo>
                  <a:pt x="105" y="576"/>
                </a:lnTo>
                <a:cubicBezTo>
                  <a:pt x="102" y="576"/>
                  <a:pt x="99" y="574"/>
                  <a:pt x="100" y="571"/>
                </a:cubicBezTo>
                <a:lnTo>
                  <a:pt x="102" y="549"/>
                </a:lnTo>
                <a:cubicBezTo>
                  <a:pt x="102" y="545"/>
                  <a:pt x="105" y="543"/>
                  <a:pt x="108" y="543"/>
                </a:cubicBezTo>
                <a:lnTo>
                  <a:pt x="137" y="543"/>
                </a:lnTo>
                <a:cubicBezTo>
                  <a:pt x="140" y="543"/>
                  <a:pt x="142" y="545"/>
                  <a:pt x="142" y="549"/>
                </a:cubicBezTo>
                <a:lnTo>
                  <a:pt x="140" y="571"/>
                </a:lnTo>
                <a:close/>
                <a:moveTo>
                  <a:pt x="89" y="571"/>
                </a:moveTo>
                <a:lnTo>
                  <a:pt x="89" y="571"/>
                </a:lnTo>
                <a:cubicBezTo>
                  <a:pt x="89" y="574"/>
                  <a:pt x="86" y="576"/>
                  <a:pt x="83" y="576"/>
                </a:cubicBezTo>
                <a:lnTo>
                  <a:pt x="66" y="576"/>
                </a:lnTo>
                <a:cubicBezTo>
                  <a:pt x="63" y="576"/>
                  <a:pt x="61" y="574"/>
                  <a:pt x="62" y="571"/>
                </a:cubicBezTo>
                <a:lnTo>
                  <a:pt x="64" y="549"/>
                </a:lnTo>
                <a:cubicBezTo>
                  <a:pt x="65" y="545"/>
                  <a:pt x="67" y="543"/>
                  <a:pt x="70" y="543"/>
                </a:cubicBezTo>
                <a:lnTo>
                  <a:pt x="87" y="543"/>
                </a:lnTo>
                <a:cubicBezTo>
                  <a:pt x="90" y="543"/>
                  <a:pt x="92" y="545"/>
                  <a:pt x="92" y="549"/>
                </a:cubicBezTo>
                <a:lnTo>
                  <a:pt x="89" y="571"/>
                </a:lnTo>
                <a:close/>
                <a:moveTo>
                  <a:pt x="69" y="505"/>
                </a:moveTo>
                <a:lnTo>
                  <a:pt x="69" y="505"/>
                </a:lnTo>
                <a:cubicBezTo>
                  <a:pt x="70" y="502"/>
                  <a:pt x="72" y="499"/>
                  <a:pt x="75" y="499"/>
                </a:cubicBezTo>
                <a:lnTo>
                  <a:pt x="105" y="499"/>
                </a:lnTo>
                <a:cubicBezTo>
                  <a:pt x="107" y="499"/>
                  <a:pt x="110" y="502"/>
                  <a:pt x="109" y="505"/>
                </a:cubicBezTo>
                <a:lnTo>
                  <a:pt x="107" y="527"/>
                </a:lnTo>
                <a:cubicBezTo>
                  <a:pt x="107" y="530"/>
                  <a:pt x="104" y="533"/>
                  <a:pt x="101" y="533"/>
                </a:cubicBezTo>
                <a:lnTo>
                  <a:pt x="71" y="533"/>
                </a:lnTo>
                <a:cubicBezTo>
                  <a:pt x="69" y="533"/>
                  <a:pt x="66" y="530"/>
                  <a:pt x="67" y="527"/>
                </a:cubicBezTo>
                <a:lnTo>
                  <a:pt x="69" y="505"/>
                </a:lnTo>
                <a:close/>
                <a:moveTo>
                  <a:pt x="74" y="461"/>
                </a:moveTo>
                <a:lnTo>
                  <a:pt x="74" y="461"/>
                </a:lnTo>
                <a:cubicBezTo>
                  <a:pt x="75" y="458"/>
                  <a:pt x="77" y="456"/>
                  <a:pt x="80" y="456"/>
                </a:cubicBezTo>
                <a:lnTo>
                  <a:pt x="103" y="456"/>
                </a:lnTo>
                <a:cubicBezTo>
                  <a:pt x="106" y="456"/>
                  <a:pt x="108" y="458"/>
                  <a:pt x="108" y="461"/>
                </a:cubicBezTo>
                <a:lnTo>
                  <a:pt x="106" y="484"/>
                </a:lnTo>
                <a:cubicBezTo>
                  <a:pt x="105" y="487"/>
                  <a:pt x="103" y="489"/>
                  <a:pt x="100" y="489"/>
                </a:cubicBezTo>
                <a:lnTo>
                  <a:pt x="77" y="489"/>
                </a:lnTo>
                <a:cubicBezTo>
                  <a:pt x="74" y="489"/>
                  <a:pt x="72" y="487"/>
                  <a:pt x="72" y="484"/>
                </a:cubicBezTo>
                <a:lnTo>
                  <a:pt x="74" y="461"/>
                </a:lnTo>
                <a:close/>
                <a:moveTo>
                  <a:pt x="152" y="461"/>
                </a:moveTo>
                <a:lnTo>
                  <a:pt x="152" y="461"/>
                </a:lnTo>
                <a:lnTo>
                  <a:pt x="150" y="484"/>
                </a:lnTo>
                <a:cubicBezTo>
                  <a:pt x="150" y="487"/>
                  <a:pt x="147" y="489"/>
                  <a:pt x="144" y="489"/>
                </a:cubicBezTo>
                <a:lnTo>
                  <a:pt x="120" y="489"/>
                </a:lnTo>
                <a:cubicBezTo>
                  <a:pt x="117" y="489"/>
                  <a:pt x="115" y="487"/>
                  <a:pt x="115" y="484"/>
                </a:cubicBezTo>
                <a:lnTo>
                  <a:pt x="118" y="461"/>
                </a:lnTo>
                <a:cubicBezTo>
                  <a:pt x="118" y="458"/>
                  <a:pt x="121" y="456"/>
                  <a:pt x="123" y="456"/>
                </a:cubicBezTo>
                <a:lnTo>
                  <a:pt x="147" y="456"/>
                </a:lnTo>
                <a:cubicBezTo>
                  <a:pt x="150" y="456"/>
                  <a:pt x="152" y="458"/>
                  <a:pt x="152" y="461"/>
                </a:cubicBezTo>
                <a:close/>
                <a:moveTo>
                  <a:pt x="160" y="484"/>
                </a:moveTo>
                <a:lnTo>
                  <a:pt x="160" y="484"/>
                </a:lnTo>
                <a:lnTo>
                  <a:pt x="161" y="461"/>
                </a:lnTo>
                <a:cubicBezTo>
                  <a:pt x="161" y="458"/>
                  <a:pt x="164" y="456"/>
                  <a:pt x="167" y="456"/>
                </a:cubicBezTo>
                <a:lnTo>
                  <a:pt x="190" y="456"/>
                </a:lnTo>
                <a:cubicBezTo>
                  <a:pt x="193" y="456"/>
                  <a:pt x="195" y="458"/>
                  <a:pt x="195" y="461"/>
                </a:cubicBezTo>
                <a:lnTo>
                  <a:pt x="194" y="484"/>
                </a:lnTo>
                <a:cubicBezTo>
                  <a:pt x="194" y="487"/>
                  <a:pt x="191" y="489"/>
                  <a:pt x="188" y="489"/>
                </a:cubicBezTo>
                <a:lnTo>
                  <a:pt x="165" y="489"/>
                </a:lnTo>
                <a:cubicBezTo>
                  <a:pt x="162" y="489"/>
                  <a:pt x="159" y="487"/>
                  <a:pt x="160" y="484"/>
                </a:cubicBezTo>
                <a:close/>
                <a:moveTo>
                  <a:pt x="164" y="505"/>
                </a:moveTo>
                <a:lnTo>
                  <a:pt x="164" y="505"/>
                </a:lnTo>
                <a:cubicBezTo>
                  <a:pt x="164" y="502"/>
                  <a:pt x="167" y="499"/>
                  <a:pt x="170" y="499"/>
                </a:cubicBezTo>
                <a:lnTo>
                  <a:pt x="193" y="499"/>
                </a:lnTo>
                <a:cubicBezTo>
                  <a:pt x="196" y="499"/>
                  <a:pt x="199" y="502"/>
                  <a:pt x="198" y="505"/>
                </a:cubicBezTo>
                <a:lnTo>
                  <a:pt x="197" y="527"/>
                </a:lnTo>
                <a:cubicBezTo>
                  <a:pt x="197" y="530"/>
                  <a:pt x="194" y="533"/>
                  <a:pt x="191" y="533"/>
                </a:cubicBezTo>
                <a:lnTo>
                  <a:pt x="167" y="533"/>
                </a:lnTo>
                <a:cubicBezTo>
                  <a:pt x="164" y="533"/>
                  <a:pt x="162" y="530"/>
                  <a:pt x="162" y="527"/>
                </a:cubicBezTo>
                <a:lnTo>
                  <a:pt x="164" y="505"/>
                </a:lnTo>
                <a:close/>
                <a:moveTo>
                  <a:pt x="204" y="484"/>
                </a:moveTo>
                <a:lnTo>
                  <a:pt x="204" y="484"/>
                </a:lnTo>
                <a:lnTo>
                  <a:pt x="205" y="461"/>
                </a:lnTo>
                <a:cubicBezTo>
                  <a:pt x="205" y="458"/>
                  <a:pt x="208" y="456"/>
                  <a:pt x="210" y="456"/>
                </a:cubicBezTo>
                <a:lnTo>
                  <a:pt x="234" y="456"/>
                </a:lnTo>
                <a:cubicBezTo>
                  <a:pt x="237" y="456"/>
                  <a:pt x="239" y="458"/>
                  <a:pt x="239" y="461"/>
                </a:cubicBezTo>
                <a:lnTo>
                  <a:pt x="238" y="484"/>
                </a:lnTo>
                <a:cubicBezTo>
                  <a:pt x="238" y="487"/>
                  <a:pt x="235" y="489"/>
                  <a:pt x="232" y="489"/>
                </a:cubicBezTo>
                <a:lnTo>
                  <a:pt x="209" y="489"/>
                </a:lnTo>
                <a:cubicBezTo>
                  <a:pt x="206" y="489"/>
                  <a:pt x="204" y="487"/>
                  <a:pt x="204" y="484"/>
                </a:cubicBezTo>
                <a:close/>
                <a:moveTo>
                  <a:pt x="208" y="505"/>
                </a:moveTo>
                <a:lnTo>
                  <a:pt x="208" y="505"/>
                </a:lnTo>
                <a:cubicBezTo>
                  <a:pt x="208" y="502"/>
                  <a:pt x="211" y="499"/>
                  <a:pt x="214" y="499"/>
                </a:cubicBezTo>
                <a:lnTo>
                  <a:pt x="238" y="499"/>
                </a:lnTo>
                <a:cubicBezTo>
                  <a:pt x="241" y="499"/>
                  <a:pt x="243" y="502"/>
                  <a:pt x="243" y="505"/>
                </a:cubicBezTo>
                <a:lnTo>
                  <a:pt x="242" y="527"/>
                </a:lnTo>
                <a:cubicBezTo>
                  <a:pt x="242" y="530"/>
                  <a:pt x="240" y="533"/>
                  <a:pt x="237" y="533"/>
                </a:cubicBezTo>
                <a:lnTo>
                  <a:pt x="212" y="533"/>
                </a:lnTo>
                <a:cubicBezTo>
                  <a:pt x="209" y="533"/>
                  <a:pt x="207" y="530"/>
                  <a:pt x="207" y="527"/>
                </a:cubicBezTo>
                <a:lnTo>
                  <a:pt x="208" y="505"/>
                </a:lnTo>
                <a:close/>
                <a:moveTo>
                  <a:pt x="248" y="484"/>
                </a:moveTo>
                <a:lnTo>
                  <a:pt x="248" y="484"/>
                </a:lnTo>
                <a:lnTo>
                  <a:pt x="248" y="461"/>
                </a:lnTo>
                <a:cubicBezTo>
                  <a:pt x="249" y="458"/>
                  <a:pt x="251" y="456"/>
                  <a:pt x="254" y="456"/>
                </a:cubicBezTo>
                <a:lnTo>
                  <a:pt x="277" y="456"/>
                </a:lnTo>
                <a:cubicBezTo>
                  <a:pt x="280" y="456"/>
                  <a:pt x="282" y="458"/>
                  <a:pt x="282" y="461"/>
                </a:cubicBezTo>
                <a:lnTo>
                  <a:pt x="282" y="484"/>
                </a:lnTo>
                <a:cubicBezTo>
                  <a:pt x="282" y="487"/>
                  <a:pt x="280" y="489"/>
                  <a:pt x="277" y="489"/>
                </a:cubicBezTo>
                <a:lnTo>
                  <a:pt x="253" y="489"/>
                </a:lnTo>
                <a:cubicBezTo>
                  <a:pt x="250" y="489"/>
                  <a:pt x="248" y="487"/>
                  <a:pt x="248" y="484"/>
                </a:cubicBezTo>
                <a:close/>
                <a:moveTo>
                  <a:pt x="253" y="505"/>
                </a:moveTo>
                <a:lnTo>
                  <a:pt x="253" y="505"/>
                </a:lnTo>
                <a:cubicBezTo>
                  <a:pt x="253" y="502"/>
                  <a:pt x="255" y="499"/>
                  <a:pt x="258" y="499"/>
                </a:cubicBezTo>
                <a:lnTo>
                  <a:pt x="282" y="499"/>
                </a:lnTo>
                <a:cubicBezTo>
                  <a:pt x="285" y="499"/>
                  <a:pt x="288" y="502"/>
                  <a:pt x="288" y="505"/>
                </a:cubicBezTo>
                <a:lnTo>
                  <a:pt x="287" y="527"/>
                </a:lnTo>
                <a:cubicBezTo>
                  <a:pt x="287" y="530"/>
                  <a:pt x="285" y="533"/>
                  <a:pt x="282" y="533"/>
                </a:cubicBezTo>
                <a:lnTo>
                  <a:pt x="258" y="533"/>
                </a:lnTo>
                <a:cubicBezTo>
                  <a:pt x="255" y="533"/>
                  <a:pt x="252" y="530"/>
                  <a:pt x="252" y="527"/>
                </a:cubicBezTo>
                <a:lnTo>
                  <a:pt x="253" y="505"/>
                </a:lnTo>
                <a:close/>
                <a:moveTo>
                  <a:pt x="297" y="489"/>
                </a:moveTo>
                <a:lnTo>
                  <a:pt x="297" y="489"/>
                </a:lnTo>
                <a:cubicBezTo>
                  <a:pt x="294" y="489"/>
                  <a:pt x="292" y="487"/>
                  <a:pt x="292" y="484"/>
                </a:cubicBezTo>
                <a:lnTo>
                  <a:pt x="292" y="461"/>
                </a:lnTo>
                <a:cubicBezTo>
                  <a:pt x="292" y="458"/>
                  <a:pt x="294" y="456"/>
                  <a:pt x="297" y="456"/>
                </a:cubicBezTo>
                <a:lnTo>
                  <a:pt x="321" y="456"/>
                </a:lnTo>
                <a:cubicBezTo>
                  <a:pt x="324" y="456"/>
                  <a:pt x="326" y="458"/>
                  <a:pt x="326" y="461"/>
                </a:cubicBezTo>
                <a:lnTo>
                  <a:pt x="326" y="484"/>
                </a:lnTo>
                <a:cubicBezTo>
                  <a:pt x="326" y="487"/>
                  <a:pt x="324" y="489"/>
                  <a:pt x="321" y="489"/>
                </a:cubicBezTo>
                <a:lnTo>
                  <a:pt x="297" y="489"/>
                </a:lnTo>
                <a:close/>
                <a:moveTo>
                  <a:pt x="297" y="505"/>
                </a:moveTo>
                <a:lnTo>
                  <a:pt x="297" y="505"/>
                </a:lnTo>
                <a:cubicBezTo>
                  <a:pt x="297" y="502"/>
                  <a:pt x="300" y="499"/>
                  <a:pt x="303" y="499"/>
                </a:cubicBezTo>
                <a:lnTo>
                  <a:pt x="327" y="499"/>
                </a:lnTo>
                <a:cubicBezTo>
                  <a:pt x="330" y="499"/>
                  <a:pt x="332" y="502"/>
                  <a:pt x="332" y="505"/>
                </a:cubicBezTo>
                <a:lnTo>
                  <a:pt x="332" y="527"/>
                </a:lnTo>
                <a:cubicBezTo>
                  <a:pt x="332" y="530"/>
                  <a:pt x="330" y="533"/>
                  <a:pt x="327" y="533"/>
                </a:cubicBezTo>
                <a:lnTo>
                  <a:pt x="303" y="533"/>
                </a:lnTo>
                <a:cubicBezTo>
                  <a:pt x="300" y="533"/>
                  <a:pt x="297" y="530"/>
                  <a:pt x="297" y="527"/>
                </a:cubicBezTo>
                <a:lnTo>
                  <a:pt x="297" y="505"/>
                </a:lnTo>
                <a:close/>
                <a:moveTo>
                  <a:pt x="341" y="489"/>
                </a:moveTo>
                <a:lnTo>
                  <a:pt x="341" y="489"/>
                </a:lnTo>
                <a:cubicBezTo>
                  <a:pt x="338" y="489"/>
                  <a:pt x="336" y="487"/>
                  <a:pt x="336" y="484"/>
                </a:cubicBezTo>
                <a:lnTo>
                  <a:pt x="336" y="461"/>
                </a:lnTo>
                <a:cubicBezTo>
                  <a:pt x="336" y="458"/>
                  <a:pt x="338" y="456"/>
                  <a:pt x="341" y="456"/>
                </a:cubicBezTo>
                <a:lnTo>
                  <a:pt x="364" y="456"/>
                </a:lnTo>
                <a:cubicBezTo>
                  <a:pt x="367" y="456"/>
                  <a:pt x="370" y="458"/>
                  <a:pt x="370" y="461"/>
                </a:cubicBezTo>
                <a:lnTo>
                  <a:pt x="370" y="484"/>
                </a:lnTo>
                <a:cubicBezTo>
                  <a:pt x="370" y="487"/>
                  <a:pt x="368" y="489"/>
                  <a:pt x="365" y="489"/>
                </a:cubicBezTo>
                <a:lnTo>
                  <a:pt x="341" y="489"/>
                </a:lnTo>
                <a:close/>
                <a:moveTo>
                  <a:pt x="347" y="499"/>
                </a:moveTo>
                <a:lnTo>
                  <a:pt x="347" y="499"/>
                </a:lnTo>
                <a:lnTo>
                  <a:pt x="371" y="499"/>
                </a:lnTo>
                <a:cubicBezTo>
                  <a:pt x="374" y="499"/>
                  <a:pt x="377" y="502"/>
                  <a:pt x="377" y="505"/>
                </a:cubicBezTo>
                <a:lnTo>
                  <a:pt x="377" y="527"/>
                </a:lnTo>
                <a:cubicBezTo>
                  <a:pt x="378" y="530"/>
                  <a:pt x="375" y="533"/>
                  <a:pt x="372" y="533"/>
                </a:cubicBezTo>
                <a:lnTo>
                  <a:pt x="348" y="533"/>
                </a:lnTo>
                <a:cubicBezTo>
                  <a:pt x="345" y="533"/>
                  <a:pt x="342" y="530"/>
                  <a:pt x="342" y="527"/>
                </a:cubicBezTo>
                <a:lnTo>
                  <a:pt x="342" y="505"/>
                </a:lnTo>
                <a:cubicBezTo>
                  <a:pt x="342" y="502"/>
                  <a:pt x="344" y="499"/>
                  <a:pt x="347" y="499"/>
                </a:cubicBezTo>
                <a:close/>
                <a:moveTo>
                  <a:pt x="386" y="489"/>
                </a:moveTo>
                <a:lnTo>
                  <a:pt x="386" y="489"/>
                </a:lnTo>
                <a:cubicBezTo>
                  <a:pt x="383" y="489"/>
                  <a:pt x="380" y="487"/>
                  <a:pt x="380" y="484"/>
                </a:cubicBezTo>
                <a:lnTo>
                  <a:pt x="379" y="461"/>
                </a:lnTo>
                <a:cubicBezTo>
                  <a:pt x="379" y="458"/>
                  <a:pt x="381" y="456"/>
                  <a:pt x="384" y="456"/>
                </a:cubicBezTo>
                <a:lnTo>
                  <a:pt x="408" y="456"/>
                </a:lnTo>
                <a:cubicBezTo>
                  <a:pt x="411" y="456"/>
                  <a:pt x="413" y="458"/>
                  <a:pt x="413" y="461"/>
                </a:cubicBezTo>
                <a:lnTo>
                  <a:pt x="414" y="484"/>
                </a:lnTo>
                <a:cubicBezTo>
                  <a:pt x="415" y="487"/>
                  <a:pt x="412" y="489"/>
                  <a:pt x="409" y="489"/>
                </a:cubicBezTo>
                <a:lnTo>
                  <a:pt x="386" y="489"/>
                </a:lnTo>
                <a:close/>
                <a:moveTo>
                  <a:pt x="392" y="499"/>
                </a:moveTo>
                <a:lnTo>
                  <a:pt x="392" y="499"/>
                </a:lnTo>
                <a:lnTo>
                  <a:pt x="416" y="499"/>
                </a:lnTo>
                <a:cubicBezTo>
                  <a:pt x="419" y="499"/>
                  <a:pt x="421" y="502"/>
                  <a:pt x="421" y="505"/>
                </a:cubicBezTo>
                <a:lnTo>
                  <a:pt x="422" y="527"/>
                </a:lnTo>
                <a:cubicBezTo>
                  <a:pt x="423" y="530"/>
                  <a:pt x="420" y="533"/>
                  <a:pt x="417" y="533"/>
                </a:cubicBezTo>
                <a:lnTo>
                  <a:pt x="393" y="533"/>
                </a:lnTo>
                <a:cubicBezTo>
                  <a:pt x="390" y="533"/>
                  <a:pt x="388" y="530"/>
                  <a:pt x="387" y="527"/>
                </a:cubicBezTo>
                <a:lnTo>
                  <a:pt x="387" y="505"/>
                </a:lnTo>
                <a:cubicBezTo>
                  <a:pt x="386" y="502"/>
                  <a:pt x="389" y="499"/>
                  <a:pt x="392" y="499"/>
                </a:cubicBezTo>
                <a:close/>
                <a:moveTo>
                  <a:pt x="459" y="484"/>
                </a:moveTo>
                <a:lnTo>
                  <a:pt x="459" y="484"/>
                </a:lnTo>
                <a:cubicBezTo>
                  <a:pt x="459" y="487"/>
                  <a:pt x="457" y="489"/>
                  <a:pt x="454" y="489"/>
                </a:cubicBezTo>
                <a:lnTo>
                  <a:pt x="430" y="489"/>
                </a:lnTo>
                <a:cubicBezTo>
                  <a:pt x="427" y="489"/>
                  <a:pt x="424" y="487"/>
                  <a:pt x="424" y="484"/>
                </a:cubicBezTo>
                <a:lnTo>
                  <a:pt x="423" y="461"/>
                </a:lnTo>
                <a:cubicBezTo>
                  <a:pt x="423" y="458"/>
                  <a:pt x="425" y="456"/>
                  <a:pt x="428" y="456"/>
                </a:cubicBezTo>
                <a:lnTo>
                  <a:pt x="451" y="456"/>
                </a:lnTo>
                <a:cubicBezTo>
                  <a:pt x="454" y="456"/>
                  <a:pt x="457" y="458"/>
                  <a:pt x="457" y="461"/>
                </a:cubicBezTo>
                <a:lnTo>
                  <a:pt x="459" y="484"/>
                </a:lnTo>
                <a:close/>
                <a:moveTo>
                  <a:pt x="84" y="43"/>
                </a:moveTo>
                <a:lnTo>
                  <a:pt x="84" y="43"/>
                </a:lnTo>
                <a:cubicBezTo>
                  <a:pt x="84" y="41"/>
                  <a:pt x="86" y="39"/>
                  <a:pt x="88" y="39"/>
                </a:cubicBezTo>
                <a:lnTo>
                  <a:pt x="530" y="39"/>
                </a:lnTo>
                <a:cubicBezTo>
                  <a:pt x="533" y="39"/>
                  <a:pt x="535" y="41"/>
                  <a:pt x="535" y="43"/>
                </a:cubicBezTo>
                <a:lnTo>
                  <a:pt x="535" y="358"/>
                </a:lnTo>
                <a:cubicBezTo>
                  <a:pt x="535" y="360"/>
                  <a:pt x="533" y="362"/>
                  <a:pt x="530" y="362"/>
                </a:cubicBezTo>
                <a:lnTo>
                  <a:pt x="88" y="362"/>
                </a:lnTo>
                <a:cubicBezTo>
                  <a:pt x="86" y="362"/>
                  <a:pt x="84" y="360"/>
                  <a:pt x="84" y="358"/>
                </a:cubicBezTo>
                <a:lnTo>
                  <a:pt x="84" y="43"/>
                </a:lnTo>
                <a:close/>
                <a:moveTo>
                  <a:pt x="474" y="489"/>
                </a:moveTo>
                <a:lnTo>
                  <a:pt x="474" y="489"/>
                </a:lnTo>
                <a:cubicBezTo>
                  <a:pt x="471" y="489"/>
                  <a:pt x="469" y="487"/>
                  <a:pt x="468" y="484"/>
                </a:cubicBezTo>
                <a:lnTo>
                  <a:pt x="467" y="461"/>
                </a:lnTo>
                <a:cubicBezTo>
                  <a:pt x="466" y="458"/>
                  <a:pt x="468" y="456"/>
                  <a:pt x="471" y="456"/>
                </a:cubicBezTo>
                <a:lnTo>
                  <a:pt x="495" y="456"/>
                </a:lnTo>
                <a:cubicBezTo>
                  <a:pt x="498" y="456"/>
                  <a:pt x="500" y="458"/>
                  <a:pt x="500" y="461"/>
                </a:cubicBezTo>
                <a:lnTo>
                  <a:pt x="503" y="484"/>
                </a:lnTo>
                <a:cubicBezTo>
                  <a:pt x="503" y="487"/>
                  <a:pt x="501" y="489"/>
                  <a:pt x="498" y="489"/>
                </a:cubicBezTo>
                <a:lnTo>
                  <a:pt x="474" y="489"/>
                </a:lnTo>
                <a:close/>
                <a:moveTo>
                  <a:pt x="481" y="499"/>
                </a:moveTo>
                <a:lnTo>
                  <a:pt x="481" y="499"/>
                </a:lnTo>
                <a:lnTo>
                  <a:pt x="505" y="499"/>
                </a:lnTo>
                <a:cubicBezTo>
                  <a:pt x="507" y="499"/>
                  <a:pt x="510" y="502"/>
                  <a:pt x="510" y="505"/>
                </a:cubicBezTo>
                <a:lnTo>
                  <a:pt x="513" y="527"/>
                </a:lnTo>
                <a:cubicBezTo>
                  <a:pt x="513" y="530"/>
                  <a:pt x="511" y="533"/>
                  <a:pt x="508" y="533"/>
                </a:cubicBezTo>
                <a:lnTo>
                  <a:pt x="483" y="533"/>
                </a:lnTo>
                <a:cubicBezTo>
                  <a:pt x="480" y="533"/>
                  <a:pt x="478" y="530"/>
                  <a:pt x="478" y="527"/>
                </a:cubicBezTo>
                <a:lnTo>
                  <a:pt x="476" y="505"/>
                </a:lnTo>
                <a:cubicBezTo>
                  <a:pt x="475" y="502"/>
                  <a:pt x="478" y="499"/>
                  <a:pt x="481" y="499"/>
                </a:cubicBezTo>
                <a:close/>
                <a:moveTo>
                  <a:pt x="546" y="461"/>
                </a:moveTo>
                <a:lnTo>
                  <a:pt x="546" y="461"/>
                </a:lnTo>
                <a:lnTo>
                  <a:pt x="548" y="484"/>
                </a:lnTo>
                <a:cubicBezTo>
                  <a:pt x="549" y="487"/>
                  <a:pt x="547" y="489"/>
                  <a:pt x="544" y="489"/>
                </a:cubicBezTo>
                <a:lnTo>
                  <a:pt x="520" y="489"/>
                </a:lnTo>
                <a:cubicBezTo>
                  <a:pt x="517" y="489"/>
                  <a:pt x="514" y="487"/>
                  <a:pt x="514" y="484"/>
                </a:cubicBezTo>
                <a:lnTo>
                  <a:pt x="512" y="461"/>
                </a:lnTo>
                <a:cubicBezTo>
                  <a:pt x="512" y="458"/>
                  <a:pt x="514" y="456"/>
                  <a:pt x="516" y="456"/>
                </a:cubicBezTo>
                <a:lnTo>
                  <a:pt x="540" y="456"/>
                </a:lnTo>
                <a:cubicBezTo>
                  <a:pt x="543" y="456"/>
                  <a:pt x="545" y="458"/>
                  <a:pt x="546" y="461"/>
                </a:cubicBezTo>
                <a:close/>
                <a:moveTo>
                  <a:pt x="551" y="505"/>
                </a:moveTo>
                <a:lnTo>
                  <a:pt x="551" y="505"/>
                </a:lnTo>
                <a:lnTo>
                  <a:pt x="554" y="527"/>
                </a:lnTo>
                <a:cubicBezTo>
                  <a:pt x="554" y="530"/>
                  <a:pt x="552" y="533"/>
                  <a:pt x="549" y="533"/>
                </a:cubicBezTo>
                <a:lnTo>
                  <a:pt x="528" y="533"/>
                </a:lnTo>
                <a:cubicBezTo>
                  <a:pt x="525" y="533"/>
                  <a:pt x="522" y="530"/>
                  <a:pt x="522" y="527"/>
                </a:cubicBezTo>
                <a:lnTo>
                  <a:pt x="520" y="505"/>
                </a:lnTo>
                <a:cubicBezTo>
                  <a:pt x="520" y="502"/>
                  <a:pt x="522" y="499"/>
                  <a:pt x="525" y="499"/>
                </a:cubicBezTo>
                <a:lnTo>
                  <a:pt x="545" y="499"/>
                </a:lnTo>
                <a:cubicBezTo>
                  <a:pt x="548" y="499"/>
                  <a:pt x="551" y="502"/>
                  <a:pt x="551" y="505"/>
                </a:cubicBezTo>
                <a:close/>
                <a:moveTo>
                  <a:pt x="623" y="625"/>
                </a:moveTo>
                <a:lnTo>
                  <a:pt x="623" y="625"/>
                </a:lnTo>
                <a:lnTo>
                  <a:pt x="584" y="402"/>
                </a:lnTo>
                <a:lnTo>
                  <a:pt x="584" y="402"/>
                </a:lnTo>
                <a:lnTo>
                  <a:pt x="584" y="33"/>
                </a:lnTo>
                <a:cubicBezTo>
                  <a:pt x="584" y="14"/>
                  <a:pt x="569" y="0"/>
                  <a:pt x="551" y="0"/>
                </a:cubicBezTo>
                <a:lnTo>
                  <a:pt x="70" y="0"/>
                </a:lnTo>
                <a:cubicBezTo>
                  <a:pt x="52" y="0"/>
                  <a:pt x="37" y="14"/>
                  <a:pt x="37" y="33"/>
                </a:cubicBezTo>
                <a:lnTo>
                  <a:pt x="37" y="402"/>
                </a:lnTo>
                <a:lnTo>
                  <a:pt x="37" y="402"/>
                </a:lnTo>
                <a:lnTo>
                  <a:pt x="2" y="625"/>
                </a:lnTo>
                <a:cubicBezTo>
                  <a:pt x="0" y="643"/>
                  <a:pt x="13" y="658"/>
                  <a:pt x="34" y="658"/>
                </a:cubicBezTo>
                <a:lnTo>
                  <a:pt x="592" y="658"/>
                </a:lnTo>
                <a:cubicBezTo>
                  <a:pt x="612" y="658"/>
                  <a:pt x="626" y="643"/>
                  <a:pt x="623" y="625"/>
                </a:cubicBezTo>
                <a:close/>
              </a:path>
            </a:pathLst>
          </a:custGeom>
          <a:solidFill>
            <a:schemeClr val="bg1">
              <a:lumMod val="50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7" name="Rounded Rectangular Callout 16"/>
          <p:cNvSpPr/>
          <p:nvPr/>
        </p:nvSpPr>
        <p:spPr>
          <a:xfrm>
            <a:off x="6581869" y="2419176"/>
            <a:ext cx="1952531" cy="1109024"/>
          </a:xfrm>
          <a:prstGeom prst="wedgeRoundRectCallout">
            <a:avLst>
              <a:gd name="adj1" fmla="val -7279"/>
              <a:gd name="adj2" fmla="val 195527"/>
              <a:gd name="adj3" fmla="val 16667"/>
            </a:avLst>
          </a:prstGeom>
          <a:solidFill>
            <a:srgbClr val="D9272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noAutofit/>
          </a:bodyPr>
          <a:lstStyle/>
          <a:p>
            <a:pPr algn="ctr"/>
            <a:r>
              <a:rPr lang="en-US" sz="1200" b="1" dirty="0" smtClean="0">
                <a:solidFill>
                  <a:schemeClr val="bg1"/>
                </a:solidFill>
              </a:rPr>
              <a:t>If you need assistance navigating the site, call  1-855-FTR (387)-2887</a:t>
            </a:r>
          </a:p>
          <a:p>
            <a:pPr algn="ctr"/>
            <a:r>
              <a:rPr lang="en-US" sz="1200" b="1" dirty="0" smtClean="0">
                <a:solidFill>
                  <a:schemeClr val="bg1"/>
                </a:solidFill>
              </a:rPr>
              <a:t>M – F, 8:00 am - 6:00 pm, EST. </a:t>
            </a:r>
            <a:endParaRPr lang="en-US" sz="1200" b="1" dirty="0">
              <a:solidFill>
                <a:schemeClr val="bg1"/>
              </a:solidFill>
            </a:endParaRPr>
          </a:p>
        </p:txBody>
      </p:sp>
      <p:sp>
        <p:nvSpPr>
          <p:cNvPr id="18" name="Freeform 17"/>
          <p:cNvSpPr>
            <a:spLocks noChangeAspect="1" noEditPoints="1"/>
          </p:cNvSpPr>
          <p:nvPr/>
        </p:nvSpPr>
        <p:spPr bwMode="auto">
          <a:xfrm>
            <a:off x="7050225" y="5128357"/>
            <a:ext cx="819210" cy="754380"/>
          </a:xfrm>
          <a:custGeom>
            <a:avLst/>
            <a:gdLst>
              <a:gd name="T0" fmla="*/ 630 w 676"/>
              <a:gd name="T1" fmla="*/ 155 h 627"/>
              <a:gd name="T2" fmla="*/ 520 w 676"/>
              <a:gd name="T3" fmla="*/ 160 h 627"/>
              <a:gd name="T4" fmla="*/ 378 w 676"/>
              <a:gd name="T5" fmla="*/ 135 h 627"/>
              <a:gd name="T6" fmla="*/ 299 w 676"/>
              <a:gd name="T7" fmla="*/ 128 h 627"/>
              <a:gd name="T8" fmla="*/ 153 w 676"/>
              <a:gd name="T9" fmla="*/ 171 h 627"/>
              <a:gd name="T10" fmla="*/ 45 w 676"/>
              <a:gd name="T11" fmla="*/ 166 h 627"/>
              <a:gd name="T12" fmla="*/ 0 w 676"/>
              <a:gd name="T13" fmla="*/ 349 h 627"/>
              <a:gd name="T14" fmla="*/ 30 w 676"/>
              <a:gd name="T15" fmla="*/ 349 h 627"/>
              <a:gd name="T16" fmla="*/ 50 w 676"/>
              <a:gd name="T17" fmla="*/ 211 h 627"/>
              <a:gd name="T18" fmla="*/ 81 w 676"/>
              <a:gd name="T19" fmla="*/ 581 h 627"/>
              <a:gd name="T20" fmla="*/ 131 w 676"/>
              <a:gd name="T21" fmla="*/ 541 h 627"/>
              <a:gd name="T22" fmla="*/ 150 w 676"/>
              <a:gd name="T23" fmla="*/ 211 h 627"/>
              <a:gd name="T24" fmla="*/ 165 w 676"/>
              <a:gd name="T25" fmla="*/ 370 h 627"/>
              <a:gd name="T26" fmla="*/ 179 w 676"/>
              <a:gd name="T27" fmla="*/ 187 h 627"/>
              <a:gd name="T28" fmla="*/ 198 w 676"/>
              <a:gd name="T29" fmla="*/ 579 h 627"/>
              <a:gd name="T30" fmla="*/ 271 w 676"/>
              <a:gd name="T31" fmla="*/ 627 h 627"/>
              <a:gd name="T32" fmla="*/ 304 w 676"/>
              <a:gd name="T33" fmla="*/ 187 h 627"/>
              <a:gd name="T34" fmla="*/ 323 w 676"/>
              <a:gd name="T35" fmla="*/ 347 h 627"/>
              <a:gd name="T36" fmla="*/ 350 w 676"/>
              <a:gd name="T37" fmla="*/ 348 h 627"/>
              <a:gd name="T38" fmla="*/ 369 w 676"/>
              <a:gd name="T39" fmla="*/ 196 h 627"/>
              <a:gd name="T40" fmla="*/ 408 w 676"/>
              <a:gd name="T41" fmla="*/ 623 h 627"/>
              <a:gd name="T42" fmla="*/ 479 w 676"/>
              <a:gd name="T43" fmla="*/ 568 h 627"/>
              <a:gd name="T44" fmla="*/ 498 w 676"/>
              <a:gd name="T45" fmla="*/ 196 h 627"/>
              <a:gd name="T46" fmla="*/ 511 w 676"/>
              <a:gd name="T47" fmla="*/ 370 h 627"/>
              <a:gd name="T48" fmla="*/ 528 w 676"/>
              <a:gd name="T49" fmla="*/ 211 h 627"/>
              <a:gd name="T50" fmla="*/ 546 w 676"/>
              <a:gd name="T51" fmla="*/ 529 h 627"/>
              <a:gd name="T52" fmla="*/ 604 w 676"/>
              <a:gd name="T53" fmla="*/ 570 h 627"/>
              <a:gd name="T54" fmla="*/ 628 w 676"/>
              <a:gd name="T55" fmla="*/ 211 h 627"/>
              <a:gd name="T56" fmla="*/ 647 w 676"/>
              <a:gd name="T57" fmla="*/ 352 h 627"/>
              <a:gd name="T58" fmla="*/ 676 w 676"/>
              <a:gd name="T59" fmla="*/ 353 h 627"/>
              <a:gd name="T60" fmla="*/ 630 w 676"/>
              <a:gd name="T61" fmla="*/ 155 h 627"/>
              <a:gd name="T62" fmla="*/ 584 w 676"/>
              <a:gd name="T63" fmla="*/ 135 h 627"/>
              <a:gd name="T64" fmla="*/ 584 w 676"/>
              <a:gd name="T65" fmla="*/ 52 h 627"/>
              <a:gd name="T66" fmla="*/ 584 w 676"/>
              <a:gd name="T67" fmla="*/ 135 h 627"/>
              <a:gd name="T68" fmla="*/ 88 w 676"/>
              <a:gd name="T69" fmla="*/ 147 h 627"/>
              <a:gd name="T70" fmla="*/ 88 w 676"/>
              <a:gd name="T71" fmla="*/ 64 h 627"/>
              <a:gd name="T72" fmla="*/ 88 w 676"/>
              <a:gd name="T73" fmla="*/ 147 h 627"/>
              <a:gd name="T74" fmla="*/ 423 w 676"/>
              <a:gd name="T75" fmla="*/ 115 h 627"/>
              <a:gd name="T76" fmla="*/ 423 w 676"/>
              <a:gd name="T77" fmla="*/ 15 h 627"/>
              <a:gd name="T78" fmla="*/ 423 w 676"/>
              <a:gd name="T79" fmla="*/ 115 h 627"/>
              <a:gd name="T80" fmla="*/ 250 w 676"/>
              <a:gd name="T81" fmla="*/ 100 h 627"/>
              <a:gd name="T82" fmla="*/ 250 w 676"/>
              <a:gd name="T83" fmla="*/ 0 h 627"/>
              <a:gd name="T84" fmla="*/ 250 w 676"/>
              <a:gd name="T85" fmla="*/ 100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76" h="627">
                <a:moveTo>
                  <a:pt x="630" y="155"/>
                </a:moveTo>
                <a:lnTo>
                  <a:pt x="630" y="155"/>
                </a:lnTo>
                <a:lnTo>
                  <a:pt x="538" y="155"/>
                </a:lnTo>
                <a:cubicBezTo>
                  <a:pt x="532" y="155"/>
                  <a:pt x="525" y="157"/>
                  <a:pt x="520" y="160"/>
                </a:cubicBezTo>
                <a:cubicBezTo>
                  <a:pt x="510" y="141"/>
                  <a:pt x="492" y="135"/>
                  <a:pt x="472" y="135"/>
                </a:cubicBezTo>
                <a:lnTo>
                  <a:pt x="378" y="135"/>
                </a:lnTo>
                <a:cubicBezTo>
                  <a:pt x="362" y="135"/>
                  <a:pt x="348" y="135"/>
                  <a:pt x="338" y="148"/>
                </a:cubicBezTo>
                <a:cubicBezTo>
                  <a:pt x="328" y="135"/>
                  <a:pt x="314" y="128"/>
                  <a:pt x="299" y="128"/>
                </a:cubicBezTo>
                <a:lnTo>
                  <a:pt x="204" y="128"/>
                </a:lnTo>
                <a:cubicBezTo>
                  <a:pt x="180" y="128"/>
                  <a:pt x="160" y="146"/>
                  <a:pt x="153" y="171"/>
                </a:cubicBezTo>
                <a:cubicBezTo>
                  <a:pt x="147" y="168"/>
                  <a:pt x="130" y="166"/>
                  <a:pt x="124" y="166"/>
                </a:cubicBezTo>
                <a:lnTo>
                  <a:pt x="45" y="166"/>
                </a:lnTo>
                <a:cubicBezTo>
                  <a:pt x="20" y="166"/>
                  <a:pt x="0" y="190"/>
                  <a:pt x="0" y="220"/>
                </a:cubicBezTo>
                <a:lnTo>
                  <a:pt x="0" y="349"/>
                </a:lnTo>
                <a:cubicBezTo>
                  <a:pt x="0" y="359"/>
                  <a:pt x="2" y="369"/>
                  <a:pt x="15" y="369"/>
                </a:cubicBezTo>
                <a:cubicBezTo>
                  <a:pt x="28" y="369"/>
                  <a:pt x="30" y="359"/>
                  <a:pt x="30" y="349"/>
                </a:cubicBezTo>
                <a:cubicBezTo>
                  <a:pt x="30" y="337"/>
                  <a:pt x="31" y="211"/>
                  <a:pt x="31" y="211"/>
                </a:cubicBezTo>
                <a:lnTo>
                  <a:pt x="50" y="211"/>
                </a:lnTo>
                <a:cubicBezTo>
                  <a:pt x="50" y="211"/>
                  <a:pt x="49" y="530"/>
                  <a:pt x="49" y="546"/>
                </a:cubicBezTo>
                <a:cubicBezTo>
                  <a:pt x="50" y="580"/>
                  <a:pt x="69" y="581"/>
                  <a:pt x="81" y="581"/>
                </a:cubicBezTo>
                <a:lnTo>
                  <a:pt x="101" y="581"/>
                </a:lnTo>
                <a:cubicBezTo>
                  <a:pt x="112" y="581"/>
                  <a:pt x="129" y="580"/>
                  <a:pt x="131" y="541"/>
                </a:cubicBezTo>
                <a:cubicBezTo>
                  <a:pt x="131" y="524"/>
                  <a:pt x="131" y="211"/>
                  <a:pt x="131" y="211"/>
                </a:cubicBezTo>
                <a:lnTo>
                  <a:pt x="150" y="211"/>
                </a:lnTo>
                <a:lnTo>
                  <a:pt x="150" y="353"/>
                </a:lnTo>
                <a:cubicBezTo>
                  <a:pt x="150" y="367"/>
                  <a:pt x="155" y="370"/>
                  <a:pt x="165" y="370"/>
                </a:cubicBezTo>
                <a:cubicBezTo>
                  <a:pt x="175" y="370"/>
                  <a:pt x="180" y="363"/>
                  <a:pt x="180" y="351"/>
                </a:cubicBezTo>
                <a:cubicBezTo>
                  <a:pt x="180" y="344"/>
                  <a:pt x="179" y="187"/>
                  <a:pt x="179" y="187"/>
                </a:cubicBezTo>
                <a:lnTo>
                  <a:pt x="198" y="187"/>
                </a:lnTo>
                <a:cubicBezTo>
                  <a:pt x="198" y="187"/>
                  <a:pt x="198" y="555"/>
                  <a:pt x="198" y="579"/>
                </a:cubicBezTo>
                <a:cubicBezTo>
                  <a:pt x="199" y="620"/>
                  <a:pt x="221" y="627"/>
                  <a:pt x="235" y="627"/>
                </a:cubicBezTo>
                <a:lnTo>
                  <a:pt x="271" y="627"/>
                </a:lnTo>
                <a:cubicBezTo>
                  <a:pt x="285" y="627"/>
                  <a:pt x="303" y="620"/>
                  <a:pt x="305" y="573"/>
                </a:cubicBezTo>
                <a:cubicBezTo>
                  <a:pt x="306" y="554"/>
                  <a:pt x="304" y="187"/>
                  <a:pt x="304" y="187"/>
                </a:cubicBezTo>
                <a:lnTo>
                  <a:pt x="323" y="187"/>
                </a:lnTo>
                <a:lnTo>
                  <a:pt x="323" y="347"/>
                </a:lnTo>
                <a:cubicBezTo>
                  <a:pt x="323" y="363"/>
                  <a:pt x="325" y="369"/>
                  <a:pt x="338" y="369"/>
                </a:cubicBezTo>
                <a:cubicBezTo>
                  <a:pt x="348" y="369"/>
                  <a:pt x="350" y="362"/>
                  <a:pt x="350" y="348"/>
                </a:cubicBezTo>
                <a:cubicBezTo>
                  <a:pt x="350" y="338"/>
                  <a:pt x="351" y="196"/>
                  <a:pt x="351" y="196"/>
                </a:cubicBezTo>
                <a:lnTo>
                  <a:pt x="369" y="196"/>
                </a:lnTo>
                <a:cubicBezTo>
                  <a:pt x="369" y="196"/>
                  <a:pt x="370" y="551"/>
                  <a:pt x="370" y="575"/>
                </a:cubicBezTo>
                <a:cubicBezTo>
                  <a:pt x="371" y="615"/>
                  <a:pt x="395" y="623"/>
                  <a:pt x="408" y="623"/>
                </a:cubicBezTo>
                <a:lnTo>
                  <a:pt x="445" y="623"/>
                </a:lnTo>
                <a:cubicBezTo>
                  <a:pt x="458" y="623"/>
                  <a:pt x="477" y="615"/>
                  <a:pt x="479" y="568"/>
                </a:cubicBezTo>
                <a:cubicBezTo>
                  <a:pt x="480" y="546"/>
                  <a:pt x="479" y="196"/>
                  <a:pt x="479" y="196"/>
                </a:cubicBezTo>
                <a:lnTo>
                  <a:pt x="498" y="196"/>
                </a:lnTo>
                <a:cubicBezTo>
                  <a:pt x="498" y="196"/>
                  <a:pt x="498" y="333"/>
                  <a:pt x="498" y="348"/>
                </a:cubicBezTo>
                <a:cubicBezTo>
                  <a:pt x="498" y="360"/>
                  <a:pt x="501" y="370"/>
                  <a:pt x="511" y="370"/>
                </a:cubicBezTo>
                <a:cubicBezTo>
                  <a:pt x="523" y="370"/>
                  <a:pt x="526" y="365"/>
                  <a:pt x="527" y="354"/>
                </a:cubicBezTo>
                <a:cubicBezTo>
                  <a:pt x="527" y="372"/>
                  <a:pt x="528" y="211"/>
                  <a:pt x="528" y="211"/>
                </a:cubicBezTo>
                <a:lnTo>
                  <a:pt x="546" y="211"/>
                </a:lnTo>
                <a:cubicBezTo>
                  <a:pt x="546" y="211"/>
                  <a:pt x="546" y="524"/>
                  <a:pt x="546" y="529"/>
                </a:cubicBezTo>
                <a:cubicBezTo>
                  <a:pt x="547" y="563"/>
                  <a:pt x="558" y="570"/>
                  <a:pt x="569" y="570"/>
                </a:cubicBezTo>
                <a:lnTo>
                  <a:pt x="604" y="570"/>
                </a:lnTo>
                <a:cubicBezTo>
                  <a:pt x="615" y="570"/>
                  <a:pt x="627" y="563"/>
                  <a:pt x="628" y="524"/>
                </a:cubicBezTo>
                <a:cubicBezTo>
                  <a:pt x="629" y="504"/>
                  <a:pt x="628" y="211"/>
                  <a:pt x="628" y="211"/>
                </a:cubicBezTo>
                <a:lnTo>
                  <a:pt x="647" y="211"/>
                </a:lnTo>
                <a:lnTo>
                  <a:pt x="647" y="352"/>
                </a:lnTo>
                <a:cubicBezTo>
                  <a:pt x="647" y="362"/>
                  <a:pt x="653" y="369"/>
                  <a:pt x="662" y="369"/>
                </a:cubicBezTo>
                <a:cubicBezTo>
                  <a:pt x="671" y="369"/>
                  <a:pt x="676" y="363"/>
                  <a:pt x="676" y="353"/>
                </a:cubicBezTo>
                <a:lnTo>
                  <a:pt x="676" y="215"/>
                </a:lnTo>
                <a:cubicBezTo>
                  <a:pt x="676" y="186"/>
                  <a:pt x="655" y="155"/>
                  <a:pt x="630" y="155"/>
                </a:cubicBezTo>
                <a:close/>
                <a:moveTo>
                  <a:pt x="584" y="135"/>
                </a:moveTo>
                <a:lnTo>
                  <a:pt x="584" y="135"/>
                </a:lnTo>
                <a:cubicBezTo>
                  <a:pt x="607" y="135"/>
                  <a:pt x="626" y="116"/>
                  <a:pt x="626" y="93"/>
                </a:cubicBezTo>
                <a:cubicBezTo>
                  <a:pt x="626" y="70"/>
                  <a:pt x="607" y="52"/>
                  <a:pt x="584" y="52"/>
                </a:cubicBezTo>
                <a:cubicBezTo>
                  <a:pt x="562" y="52"/>
                  <a:pt x="543" y="70"/>
                  <a:pt x="543" y="93"/>
                </a:cubicBezTo>
                <a:cubicBezTo>
                  <a:pt x="543" y="116"/>
                  <a:pt x="562" y="135"/>
                  <a:pt x="584" y="135"/>
                </a:cubicBezTo>
                <a:close/>
                <a:moveTo>
                  <a:pt x="88" y="147"/>
                </a:moveTo>
                <a:lnTo>
                  <a:pt x="88" y="147"/>
                </a:lnTo>
                <a:cubicBezTo>
                  <a:pt x="111" y="147"/>
                  <a:pt x="130" y="128"/>
                  <a:pt x="130" y="105"/>
                </a:cubicBezTo>
                <a:cubicBezTo>
                  <a:pt x="130" y="82"/>
                  <a:pt x="111" y="64"/>
                  <a:pt x="88" y="64"/>
                </a:cubicBezTo>
                <a:cubicBezTo>
                  <a:pt x="65" y="64"/>
                  <a:pt x="47" y="82"/>
                  <a:pt x="47" y="105"/>
                </a:cubicBezTo>
                <a:cubicBezTo>
                  <a:pt x="47" y="128"/>
                  <a:pt x="65" y="147"/>
                  <a:pt x="88" y="147"/>
                </a:cubicBezTo>
                <a:close/>
                <a:moveTo>
                  <a:pt x="423" y="115"/>
                </a:moveTo>
                <a:lnTo>
                  <a:pt x="423" y="115"/>
                </a:lnTo>
                <a:cubicBezTo>
                  <a:pt x="451" y="115"/>
                  <a:pt x="473" y="93"/>
                  <a:pt x="473" y="65"/>
                </a:cubicBezTo>
                <a:cubicBezTo>
                  <a:pt x="473" y="37"/>
                  <a:pt x="451" y="15"/>
                  <a:pt x="423" y="15"/>
                </a:cubicBezTo>
                <a:cubicBezTo>
                  <a:pt x="396" y="15"/>
                  <a:pt x="373" y="37"/>
                  <a:pt x="373" y="65"/>
                </a:cubicBezTo>
                <a:cubicBezTo>
                  <a:pt x="373" y="93"/>
                  <a:pt x="396" y="115"/>
                  <a:pt x="423" y="115"/>
                </a:cubicBezTo>
                <a:close/>
                <a:moveTo>
                  <a:pt x="250" y="100"/>
                </a:moveTo>
                <a:lnTo>
                  <a:pt x="250" y="100"/>
                </a:lnTo>
                <a:cubicBezTo>
                  <a:pt x="277" y="100"/>
                  <a:pt x="300" y="77"/>
                  <a:pt x="300" y="49"/>
                </a:cubicBezTo>
                <a:cubicBezTo>
                  <a:pt x="300" y="22"/>
                  <a:pt x="277" y="0"/>
                  <a:pt x="250" y="0"/>
                </a:cubicBezTo>
                <a:cubicBezTo>
                  <a:pt x="222" y="0"/>
                  <a:pt x="200" y="22"/>
                  <a:pt x="200" y="49"/>
                </a:cubicBezTo>
                <a:cubicBezTo>
                  <a:pt x="200" y="77"/>
                  <a:pt x="222" y="100"/>
                  <a:pt x="250" y="100"/>
                </a:cubicBezTo>
                <a:close/>
              </a:path>
            </a:pathLst>
          </a:custGeom>
          <a:solidFill>
            <a:schemeClr val="bg2">
              <a:lumMod val="50000"/>
            </a:schemeClr>
          </a:solidFill>
          <a:ln w="0">
            <a:solidFill>
              <a:schemeClr val="accent5">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1" name="Slide Number Placeholder 20"/>
          <p:cNvSpPr>
            <a:spLocks noGrp="1"/>
          </p:cNvSpPr>
          <p:nvPr>
            <p:ph type="sldNum" sz="quarter" idx="12"/>
          </p:nvPr>
        </p:nvSpPr>
        <p:spPr>
          <a:xfrm>
            <a:off x="134563" y="6283922"/>
            <a:ext cx="300003" cy="365125"/>
          </a:xfrm>
        </p:spPr>
        <p:txBody>
          <a:bodyPr/>
          <a:lstStyle/>
          <a:p>
            <a:fld id="{883B7BDA-E297-4144-82FE-9AC7F1C4AD01}" type="slidenum">
              <a:rPr lang="en-US" smtClean="0"/>
              <a:pPr/>
              <a:t>4</a:t>
            </a:fld>
            <a:endParaRPr lang="en-US" dirty="0"/>
          </a:p>
        </p:txBody>
      </p:sp>
    </p:spTree>
    <p:extLst>
      <p:ext uri="{BB962C8B-B14F-4D97-AF65-F5344CB8AC3E}">
        <p14:creationId xmlns:p14="http://schemas.microsoft.com/office/powerpoint/2010/main" val="868196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228600" y="152400"/>
            <a:ext cx="8686800" cy="762000"/>
          </a:xfrm>
        </p:spPr>
        <p:txBody>
          <a:bodyPr>
            <a:normAutofit/>
          </a:bodyPr>
          <a:lstStyle/>
          <a:p>
            <a:pPr algn="l"/>
            <a:r>
              <a:rPr lang="en-US" sz="2400" dirty="0" smtClean="0">
                <a:solidFill>
                  <a:srgbClr val="B10608"/>
                </a:solidFill>
                <a:latin typeface="Arial" charset="0"/>
              </a:rPr>
              <a:t>Eligible Dependents  </a:t>
            </a:r>
          </a:p>
        </p:txBody>
      </p:sp>
      <p:sp>
        <p:nvSpPr>
          <p:cNvPr id="4" name="Content Placeholder 2"/>
          <p:cNvSpPr txBox="1">
            <a:spLocks/>
          </p:cNvSpPr>
          <p:nvPr/>
        </p:nvSpPr>
        <p:spPr>
          <a:xfrm>
            <a:off x="228600" y="993870"/>
            <a:ext cx="8256587" cy="1620434"/>
          </a:xfrm>
          <a:prstGeom prst="rect">
            <a:avLst/>
          </a:prstGeom>
        </p:spPr>
        <p:txBody>
          <a:bodyPr vert="horz" lIns="91440" tIns="45720" rIns="91440" bIns="45720" rtlCol="0">
            <a:normAutofit fontScale="92500"/>
          </a:bodyPr>
          <a:lstStyle>
            <a:lvl1pPr marL="0" indent="0" algn="ctr" defTabSz="457200" rtl="0" eaLnBrk="1" latinLnBrk="0" hangingPunct="1">
              <a:spcBef>
                <a:spcPct val="20000"/>
              </a:spcBef>
              <a:buFont typeface="Arial"/>
              <a:buNone/>
              <a:defRPr sz="2800" kern="1200">
                <a:solidFill>
                  <a:schemeClr val="tx1">
                    <a:tint val="75000"/>
                  </a:schemeClr>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2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000" dirty="0" smtClean="0">
                <a:solidFill>
                  <a:schemeClr val="bg1">
                    <a:lumMod val="50000"/>
                  </a:schemeClr>
                </a:solidFill>
              </a:rPr>
              <a:t>Your Frontier Health &amp; Welfare plan can cover your:</a:t>
            </a:r>
          </a:p>
          <a:p>
            <a:pPr marL="628650" lvl="1" algn="l">
              <a:buFont typeface="Wingdings" panose="05000000000000000000" pitchFamily="2" charset="2"/>
              <a:buChar char="ü"/>
            </a:pPr>
            <a:r>
              <a:rPr lang="en-US" altLang="en-US" sz="2000" dirty="0" smtClean="0">
                <a:solidFill>
                  <a:schemeClr val="bg1">
                    <a:lumMod val="50000"/>
                  </a:schemeClr>
                </a:solidFill>
              </a:rPr>
              <a:t>Spouse</a:t>
            </a:r>
          </a:p>
          <a:p>
            <a:pPr marL="628650" lvl="1" algn="l">
              <a:buFont typeface="Wingdings" panose="05000000000000000000" pitchFamily="2" charset="2"/>
              <a:buChar char="ü"/>
            </a:pPr>
            <a:r>
              <a:rPr lang="en-US" altLang="en-US" sz="2000" dirty="0" smtClean="0">
                <a:solidFill>
                  <a:schemeClr val="bg1">
                    <a:lumMod val="50000"/>
                  </a:schemeClr>
                </a:solidFill>
              </a:rPr>
              <a:t>Same-sex Domestic Partner</a:t>
            </a:r>
          </a:p>
          <a:p>
            <a:pPr marL="628650" lvl="1" algn="l">
              <a:buFont typeface="Wingdings" panose="05000000000000000000" pitchFamily="2" charset="2"/>
              <a:buChar char="ü"/>
            </a:pPr>
            <a:r>
              <a:rPr lang="en-US" altLang="en-US" sz="2000" dirty="0" smtClean="0">
                <a:solidFill>
                  <a:schemeClr val="bg1">
                    <a:lumMod val="50000"/>
                  </a:schemeClr>
                </a:solidFill>
              </a:rPr>
              <a:t>Children and eligible children of your Same-sex Domestic Partner </a:t>
            </a:r>
          </a:p>
          <a:p>
            <a:pPr marL="1028700" lvl="1">
              <a:buFont typeface="Wingdings" panose="05000000000000000000" pitchFamily="2" charset="2"/>
              <a:buChar char="ü"/>
            </a:pPr>
            <a:endParaRPr lang="en-US" dirty="0"/>
          </a:p>
        </p:txBody>
      </p:sp>
      <p:sp>
        <p:nvSpPr>
          <p:cNvPr id="5" name="Content Placeholder 2"/>
          <p:cNvSpPr txBox="1">
            <a:spLocks/>
          </p:cNvSpPr>
          <p:nvPr/>
        </p:nvSpPr>
        <p:spPr>
          <a:xfrm>
            <a:off x="348730" y="4020551"/>
            <a:ext cx="8566670" cy="2032097"/>
          </a:xfrm>
          <a:prstGeom prst="rect">
            <a:avLst/>
          </a:prstGeom>
        </p:spPr>
        <p:txBody>
          <a:bodyPr vert="horz" lIns="0" tIns="45720" rIns="91440" bIns="45720" rtlCol="0">
            <a:noAutofit/>
          </a:bodyPr>
          <a:lstStyle>
            <a:lvl1pPr marL="0" marR="0" indent="0" algn="l" defTabSz="457200" rtl="0" eaLnBrk="1" fontAlgn="auto" latinLnBrk="0" hangingPunct="1">
              <a:lnSpc>
                <a:spcPct val="100000"/>
              </a:lnSpc>
              <a:spcBef>
                <a:spcPct val="20000"/>
              </a:spcBef>
              <a:spcAft>
                <a:spcPts val="0"/>
              </a:spcAft>
              <a:buClr>
                <a:srgbClr val="476101"/>
              </a:buClr>
              <a:buSzTx/>
              <a:buFont typeface="Arial"/>
              <a:buNone/>
              <a:tabLst/>
              <a:defRPr lang="en-US" sz="1400" kern="1200" dirty="0" smtClean="0">
                <a:solidFill>
                  <a:srgbClr val="7F7F7F"/>
                </a:solidFill>
                <a:latin typeface="Trebuchet MS"/>
                <a:ea typeface="+mn-ea"/>
                <a:cs typeface="Trebuchet MS"/>
              </a:defRPr>
            </a:lvl1pPr>
            <a:lvl2pPr marL="742950" marR="0" indent="-285750" algn="l" defTabSz="457200" rtl="0" eaLnBrk="1" fontAlgn="auto" latinLnBrk="0" hangingPunct="1">
              <a:lnSpc>
                <a:spcPct val="100000"/>
              </a:lnSpc>
              <a:spcBef>
                <a:spcPct val="20000"/>
              </a:spcBef>
              <a:spcAft>
                <a:spcPts val="0"/>
              </a:spcAft>
              <a:buClr>
                <a:srgbClr val="E6000F"/>
              </a:buClr>
              <a:buSzPct val="135000"/>
              <a:buFont typeface="Arial"/>
              <a:buChar char="•"/>
              <a:tabLst/>
              <a:defRPr lang="en-US" sz="1400" kern="1200" dirty="0" smtClean="0">
                <a:solidFill>
                  <a:srgbClr val="7F7F7F"/>
                </a:solidFill>
                <a:latin typeface="Trebuchet MS"/>
                <a:ea typeface="+mn-ea"/>
                <a:cs typeface="Trebuchet MS"/>
              </a:defRPr>
            </a:lvl2pPr>
            <a:lvl3pPr marL="1143000" marR="0" indent="-228600" algn="l" defTabSz="457200" rtl="0" eaLnBrk="1" fontAlgn="auto" latinLnBrk="0" hangingPunct="1">
              <a:lnSpc>
                <a:spcPct val="100000"/>
              </a:lnSpc>
              <a:spcBef>
                <a:spcPct val="20000"/>
              </a:spcBef>
              <a:spcAft>
                <a:spcPts val="0"/>
              </a:spcAft>
              <a:buClr>
                <a:srgbClr val="E6000F"/>
              </a:buClr>
              <a:buSzPct val="120000"/>
              <a:buFont typeface="Wingdings" charset="2"/>
              <a:buChar char="§"/>
              <a:tabLst/>
              <a:defRPr lang="en-US" sz="1400" kern="1200" dirty="0" smtClean="0">
                <a:solidFill>
                  <a:srgbClr val="7F7F7F"/>
                </a:solidFill>
                <a:latin typeface="Trebuchet MS"/>
                <a:ea typeface="+mn-ea"/>
                <a:cs typeface="Trebuchet MS"/>
              </a:defRPr>
            </a:lvl3pPr>
            <a:lvl4pPr marL="1600200" marR="0" indent="-228600" algn="l" defTabSz="457200" rtl="0" eaLnBrk="1" fontAlgn="auto" latinLnBrk="0" hangingPunct="1">
              <a:lnSpc>
                <a:spcPct val="100000"/>
              </a:lnSpc>
              <a:spcBef>
                <a:spcPct val="20000"/>
              </a:spcBef>
              <a:spcAft>
                <a:spcPts val="0"/>
              </a:spcAft>
              <a:buClr>
                <a:srgbClr val="E6000F"/>
              </a:buClr>
              <a:buSzPct val="120000"/>
              <a:buFont typeface="Courier New"/>
              <a:buChar char="o"/>
              <a:tabLst/>
              <a:defRPr lang="en-US" sz="1400" kern="1200" dirty="0" smtClean="0">
                <a:solidFill>
                  <a:srgbClr val="7F7F7F"/>
                </a:solidFill>
                <a:latin typeface="Trebuchet MS"/>
                <a:ea typeface="+mn-ea"/>
                <a:cs typeface="Trebuchet MS"/>
              </a:defRPr>
            </a:lvl4pPr>
            <a:lvl5pPr marL="2057400" marR="0" indent="-228600" algn="l" defTabSz="457200" rtl="0" eaLnBrk="1" fontAlgn="auto" latinLnBrk="0" hangingPunct="1">
              <a:lnSpc>
                <a:spcPct val="100000"/>
              </a:lnSpc>
              <a:spcBef>
                <a:spcPct val="20000"/>
              </a:spcBef>
              <a:spcAft>
                <a:spcPts val="0"/>
              </a:spcAft>
              <a:buClr>
                <a:srgbClr val="E6000F"/>
              </a:buClr>
              <a:buSzPct val="110000"/>
              <a:buFont typeface="Wingdings" charset="2"/>
              <a:buChar char="ü"/>
              <a:tabLst/>
              <a:defRPr lang="en-US" sz="1400" kern="1200" dirty="0">
                <a:solidFill>
                  <a:srgbClr val="7F7F7F"/>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400050"/>
            <a:r>
              <a:rPr lang="en-US" sz="2000" dirty="0" smtClean="0">
                <a:solidFill>
                  <a:schemeClr val="bg1">
                    <a:lumMod val="50000"/>
                  </a:schemeClr>
                </a:solidFill>
              </a:rPr>
              <a:t>If you add any new dependents during open enrollment, verification is required:</a:t>
            </a:r>
          </a:p>
          <a:p>
            <a:pPr marL="628650" lvl="1">
              <a:buFont typeface="Wingdings" panose="05000000000000000000" pitchFamily="2" charset="2"/>
              <a:buChar char="q"/>
            </a:pPr>
            <a:r>
              <a:rPr lang="en-US" sz="1600" dirty="0">
                <a:solidFill>
                  <a:schemeClr val="bg1">
                    <a:lumMod val="50000"/>
                  </a:schemeClr>
                </a:solidFill>
              </a:rPr>
              <a:t>Frontier Benefits Service Center will mail a dependent verification request upon adding a new dependent to medical, dental and/or vision plans</a:t>
            </a:r>
          </a:p>
          <a:p>
            <a:pPr marL="628650" lvl="1">
              <a:buFont typeface="Wingdings" panose="05000000000000000000" pitchFamily="2" charset="2"/>
              <a:buChar char="q"/>
            </a:pPr>
            <a:r>
              <a:rPr lang="en-US" sz="1600" dirty="0">
                <a:solidFill>
                  <a:schemeClr val="bg1">
                    <a:lumMod val="50000"/>
                  </a:schemeClr>
                </a:solidFill>
              </a:rPr>
              <a:t>You </a:t>
            </a:r>
            <a:r>
              <a:rPr lang="en-US" sz="1600" dirty="0" smtClean="0">
                <a:solidFill>
                  <a:schemeClr val="bg1">
                    <a:lumMod val="50000"/>
                  </a:schemeClr>
                </a:solidFill>
              </a:rPr>
              <a:t>must provide the required documentation by the due date indicated on the form</a:t>
            </a:r>
          </a:p>
          <a:p>
            <a:pPr marL="628650" lvl="1">
              <a:buFont typeface="Wingdings" panose="05000000000000000000" pitchFamily="2" charset="2"/>
              <a:buChar char="q"/>
            </a:pPr>
            <a:r>
              <a:rPr lang="en-US" sz="1600" dirty="0" smtClean="0">
                <a:solidFill>
                  <a:schemeClr val="bg1">
                    <a:lumMod val="50000"/>
                  </a:schemeClr>
                </a:solidFill>
              </a:rPr>
              <a:t>Newly </a:t>
            </a:r>
            <a:r>
              <a:rPr lang="en-US" sz="1600" dirty="0">
                <a:solidFill>
                  <a:schemeClr val="bg1">
                    <a:lumMod val="50000"/>
                  </a:schemeClr>
                </a:solidFill>
              </a:rPr>
              <a:t>added dependent(s) will </a:t>
            </a:r>
            <a:r>
              <a:rPr lang="en-US" sz="1600" dirty="0" smtClean="0">
                <a:solidFill>
                  <a:schemeClr val="bg1">
                    <a:lumMod val="50000"/>
                  </a:schemeClr>
                </a:solidFill>
              </a:rPr>
              <a:t>have </a:t>
            </a:r>
            <a:r>
              <a:rPr lang="en-US" sz="1600" dirty="0">
                <a:solidFill>
                  <a:schemeClr val="bg1">
                    <a:lumMod val="50000"/>
                  </a:schemeClr>
                </a:solidFill>
              </a:rPr>
              <a:t>coverage </a:t>
            </a:r>
            <a:r>
              <a:rPr lang="en-US" sz="1600" dirty="0" smtClean="0">
                <a:solidFill>
                  <a:schemeClr val="bg1">
                    <a:lumMod val="50000"/>
                  </a:schemeClr>
                </a:solidFill>
              </a:rPr>
              <a:t>once their eligibility </a:t>
            </a:r>
            <a:r>
              <a:rPr lang="en-US" sz="1600" dirty="0">
                <a:solidFill>
                  <a:schemeClr val="bg1">
                    <a:lumMod val="50000"/>
                  </a:schemeClr>
                </a:solidFill>
              </a:rPr>
              <a:t>is verified</a:t>
            </a:r>
          </a:p>
          <a:p>
            <a:pPr marL="1028700" lvl="1">
              <a:buFont typeface="Wingdings" panose="05000000000000000000" pitchFamily="2" charset="2"/>
              <a:buChar char="ü"/>
            </a:pPr>
            <a:endParaRPr lang="en-US" dirty="0"/>
          </a:p>
        </p:txBody>
      </p:sp>
      <p:sp>
        <p:nvSpPr>
          <p:cNvPr id="6" name="Rounded Rectangular Callout 5"/>
          <p:cNvSpPr/>
          <p:nvPr/>
        </p:nvSpPr>
        <p:spPr>
          <a:xfrm>
            <a:off x="6779696" y="180112"/>
            <a:ext cx="2135704" cy="1620570"/>
          </a:xfrm>
          <a:prstGeom prst="wedgeRoundRectCallout">
            <a:avLst>
              <a:gd name="adj1" fmla="val -168398"/>
              <a:gd name="adj2" fmla="val 72046"/>
              <a:gd name="adj3" fmla="val 16667"/>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noAutofit/>
          </a:bodyPr>
          <a:lstStyle/>
          <a:p>
            <a:pPr marL="171450" lvl="1" indent="-171450">
              <a:buFont typeface="Arial" panose="020B0604020202020204" pitchFamily="34" charset="0"/>
              <a:buChar char="•"/>
            </a:pPr>
            <a:r>
              <a:rPr lang="en-US" altLang="en-US" sz="1100" dirty="0" smtClean="0">
                <a:solidFill>
                  <a:schemeClr val="bg1"/>
                </a:solidFill>
              </a:rPr>
              <a:t>Medical Plan until </a:t>
            </a:r>
            <a:r>
              <a:rPr lang="en-US" altLang="en-US" sz="1100" dirty="0">
                <a:solidFill>
                  <a:schemeClr val="bg1"/>
                </a:solidFill>
              </a:rPr>
              <a:t>age </a:t>
            </a:r>
            <a:r>
              <a:rPr lang="en-US" altLang="en-US" sz="1100" dirty="0" smtClean="0">
                <a:solidFill>
                  <a:schemeClr val="bg1"/>
                </a:solidFill>
              </a:rPr>
              <a:t>26</a:t>
            </a:r>
          </a:p>
          <a:p>
            <a:pPr marL="0" lvl="1"/>
            <a:endParaRPr lang="en-US" altLang="en-US" sz="800" dirty="0" smtClean="0">
              <a:solidFill>
                <a:schemeClr val="bg1"/>
              </a:solidFill>
            </a:endParaRPr>
          </a:p>
          <a:p>
            <a:pPr marL="0" lvl="1"/>
            <a:endParaRPr lang="en-US" altLang="en-US" sz="800" dirty="0" smtClean="0">
              <a:solidFill>
                <a:schemeClr val="bg1"/>
              </a:solidFill>
            </a:endParaRPr>
          </a:p>
          <a:p>
            <a:pPr marL="171450" lvl="1" indent="-171450">
              <a:buFont typeface="Arial" panose="020B0604020202020204" pitchFamily="34" charset="0"/>
              <a:buChar char="•"/>
            </a:pPr>
            <a:r>
              <a:rPr lang="en-US" altLang="en-US" sz="1100" dirty="0" smtClean="0">
                <a:solidFill>
                  <a:schemeClr val="bg1"/>
                </a:solidFill>
              </a:rPr>
              <a:t>Child Life and Child PAI until age 19 or 26 (if a full-time student)</a:t>
            </a:r>
          </a:p>
        </p:txBody>
      </p:sp>
      <p:sp>
        <p:nvSpPr>
          <p:cNvPr id="3" name="Rectangle 2"/>
          <p:cNvSpPr/>
          <p:nvPr/>
        </p:nvSpPr>
        <p:spPr>
          <a:xfrm>
            <a:off x="442660" y="2621251"/>
            <a:ext cx="8068728" cy="115404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You are responsible for updating your Child Life Insurance and Personal Accident insurance (PAI) elections if your previously eligible child(</a:t>
            </a:r>
            <a:r>
              <a:rPr lang="en-US" dirty="0" err="1" smtClean="0"/>
              <a:t>ren</a:t>
            </a:r>
            <a:r>
              <a:rPr lang="en-US" dirty="0" smtClean="0"/>
              <a:t>) no longer meet the eligibility requirements as noted above.  Your Insurance Company will not honor the ineligible child’s claim. </a:t>
            </a:r>
            <a:endParaRPr lang="en-US" dirty="0"/>
          </a:p>
        </p:txBody>
      </p:sp>
      <p:sp>
        <p:nvSpPr>
          <p:cNvPr id="8" name="Slide Number Placeholder 7"/>
          <p:cNvSpPr>
            <a:spLocks noGrp="1"/>
          </p:cNvSpPr>
          <p:nvPr>
            <p:ph type="sldNum" sz="quarter" idx="12"/>
          </p:nvPr>
        </p:nvSpPr>
        <p:spPr>
          <a:xfrm>
            <a:off x="125240" y="6283922"/>
            <a:ext cx="381754" cy="365125"/>
          </a:xfrm>
        </p:spPr>
        <p:txBody>
          <a:bodyPr/>
          <a:lstStyle/>
          <a:p>
            <a:fld id="{883B7BDA-E297-4144-82FE-9AC7F1C4AD01}" type="slidenum">
              <a:rPr lang="en-US" smtClean="0"/>
              <a:pPr/>
              <a:t>5</a:t>
            </a:fld>
            <a:endParaRPr lang="en-US" dirty="0"/>
          </a:p>
        </p:txBody>
      </p:sp>
    </p:spTree>
    <p:extLst>
      <p:ext uri="{BB962C8B-B14F-4D97-AF65-F5344CB8AC3E}">
        <p14:creationId xmlns:p14="http://schemas.microsoft.com/office/powerpoint/2010/main" val="1935330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500"/>
            <a:ext cx="8229600" cy="784617"/>
          </a:xfrm>
        </p:spPr>
        <p:txBody>
          <a:bodyPr>
            <a:normAutofit/>
          </a:bodyPr>
          <a:lstStyle/>
          <a:p>
            <a:r>
              <a:rPr lang="en-US" sz="2400" dirty="0" smtClean="0">
                <a:solidFill>
                  <a:srgbClr val="B10608"/>
                </a:solidFill>
              </a:rPr>
              <a:t>What’s New for  2018</a:t>
            </a:r>
            <a:endParaRPr lang="en-US" sz="2400" dirty="0">
              <a:solidFill>
                <a:srgbClr val="B10608"/>
              </a:solidFill>
            </a:endParaRPr>
          </a:p>
        </p:txBody>
      </p:sp>
      <p:sp>
        <p:nvSpPr>
          <p:cNvPr id="4" name="Vertical Text Placeholder 3"/>
          <p:cNvSpPr>
            <a:spLocks noGrp="1"/>
          </p:cNvSpPr>
          <p:nvPr>
            <p:ph type="body" orient="vert" idx="1"/>
          </p:nvPr>
        </p:nvSpPr>
        <p:spPr>
          <a:xfrm>
            <a:off x="375719" y="697117"/>
            <a:ext cx="8229600" cy="5323437"/>
          </a:xfrm>
        </p:spPr>
        <p:txBody>
          <a:bodyPr>
            <a:normAutofit fontScale="92500"/>
          </a:bodyPr>
          <a:lstStyle/>
          <a:p>
            <a:r>
              <a:rPr lang="en-US" sz="1400" b="1" dirty="0" smtClean="0">
                <a:solidFill>
                  <a:schemeClr val="bg1">
                    <a:lumMod val="50000"/>
                  </a:schemeClr>
                </a:solidFill>
              </a:rPr>
              <a:t>Tobacco User Status Declaration </a:t>
            </a:r>
            <a:r>
              <a:rPr lang="en-US" sz="1400" dirty="0" smtClean="0">
                <a:solidFill>
                  <a:schemeClr val="bg1">
                    <a:lumMod val="50000"/>
                  </a:schemeClr>
                </a:solidFill>
              </a:rPr>
              <a:t>– Your current tobacco user status will automatically continue for 2018</a:t>
            </a:r>
            <a:r>
              <a:rPr lang="en-US" sz="900" i="1" dirty="0" smtClean="0">
                <a:solidFill>
                  <a:schemeClr val="bg1">
                    <a:lumMod val="50000"/>
                  </a:schemeClr>
                </a:solidFill>
              </a:rPr>
              <a:t>(see slide 11 for details)</a:t>
            </a:r>
            <a:r>
              <a:rPr lang="en-US" sz="1400" dirty="0" smtClean="0">
                <a:solidFill>
                  <a:schemeClr val="bg1">
                    <a:lumMod val="50000"/>
                  </a:schemeClr>
                </a:solidFill>
              </a:rPr>
              <a:t> </a:t>
            </a:r>
          </a:p>
          <a:p>
            <a:pPr marL="0" indent="0">
              <a:buNone/>
            </a:pPr>
            <a:endParaRPr lang="en-US" sz="800" dirty="0" smtClean="0">
              <a:solidFill>
                <a:schemeClr val="bg1">
                  <a:lumMod val="50000"/>
                </a:schemeClr>
              </a:solidFill>
            </a:endParaRPr>
          </a:p>
          <a:p>
            <a:r>
              <a:rPr lang="en-US" sz="1400" b="1" dirty="0" smtClean="0">
                <a:solidFill>
                  <a:schemeClr val="bg1">
                    <a:lumMod val="50000"/>
                  </a:schemeClr>
                </a:solidFill>
              </a:rPr>
              <a:t>Medical Plans </a:t>
            </a:r>
            <a:r>
              <a:rPr lang="en-US" sz="1400" dirty="0" smtClean="0">
                <a:solidFill>
                  <a:schemeClr val="bg1">
                    <a:lumMod val="50000"/>
                  </a:schemeClr>
                </a:solidFill>
              </a:rPr>
              <a:t>– Will continue based on the terms of your collective bargaining agreement</a:t>
            </a:r>
          </a:p>
          <a:p>
            <a:endParaRPr lang="en-US" sz="1400" dirty="0">
              <a:solidFill>
                <a:schemeClr val="bg1">
                  <a:lumMod val="50000"/>
                </a:schemeClr>
              </a:solidFill>
            </a:endParaRPr>
          </a:p>
          <a:p>
            <a:r>
              <a:rPr lang="en-US" sz="1400" b="1" dirty="0">
                <a:solidFill>
                  <a:schemeClr val="bg1">
                    <a:lumMod val="50000"/>
                  </a:schemeClr>
                </a:solidFill>
              </a:rPr>
              <a:t>Prescription Drugs Mail Order Enhancement </a:t>
            </a:r>
            <a:r>
              <a:rPr lang="en-US" sz="1400" dirty="0">
                <a:solidFill>
                  <a:schemeClr val="bg1">
                    <a:lumMod val="50000"/>
                  </a:schemeClr>
                </a:solidFill>
              </a:rPr>
              <a:t>– ESI members are able to either use CVS retail stores or continue utilizing the ESI Mail Order Pharmacy, for the 90-day mail order </a:t>
            </a:r>
            <a:r>
              <a:rPr lang="en-US" sz="900" dirty="0">
                <a:solidFill>
                  <a:schemeClr val="bg1">
                    <a:lumMod val="50000"/>
                  </a:schemeClr>
                </a:solidFill>
              </a:rPr>
              <a:t>(see slide </a:t>
            </a:r>
            <a:r>
              <a:rPr lang="en-US" sz="900" dirty="0" smtClean="0">
                <a:solidFill>
                  <a:schemeClr val="bg1">
                    <a:lumMod val="50000"/>
                  </a:schemeClr>
                </a:solidFill>
              </a:rPr>
              <a:t>10 </a:t>
            </a:r>
            <a:r>
              <a:rPr lang="en-US" sz="900" dirty="0">
                <a:solidFill>
                  <a:schemeClr val="bg1">
                    <a:lumMod val="50000"/>
                  </a:schemeClr>
                </a:solidFill>
              </a:rPr>
              <a:t>for details)</a:t>
            </a:r>
            <a:r>
              <a:rPr lang="en-US" sz="1400" dirty="0">
                <a:solidFill>
                  <a:schemeClr val="bg1">
                    <a:lumMod val="50000"/>
                  </a:schemeClr>
                </a:solidFill>
              </a:rPr>
              <a:t>    </a:t>
            </a:r>
            <a:endParaRPr lang="en-US" sz="1400" b="1" dirty="0">
              <a:solidFill>
                <a:schemeClr val="bg1">
                  <a:lumMod val="50000"/>
                </a:schemeClr>
              </a:solidFill>
            </a:endParaRPr>
          </a:p>
          <a:p>
            <a:pPr marL="0" indent="0">
              <a:buNone/>
            </a:pPr>
            <a:endParaRPr lang="en-US" sz="1400" dirty="0">
              <a:solidFill>
                <a:schemeClr val="bg1">
                  <a:lumMod val="50000"/>
                </a:schemeClr>
              </a:solidFill>
            </a:endParaRPr>
          </a:p>
          <a:p>
            <a:r>
              <a:rPr lang="en-US" sz="1400" b="1" dirty="0" smtClean="0">
                <a:solidFill>
                  <a:schemeClr val="bg1">
                    <a:lumMod val="50000"/>
                  </a:schemeClr>
                </a:solidFill>
              </a:rPr>
              <a:t>EME Plan </a:t>
            </a:r>
            <a:r>
              <a:rPr lang="en-US" sz="1400" dirty="0" smtClean="0">
                <a:solidFill>
                  <a:schemeClr val="bg1">
                    <a:lumMod val="50000"/>
                  </a:schemeClr>
                </a:solidFill>
              </a:rPr>
              <a:t>– Annual deductible will increases to $300 for employee only coverage and $600 for employee plus one or more coverage based on the terms of the collective bargaining agreement</a:t>
            </a:r>
          </a:p>
          <a:p>
            <a:pPr marL="0" indent="0">
              <a:buNone/>
            </a:pPr>
            <a:endParaRPr lang="en-US" sz="800" dirty="0" smtClean="0">
              <a:solidFill>
                <a:schemeClr val="bg1">
                  <a:lumMod val="50000"/>
                </a:schemeClr>
              </a:solidFill>
            </a:endParaRPr>
          </a:p>
          <a:p>
            <a:r>
              <a:rPr lang="en-US" sz="1400" b="1" dirty="0" smtClean="0">
                <a:solidFill>
                  <a:schemeClr val="bg1">
                    <a:lumMod val="50000"/>
                  </a:schemeClr>
                </a:solidFill>
              </a:rPr>
              <a:t>Flex Credit Allowance </a:t>
            </a:r>
            <a:r>
              <a:rPr lang="en-US" sz="1400" dirty="0" smtClean="0">
                <a:solidFill>
                  <a:schemeClr val="bg1">
                    <a:lumMod val="50000"/>
                  </a:schemeClr>
                </a:solidFill>
              </a:rPr>
              <a:t>–  Will continue based on the terms of your collective bargaining agreement</a:t>
            </a:r>
            <a:r>
              <a:rPr lang="en-US" sz="900" i="1" dirty="0" smtClean="0">
                <a:solidFill>
                  <a:schemeClr val="bg1">
                    <a:lumMod val="50000"/>
                  </a:schemeClr>
                </a:solidFill>
              </a:rPr>
              <a:t> </a:t>
            </a:r>
          </a:p>
          <a:p>
            <a:pPr marL="0" indent="0">
              <a:buNone/>
            </a:pPr>
            <a:r>
              <a:rPr lang="en-US" sz="1400" dirty="0" smtClean="0">
                <a:solidFill>
                  <a:schemeClr val="bg1">
                    <a:lumMod val="50000"/>
                  </a:schemeClr>
                </a:solidFill>
              </a:rPr>
              <a:t>    </a:t>
            </a:r>
          </a:p>
          <a:p>
            <a:r>
              <a:rPr lang="en-US" sz="1400" b="1" dirty="0" smtClean="0">
                <a:solidFill>
                  <a:schemeClr val="bg1">
                    <a:lumMod val="50000"/>
                  </a:schemeClr>
                </a:solidFill>
              </a:rPr>
              <a:t>Health Care Flexible Spending Annual Maximum </a:t>
            </a:r>
            <a:r>
              <a:rPr lang="en-US" sz="1400" dirty="0" smtClean="0">
                <a:solidFill>
                  <a:schemeClr val="bg1">
                    <a:lumMod val="50000"/>
                  </a:schemeClr>
                </a:solidFill>
              </a:rPr>
              <a:t>– Will increase to $2,600 from prior year of $2,550  </a:t>
            </a:r>
          </a:p>
          <a:p>
            <a:endParaRPr lang="en-US" sz="1400" dirty="0">
              <a:solidFill>
                <a:schemeClr val="bg1">
                  <a:lumMod val="50000"/>
                </a:schemeClr>
              </a:solidFill>
            </a:endParaRPr>
          </a:p>
          <a:p>
            <a:r>
              <a:rPr lang="en-US" sz="1400" b="1" dirty="0"/>
              <a:t>Supplemental life and supplemental long term disability </a:t>
            </a:r>
            <a:r>
              <a:rPr lang="en-US" sz="1400" dirty="0"/>
              <a:t>rates will be reduced</a:t>
            </a:r>
          </a:p>
          <a:p>
            <a:pPr marL="0" indent="0">
              <a:buNone/>
            </a:pPr>
            <a:endParaRPr lang="en-US" sz="1400" dirty="0">
              <a:solidFill>
                <a:schemeClr val="bg1">
                  <a:lumMod val="50000"/>
                </a:schemeClr>
              </a:solidFill>
            </a:endParaRPr>
          </a:p>
          <a:p>
            <a:r>
              <a:rPr lang="en-US" sz="1400" b="1" dirty="0">
                <a:solidFill>
                  <a:schemeClr val="bg1">
                    <a:lumMod val="50000"/>
                  </a:schemeClr>
                </a:solidFill>
              </a:rPr>
              <a:t>Anthem offers </a:t>
            </a:r>
            <a:r>
              <a:rPr lang="en-US" sz="1400" b="1" dirty="0" err="1">
                <a:solidFill>
                  <a:schemeClr val="bg1">
                    <a:lumMod val="50000"/>
                  </a:schemeClr>
                </a:solidFill>
              </a:rPr>
              <a:t>LiveHealth</a:t>
            </a:r>
            <a:r>
              <a:rPr lang="en-US" sz="1400" b="1" dirty="0">
                <a:solidFill>
                  <a:schemeClr val="bg1">
                    <a:lumMod val="50000"/>
                  </a:schemeClr>
                </a:solidFill>
              </a:rPr>
              <a:t> Online to its Members </a:t>
            </a:r>
            <a:r>
              <a:rPr lang="en-US" sz="1400" dirty="0">
                <a:solidFill>
                  <a:schemeClr val="bg1">
                    <a:lumMod val="50000"/>
                  </a:schemeClr>
                </a:solidFill>
              </a:rPr>
              <a:t>– Online Primary Care (PCP) and behavioral health visits make it easy and convenient to speak with licensed PCP and Psychologist/therapists about issues with stress, anxiety, depression, and more</a:t>
            </a:r>
            <a:r>
              <a:rPr lang="en-US" sz="900" i="1" dirty="0">
                <a:solidFill>
                  <a:schemeClr val="bg1">
                    <a:lumMod val="50000"/>
                  </a:schemeClr>
                </a:solidFill>
              </a:rPr>
              <a:t>(see slide </a:t>
            </a:r>
            <a:r>
              <a:rPr lang="en-US" sz="900" i="1" dirty="0" smtClean="0">
                <a:solidFill>
                  <a:schemeClr val="bg1">
                    <a:lumMod val="50000"/>
                  </a:schemeClr>
                </a:solidFill>
              </a:rPr>
              <a:t>12 </a:t>
            </a:r>
            <a:r>
              <a:rPr lang="en-US" sz="900" i="1" dirty="0">
                <a:solidFill>
                  <a:schemeClr val="bg1">
                    <a:lumMod val="50000"/>
                  </a:schemeClr>
                </a:solidFill>
              </a:rPr>
              <a:t>for details)</a:t>
            </a:r>
            <a:r>
              <a:rPr lang="en-US" sz="1400" dirty="0">
                <a:solidFill>
                  <a:schemeClr val="bg1">
                    <a:lumMod val="50000"/>
                  </a:schemeClr>
                </a:solidFill>
              </a:rPr>
              <a:t>    </a:t>
            </a:r>
          </a:p>
          <a:p>
            <a:pPr marL="0" indent="0">
              <a:buNone/>
            </a:pPr>
            <a:r>
              <a:rPr lang="en-US" sz="1400" dirty="0" smtClean="0">
                <a:solidFill>
                  <a:schemeClr val="bg1">
                    <a:lumMod val="50000"/>
                  </a:schemeClr>
                </a:solidFill>
              </a:rPr>
              <a:t>  </a:t>
            </a:r>
          </a:p>
          <a:p>
            <a:pPr marL="0" indent="0">
              <a:buNone/>
            </a:pPr>
            <a:endParaRPr lang="en-US" sz="1400" dirty="0" smtClean="0">
              <a:solidFill>
                <a:schemeClr val="bg1">
                  <a:lumMod val="50000"/>
                </a:schemeClr>
              </a:solidFill>
            </a:endParaRPr>
          </a:p>
          <a:p>
            <a:pPr marL="0" indent="0">
              <a:buNone/>
            </a:pPr>
            <a:endParaRPr lang="en-US" sz="800" dirty="0">
              <a:solidFill>
                <a:schemeClr val="bg1">
                  <a:lumMod val="50000"/>
                </a:schemeClr>
              </a:solidFill>
            </a:endParaRPr>
          </a:p>
          <a:p>
            <a:pPr marL="0" indent="0">
              <a:buNone/>
            </a:pPr>
            <a:r>
              <a:rPr lang="en-US" sz="1600" dirty="0" smtClean="0">
                <a:solidFill>
                  <a:schemeClr val="tx1"/>
                </a:solidFill>
              </a:rPr>
              <a:t> </a:t>
            </a:r>
          </a:p>
        </p:txBody>
      </p:sp>
      <p:sp>
        <p:nvSpPr>
          <p:cNvPr id="8" name="Slide Number Placeholder 7"/>
          <p:cNvSpPr>
            <a:spLocks noGrp="1"/>
          </p:cNvSpPr>
          <p:nvPr>
            <p:ph type="sldNum" sz="quarter" idx="10"/>
          </p:nvPr>
        </p:nvSpPr>
        <p:spPr>
          <a:xfrm>
            <a:off x="179561" y="6267450"/>
            <a:ext cx="363647" cy="365125"/>
          </a:xfrm>
        </p:spPr>
        <p:txBody>
          <a:bodyPr/>
          <a:lstStyle/>
          <a:p>
            <a:pPr algn="r"/>
            <a:fld id="{883B7BDA-E297-4144-82FE-9AC7F1C4AD01}" type="slidenum">
              <a:rPr lang="en-US" smtClean="0"/>
              <a:pPr algn="r"/>
              <a:t>6</a:t>
            </a:fld>
            <a:endParaRPr lang="en-US" dirty="0"/>
          </a:p>
        </p:txBody>
      </p:sp>
    </p:spTree>
    <p:extLst>
      <p:ext uri="{BB962C8B-B14F-4D97-AF65-F5344CB8AC3E}">
        <p14:creationId xmlns:p14="http://schemas.microsoft.com/office/powerpoint/2010/main" val="2460940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562396" y="88664"/>
            <a:ext cx="8256587" cy="693311"/>
          </a:xfrm>
        </p:spPr>
        <p:txBody>
          <a:bodyPr/>
          <a:lstStyle/>
          <a:p>
            <a:r>
              <a:rPr lang="en-US" dirty="0" smtClean="0"/>
              <a:t>	           	 </a:t>
            </a:r>
            <a:r>
              <a:rPr lang="en-US" sz="2800" dirty="0" smtClean="0"/>
              <a:t>Medical Plans</a:t>
            </a:r>
            <a:endParaRPr lang="en-US" sz="2800"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5982" b="21713"/>
          <a:stretch/>
        </p:blipFill>
        <p:spPr>
          <a:xfrm>
            <a:off x="488053" y="20119"/>
            <a:ext cx="1645406" cy="642346"/>
          </a:xfrm>
          <a:prstGeom prst="rect">
            <a:avLst/>
          </a:prstGeom>
        </p:spPr>
      </p:pic>
      <p:grpSp>
        <p:nvGrpSpPr>
          <p:cNvPr id="8" name="Group 7"/>
          <p:cNvGrpSpPr/>
          <p:nvPr/>
        </p:nvGrpSpPr>
        <p:grpSpPr>
          <a:xfrm>
            <a:off x="1586843" y="1128334"/>
            <a:ext cx="2623723" cy="2965980"/>
            <a:chOff x="710020" y="2471813"/>
            <a:chExt cx="2623723" cy="1370830"/>
          </a:xfrm>
        </p:grpSpPr>
        <p:sp>
          <p:nvSpPr>
            <p:cNvPr id="9" name="Rectangle 8"/>
            <p:cNvSpPr/>
            <p:nvPr/>
          </p:nvSpPr>
          <p:spPr>
            <a:xfrm>
              <a:off x="710020" y="2748566"/>
              <a:ext cx="2441105" cy="1094077"/>
            </a:xfrm>
            <a:prstGeom prst="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6675" tIns="66675" rIns="66675" bIns="66675" rtlCol="0" anchor="t" anchorCtr="0"/>
            <a:lstStyle/>
            <a:p>
              <a:pPr marL="0" lvl="1">
                <a:spcBef>
                  <a:spcPts val="450"/>
                </a:spcBef>
                <a:buSzPct val="100000"/>
              </a:pPr>
              <a:r>
                <a:rPr lang="en-US" sz="1200" dirty="0" smtClean="0">
                  <a:solidFill>
                    <a:schemeClr val="bg1">
                      <a:lumMod val="50000"/>
                    </a:schemeClr>
                  </a:solidFill>
                </a:rPr>
                <a:t>Provides coverage for both in and out of network providers.</a:t>
              </a:r>
            </a:p>
            <a:p>
              <a:pPr marL="0" lvl="1">
                <a:spcBef>
                  <a:spcPts val="450"/>
                </a:spcBef>
                <a:buSzPct val="100000"/>
              </a:pPr>
              <a:r>
                <a:rPr lang="en-US" sz="1200" dirty="0" smtClean="0">
                  <a:solidFill>
                    <a:schemeClr val="bg1">
                      <a:lumMod val="50000"/>
                    </a:schemeClr>
                  </a:solidFill>
                </a:rPr>
                <a:t>You pay:</a:t>
              </a:r>
            </a:p>
            <a:p>
              <a:pPr marL="0" lvl="1">
                <a:spcBef>
                  <a:spcPts val="450"/>
                </a:spcBef>
                <a:buSzPct val="100000"/>
              </a:pPr>
              <a:endParaRPr lang="en-US" sz="1200" dirty="0" smtClean="0">
                <a:solidFill>
                  <a:schemeClr val="bg1">
                    <a:lumMod val="50000"/>
                  </a:schemeClr>
                </a:solidFill>
              </a:endParaRPr>
            </a:p>
            <a:p>
              <a:pPr marL="0" lvl="1">
                <a:spcBef>
                  <a:spcPts val="450"/>
                </a:spcBef>
                <a:buSzPct val="100000"/>
              </a:pPr>
              <a:endParaRPr lang="en-US" sz="1200" dirty="0">
                <a:solidFill>
                  <a:schemeClr val="bg1">
                    <a:lumMod val="50000"/>
                  </a:schemeClr>
                </a:solidFill>
              </a:endParaRPr>
            </a:p>
            <a:p>
              <a:pPr marL="0" lvl="1">
                <a:spcBef>
                  <a:spcPts val="450"/>
                </a:spcBef>
                <a:buSzPct val="100000"/>
              </a:pPr>
              <a:r>
                <a:rPr lang="en-US" sz="1200" dirty="0" smtClean="0">
                  <a:solidFill>
                    <a:schemeClr val="bg1">
                      <a:lumMod val="50000"/>
                    </a:schemeClr>
                  </a:solidFill>
                </a:rPr>
                <a:t>	</a:t>
              </a:r>
            </a:p>
            <a:p>
              <a:pPr marL="0" lvl="1">
                <a:spcBef>
                  <a:spcPts val="450"/>
                </a:spcBef>
                <a:buSzPct val="100000"/>
              </a:pPr>
              <a:endParaRPr lang="en-US" sz="1200" dirty="0">
                <a:solidFill>
                  <a:schemeClr val="bg1">
                    <a:lumMod val="50000"/>
                  </a:schemeClr>
                </a:solidFill>
              </a:endParaRPr>
            </a:p>
            <a:p>
              <a:pPr marL="0" lvl="1">
                <a:spcBef>
                  <a:spcPts val="450"/>
                </a:spcBef>
                <a:buSzPct val="100000"/>
              </a:pPr>
              <a:endParaRPr lang="en-US" sz="1200" dirty="0">
                <a:solidFill>
                  <a:schemeClr val="bg1">
                    <a:lumMod val="50000"/>
                  </a:schemeClr>
                </a:solidFill>
              </a:endParaRPr>
            </a:p>
          </p:txBody>
        </p:sp>
        <p:sp>
          <p:nvSpPr>
            <p:cNvPr id="10" name="Rectangle 9"/>
            <p:cNvSpPr/>
            <p:nvPr/>
          </p:nvSpPr>
          <p:spPr>
            <a:xfrm>
              <a:off x="710020" y="2471813"/>
              <a:ext cx="2441105" cy="274320"/>
            </a:xfrm>
            <a:prstGeom prst="rect">
              <a:avLst/>
            </a:prstGeom>
            <a:solidFill>
              <a:schemeClr val="accent2">
                <a:lumMod val="75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6675" tIns="66675" rIns="66675" bIns="66675" rtlCol="0" anchor="ctr"/>
            <a:lstStyle/>
            <a:p>
              <a:pPr algn="ctr"/>
              <a:r>
                <a:rPr lang="en-US" sz="1200" b="1" dirty="0" smtClean="0">
                  <a:solidFill>
                    <a:schemeClr val="bg1"/>
                  </a:solidFill>
                </a:rPr>
                <a:t>FTR Select EPO</a:t>
              </a:r>
              <a:endParaRPr lang="en-US" sz="1200" b="1" dirty="0">
                <a:solidFill>
                  <a:schemeClr val="bg1"/>
                </a:solidFill>
              </a:endParaRPr>
            </a:p>
          </p:txBody>
        </p:sp>
        <p:grpSp>
          <p:nvGrpSpPr>
            <p:cNvPr id="11" name="Group 10"/>
            <p:cNvGrpSpPr/>
            <p:nvPr/>
          </p:nvGrpSpPr>
          <p:grpSpPr>
            <a:xfrm>
              <a:off x="797839" y="3130214"/>
              <a:ext cx="733508" cy="260164"/>
              <a:chOff x="3382212" y="1666144"/>
              <a:chExt cx="733508" cy="260164"/>
            </a:xfrm>
          </p:grpSpPr>
          <p:sp>
            <p:nvSpPr>
              <p:cNvPr id="15" name="Freeform 308"/>
              <p:cNvSpPr>
                <a:spLocks noChangeAspect="1" noEditPoints="1"/>
              </p:cNvSpPr>
              <p:nvPr/>
            </p:nvSpPr>
            <p:spPr bwMode="auto">
              <a:xfrm>
                <a:off x="3382212" y="1666144"/>
                <a:ext cx="240886" cy="254155"/>
              </a:xfrm>
              <a:custGeom>
                <a:avLst/>
                <a:gdLst>
                  <a:gd name="T0" fmla="*/ 5174 w 5699"/>
                  <a:gd name="T1" fmla="*/ 4893 h 6014"/>
                  <a:gd name="T2" fmla="*/ 4525 w 5699"/>
                  <a:gd name="T3" fmla="*/ 5629 h 6014"/>
                  <a:gd name="T4" fmla="*/ 2999 w 5699"/>
                  <a:gd name="T5" fmla="*/ 6009 h 6014"/>
                  <a:gd name="T6" fmla="*/ 1382 w 5699"/>
                  <a:gd name="T7" fmla="*/ 5801 h 6014"/>
                  <a:gd name="T8" fmla="*/ 421 w 5699"/>
                  <a:gd name="T9" fmla="*/ 5126 h 6014"/>
                  <a:gd name="T10" fmla="*/ 1052 w 5699"/>
                  <a:gd name="T11" fmla="*/ 5277 h 6014"/>
                  <a:gd name="T12" fmla="*/ 2669 w 5699"/>
                  <a:gd name="T13" fmla="*/ 5485 h 6014"/>
                  <a:gd name="T14" fmla="*/ 4192 w 5699"/>
                  <a:gd name="T15" fmla="*/ 5110 h 6014"/>
                  <a:gd name="T16" fmla="*/ 4843 w 5699"/>
                  <a:gd name="T17" fmla="*/ 4388 h 6014"/>
                  <a:gd name="T18" fmla="*/ 257 w 5699"/>
                  <a:gd name="T19" fmla="*/ 3411 h 6014"/>
                  <a:gd name="T20" fmla="*/ 691 w 5699"/>
                  <a:gd name="T21" fmla="*/ 4082 h 6014"/>
                  <a:gd name="T22" fmla="*/ 2084 w 5699"/>
                  <a:gd name="T23" fmla="*/ 4567 h 6014"/>
                  <a:gd name="T24" fmla="*/ 3749 w 5699"/>
                  <a:gd name="T25" fmla="*/ 4481 h 6014"/>
                  <a:gd name="T26" fmla="*/ 4850 w 5699"/>
                  <a:gd name="T27" fmla="*/ 3934 h 6014"/>
                  <a:gd name="T28" fmla="*/ 4296 w 5699"/>
                  <a:gd name="T29" fmla="*/ 4658 h 6014"/>
                  <a:gd name="T30" fmla="*/ 2837 w 5699"/>
                  <a:gd name="T31" fmla="*/ 5081 h 6014"/>
                  <a:gd name="T32" fmla="*/ 1198 w 5699"/>
                  <a:gd name="T33" fmla="*/ 4929 h 6014"/>
                  <a:gd name="T34" fmla="*/ 131 w 5699"/>
                  <a:gd name="T35" fmla="*/ 4277 h 6014"/>
                  <a:gd name="T36" fmla="*/ 133 w 5699"/>
                  <a:gd name="T37" fmla="*/ 3485 h 6014"/>
                  <a:gd name="T38" fmla="*/ 848 w 5699"/>
                  <a:gd name="T39" fmla="*/ 2499 h 6014"/>
                  <a:gd name="T40" fmla="*/ 1194 w 5699"/>
                  <a:gd name="T41" fmla="*/ 3126 h 6014"/>
                  <a:gd name="T42" fmla="*/ 2511 w 5699"/>
                  <a:gd name="T43" fmla="*/ 3655 h 6014"/>
                  <a:gd name="T44" fmla="*/ 4181 w 5699"/>
                  <a:gd name="T45" fmla="*/ 3628 h 6014"/>
                  <a:gd name="T46" fmla="*/ 4739 w 5699"/>
                  <a:gd name="T47" fmla="*/ 3639 h 6014"/>
                  <a:gd name="T48" fmla="*/ 3426 w 5699"/>
                  <a:gd name="T49" fmla="*/ 4151 h 6014"/>
                  <a:gd name="T50" fmla="*/ 1761 w 5699"/>
                  <a:gd name="T51" fmla="*/ 4118 h 6014"/>
                  <a:gd name="T52" fmla="*/ 520 w 5699"/>
                  <a:gd name="T53" fmla="*/ 3544 h 6014"/>
                  <a:gd name="T54" fmla="*/ 299 w 5699"/>
                  <a:gd name="T55" fmla="*/ 2767 h 6014"/>
                  <a:gd name="T56" fmla="*/ 5284 w 5699"/>
                  <a:gd name="T57" fmla="*/ 1424 h 6014"/>
                  <a:gd name="T58" fmla="*/ 5692 w 5699"/>
                  <a:gd name="T59" fmla="*/ 2204 h 6014"/>
                  <a:gd name="T60" fmla="*/ 5043 w 5699"/>
                  <a:gd name="T61" fmla="*/ 2937 h 6014"/>
                  <a:gd name="T62" fmla="*/ 3515 w 5699"/>
                  <a:gd name="T63" fmla="*/ 3316 h 6014"/>
                  <a:gd name="T64" fmla="*/ 1898 w 5699"/>
                  <a:gd name="T65" fmla="*/ 3106 h 6014"/>
                  <a:gd name="T66" fmla="*/ 965 w 5699"/>
                  <a:gd name="T67" fmla="*/ 2477 h 6014"/>
                  <a:gd name="T68" fmla="*/ 2277 w 5699"/>
                  <a:gd name="T69" fmla="*/ 2804 h 6014"/>
                  <a:gd name="T70" fmla="*/ 3971 w 5699"/>
                  <a:gd name="T71" fmla="*/ 2665 h 6014"/>
                  <a:gd name="T72" fmla="*/ 5032 w 5699"/>
                  <a:gd name="T73" fmla="*/ 2033 h 6014"/>
                  <a:gd name="T74" fmla="*/ 5183 w 5699"/>
                  <a:gd name="T75" fmla="*/ 1498 h 6014"/>
                  <a:gd name="T76" fmla="*/ 3601 w 5699"/>
                  <a:gd name="T77" fmla="*/ 1316 h 6014"/>
                  <a:gd name="T78" fmla="*/ 3218 w 5699"/>
                  <a:gd name="T79" fmla="*/ 1238 h 6014"/>
                  <a:gd name="T80" fmla="*/ 1946 w 5699"/>
                  <a:gd name="T81" fmla="*/ 1083 h 6014"/>
                  <a:gd name="T82" fmla="*/ 1860 w 5699"/>
                  <a:gd name="T83" fmla="*/ 891 h 6014"/>
                  <a:gd name="T84" fmla="*/ 1318 w 5699"/>
                  <a:gd name="T85" fmla="*/ 935 h 6014"/>
                  <a:gd name="T86" fmla="*/ 1714 w 5699"/>
                  <a:gd name="T87" fmla="*/ 1345 h 6014"/>
                  <a:gd name="T88" fmla="*/ 3171 w 5699"/>
                  <a:gd name="T89" fmla="*/ 1622 h 6014"/>
                  <a:gd name="T90" fmla="*/ 2861 w 5699"/>
                  <a:gd name="T91" fmla="*/ 1919 h 6014"/>
                  <a:gd name="T92" fmla="*/ 4004 w 5699"/>
                  <a:gd name="T93" fmla="*/ 1562 h 6014"/>
                  <a:gd name="T94" fmla="*/ 3995 w 5699"/>
                  <a:gd name="T95" fmla="*/ 1125 h 6014"/>
                  <a:gd name="T96" fmla="*/ 2895 w 5699"/>
                  <a:gd name="T97" fmla="*/ 975 h 6014"/>
                  <a:gd name="T98" fmla="*/ 2671 w 5699"/>
                  <a:gd name="T99" fmla="*/ 436 h 6014"/>
                  <a:gd name="T100" fmla="*/ 2684 w 5699"/>
                  <a:gd name="T101" fmla="*/ 0 h 6014"/>
                  <a:gd name="T102" fmla="*/ 4272 w 5699"/>
                  <a:gd name="T103" fmla="*/ 264 h 6014"/>
                  <a:gd name="T104" fmla="*/ 5140 w 5699"/>
                  <a:gd name="T105" fmla="*/ 984 h 6014"/>
                  <a:gd name="T106" fmla="*/ 4912 w 5699"/>
                  <a:gd name="T107" fmla="*/ 1777 h 6014"/>
                  <a:gd name="T108" fmla="*/ 3663 w 5699"/>
                  <a:gd name="T109" fmla="*/ 2344 h 6014"/>
                  <a:gd name="T110" fmla="*/ 1995 w 5699"/>
                  <a:gd name="T111" fmla="*/ 2372 h 6014"/>
                  <a:gd name="T112" fmla="*/ 667 w 5699"/>
                  <a:gd name="T113" fmla="*/ 1836 h 6014"/>
                  <a:gd name="T114" fmla="*/ 356 w 5699"/>
                  <a:gd name="T115" fmla="*/ 1043 h 6014"/>
                  <a:gd name="T116" fmla="*/ 1109 w 5699"/>
                  <a:gd name="T117" fmla="*/ 322 h 6014"/>
                  <a:gd name="T118" fmla="*/ 2684 w 5699"/>
                  <a:gd name="T119" fmla="*/ 0 h 6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99" h="6014">
                    <a:moveTo>
                      <a:pt x="4853" y="4184"/>
                    </a:moveTo>
                    <a:lnTo>
                      <a:pt x="4932" y="4258"/>
                    </a:lnTo>
                    <a:lnTo>
                      <a:pt x="5001" y="4335"/>
                    </a:lnTo>
                    <a:lnTo>
                      <a:pt x="5059" y="4412"/>
                    </a:lnTo>
                    <a:lnTo>
                      <a:pt x="5105" y="4490"/>
                    </a:lnTo>
                    <a:lnTo>
                      <a:pt x="5142" y="4570"/>
                    </a:lnTo>
                    <a:lnTo>
                      <a:pt x="5165" y="4650"/>
                    </a:lnTo>
                    <a:lnTo>
                      <a:pt x="5180" y="4732"/>
                    </a:lnTo>
                    <a:lnTo>
                      <a:pt x="5183" y="4813"/>
                    </a:lnTo>
                    <a:lnTo>
                      <a:pt x="5174" y="4893"/>
                    </a:lnTo>
                    <a:lnTo>
                      <a:pt x="5158" y="4975"/>
                    </a:lnTo>
                    <a:lnTo>
                      <a:pt x="5129" y="5053"/>
                    </a:lnTo>
                    <a:lnTo>
                      <a:pt x="5089" y="5132"/>
                    </a:lnTo>
                    <a:lnTo>
                      <a:pt x="5039" y="5210"/>
                    </a:lnTo>
                    <a:lnTo>
                      <a:pt x="4979" y="5285"/>
                    </a:lnTo>
                    <a:lnTo>
                      <a:pt x="4910" y="5360"/>
                    </a:lnTo>
                    <a:lnTo>
                      <a:pt x="4828" y="5431"/>
                    </a:lnTo>
                    <a:lnTo>
                      <a:pt x="4739" y="5500"/>
                    </a:lnTo>
                    <a:lnTo>
                      <a:pt x="4637" y="5567"/>
                    </a:lnTo>
                    <a:lnTo>
                      <a:pt x="4525" y="5629"/>
                    </a:lnTo>
                    <a:lnTo>
                      <a:pt x="4405" y="5690"/>
                    </a:lnTo>
                    <a:lnTo>
                      <a:pt x="4274" y="5746"/>
                    </a:lnTo>
                    <a:lnTo>
                      <a:pt x="4128" y="5801"/>
                    </a:lnTo>
                    <a:lnTo>
                      <a:pt x="3978" y="5848"/>
                    </a:lnTo>
                    <a:lnTo>
                      <a:pt x="3822" y="5890"/>
                    </a:lnTo>
                    <a:lnTo>
                      <a:pt x="3663" y="5926"/>
                    </a:lnTo>
                    <a:lnTo>
                      <a:pt x="3501" y="5956"/>
                    </a:lnTo>
                    <a:lnTo>
                      <a:pt x="3335" y="5979"/>
                    </a:lnTo>
                    <a:lnTo>
                      <a:pt x="3167" y="5996"/>
                    </a:lnTo>
                    <a:lnTo>
                      <a:pt x="2999" y="6009"/>
                    </a:lnTo>
                    <a:lnTo>
                      <a:pt x="2830" y="6014"/>
                    </a:lnTo>
                    <a:lnTo>
                      <a:pt x="2660" y="6012"/>
                    </a:lnTo>
                    <a:lnTo>
                      <a:pt x="2491" y="6007"/>
                    </a:lnTo>
                    <a:lnTo>
                      <a:pt x="2323" y="5994"/>
                    </a:lnTo>
                    <a:lnTo>
                      <a:pt x="2157" y="5976"/>
                    </a:lnTo>
                    <a:lnTo>
                      <a:pt x="1995" y="5952"/>
                    </a:lnTo>
                    <a:lnTo>
                      <a:pt x="1834" y="5923"/>
                    </a:lnTo>
                    <a:lnTo>
                      <a:pt x="1679" y="5888"/>
                    </a:lnTo>
                    <a:lnTo>
                      <a:pt x="1528" y="5846"/>
                    </a:lnTo>
                    <a:lnTo>
                      <a:pt x="1382" y="5801"/>
                    </a:lnTo>
                    <a:lnTo>
                      <a:pt x="1242" y="5748"/>
                    </a:lnTo>
                    <a:lnTo>
                      <a:pt x="1109" y="5690"/>
                    </a:lnTo>
                    <a:lnTo>
                      <a:pt x="981" y="5628"/>
                    </a:lnTo>
                    <a:lnTo>
                      <a:pt x="863" y="5558"/>
                    </a:lnTo>
                    <a:lnTo>
                      <a:pt x="764" y="5491"/>
                    </a:lnTo>
                    <a:lnTo>
                      <a:pt x="675" y="5422"/>
                    </a:lnTo>
                    <a:lnTo>
                      <a:pt x="595" y="5350"/>
                    </a:lnTo>
                    <a:lnTo>
                      <a:pt x="527" y="5277"/>
                    </a:lnTo>
                    <a:lnTo>
                      <a:pt x="469" y="5203"/>
                    </a:lnTo>
                    <a:lnTo>
                      <a:pt x="421" y="5126"/>
                    </a:lnTo>
                    <a:lnTo>
                      <a:pt x="383" y="5050"/>
                    </a:lnTo>
                    <a:lnTo>
                      <a:pt x="356" y="4973"/>
                    </a:lnTo>
                    <a:lnTo>
                      <a:pt x="337" y="4895"/>
                    </a:lnTo>
                    <a:lnTo>
                      <a:pt x="398" y="4942"/>
                    </a:lnTo>
                    <a:lnTo>
                      <a:pt x="463" y="4989"/>
                    </a:lnTo>
                    <a:lnTo>
                      <a:pt x="534" y="5037"/>
                    </a:lnTo>
                    <a:lnTo>
                      <a:pt x="651" y="5104"/>
                    </a:lnTo>
                    <a:lnTo>
                      <a:pt x="779" y="5168"/>
                    </a:lnTo>
                    <a:lnTo>
                      <a:pt x="912" y="5226"/>
                    </a:lnTo>
                    <a:lnTo>
                      <a:pt x="1052" y="5277"/>
                    </a:lnTo>
                    <a:lnTo>
                      <a:pt x="1198" y="5325"/>
                    </a:lnTo>
                    <a:lnTo>
                      <a:pt x="1349" y="5365"/>
                    </a:lnTo>
                    <a:lnTo>
                      <a:pt x="1504" y="5401"/>
                    </a:lnTo>
                    <a:lnTo>
                      <a:pt x="1665" y="5431"/>
                    </a:lnTo>
                    <a:lnTo>
                      <a:pt x="1827" y="5454"/>
                    </a:lnTo>
                    <a:lnTo>
                      <a:pt x="1993" y="5473"/>
                    </a:lnTo>
                    <a:lnTo>
                      <a:pt x="2161" y="5485"/>
                    </a:lnTo>
                    <a:lnTo>
                      <a:pt x="2330" y="5491"/>
                    </a:lnTo>
                    <a:lnTo>
                      <a:pt x="2500" y="5491"/>
                    </a:lnTo>
                    <a:lnTo>
                      <a:pt x="2669" y="5485"/>
                    </a:lnTo>
                    <a:lnTo>
                      <a:pt x="2837" y="5474"/>
                    </a:lnTo>
                    <a:lnTo>
                      <a:pt x="3005" y="5458"/>
                    </a:lnTo>
                    <a:lnTo>
                      <a:pt x="3171" y="5434"/>
                    </a:lnTo>
                    <a:lnTo>
                      <a:pt x="3333" y="5405"/>
                    </a:lnTo>
                    <a:lnTo>
                      <a:pt x="3492" y="5369"/>
                    </a:lnTo>
                    <a:lnTo>
                      <a:pt x="3648" y="5327"/>
                    </a:lnTo>
                    <a:lnTo>
                      <a:pt x="3798" y="5279"/>
                    </a:lnTo>
                    <a:lnTo>
                      <a:pt x="3944" y="5225"/>
                    </a:lnTo>
                    <a:lnTo>
                      <a:pt x="4073" y="5170"/>
                    </a:lnTo>
                    <a:lnTo>
                      <a:pt x="4192" y="5110"/>
                    </a:lnTo>
                    <a:lnTo>
                      <a:pt x="4301" y="5048"/>
                    </a:lnTo>
                    <a:lnTo>
                      <a:pt x="4401" y="4982"/>
                    </a:lnTo>
                    <a:lnTo>
                      <a:pt x="4492" y="4915"/>
                    </a:lnTo>
                    <a:lnTo>
                      <a:pt x="4573" y="4844"/>
                    </a:lnTo>
                    <a:lnTo>
                      <a:pt x="4642" y="4773"/>
                    </a:lnTo>
                    <a:lnTo>
                      <a:pt x="4702" y="4698"/>
                    </a:lnTo>
                    <a:lnTo>
                      <a:pt x="4753" y="4621"/>
                    </a:lnTo>
                    <a:lnTo>
                      <a:pt x="4793" y="4545"/>
                    </a:lnTo>
                    <a:lnTo>
                      <a:pt x="4822" y="4466"/>
                    </a:lnTo>
                    <a:lnTo>
                      <a:pt x="4843" y="4388"/>
                    </a:lnTo>
                    <a:lnTo>
                      <a:pt x="4852" y="4308"/>
                    </a:lnTo>
                    <a:lnTo>
                      <a:pt x="4852" y="4300"/>
                    </a:lnTo>
                    <a:lnTo>
                      <a:pt x="4852" y="4282"/>
                    </a:lnTo>
                    <a:lnTo>
                      <a:pt x="4853" y="4255"/>
                    </a:lnTo>
                    <a:lnTo>
                      <a:pt x="4853" y="4222"/>
                    </a:lnTo>
                    <a:lnTo>
                      <a:pt x="4853" y="4184"/>
                    </a:lnTo>
                    <a:close/>
                    <a:moveTo>
                      <a:pt x="257" y="3336"/>
                    </a:moveTo>
                    <a:lnTo>
                      <a:pt x="257" y="3367"/>
                    </a:lnTo>
                    <a:lnTo>
                      <a:pt x="257" y="3392"/>
                    </a:lnTo>
                    <a:lnTo>
                      <a:pt x="257" y="3411"/>
                    </a:lnTo>
                    <a:lnTo>
                      <a:pt x="257" y="3420"/>
                    </a:lnTo>
                    <a:lnTo>
                      <a:pt x="266" y="3496"/>
                    </a:lnTo>
                    <a:lnTo>
                      <a:pt x="285" y="3573"/>
                    </a:lnTo>
                    <a:lnTo>
                      <a:pt x="314" y="3650"/>
                    </a:lnTo>
                    <a:lnTo>
                      <a:pt x="352" y="3724"/>
                    </a:lnTo>
                    <a:lnTo>
                      <a:pt x="399" y="3799"/>
                    </a:lnTo>
                    <a:lnTo>
                      <a:pt x="458" y="3872"/>
                    </a:lnTo>
                    <a:lnTo>
                      <a:pt x="525" y="3943"/>
                    </a:lnTo>
                    <a:lnTo>
                      <a:pt x="604" y="4014"/>
                    </a:lnTo>
                    <a:lnTo>
                      <a:pt x="691" y="4082"/>
                    </a:lnTo>
                    <a:lnTo>
                      <a:pt x="790" y="4147"/>
                    </a:lnTo>
                    <a:lnTo>
                      <a:pt x="908" y="4216"/>
                    </a:lnTo>
                    <a:lnTo>
                      <a:pt x="1034" y="4280"/>
                    </a:lnTo>
                    <a:lnTo>
                      <a:pt x="1167" y="4339"/>
                    </a:lnTo>
                    <a:lnTo>
                      <a:pt x="1307" y="4390"/>
                    </a:lnTo>
                    <a:lnTo>
                      <a:pt x="1453" y="4437"/>
                    </a:lnTo>
                    <a:lnTo>
                      <a:pt x="1605" y="4477"/>
                    </a:lnTo>
                    <a:lnTo>
                      <a:pt x="1761" y="4514"/>
                    </a:lnTo>
                    <a:lnTo>
                      <a:pt x="1920" y="4543"/>
                    </a:lnTo>
                    <a:lnTo>
                      <a:pt x="2084" y="4567"/>
                    </a:lnTo>
                    <a:lnTo>
                      <a:pt x="2250" y="4585"/>
                    </a:lnTo>
                    <a:lnTo>
                      <a:pt x="2418" y="4598"/>
                    </a:lnTo>
                    <a:lnTo>
                      <a:pt x="2585" y="4603"/>
                    </a:lnTo>
                    <a:lnTo>
                      <a:pt x="2755" y="4603"/>
                    </a:lnTo>
                    <a:lnTo>
                      <a:pt x="2925" y="4598"/>
                    </a:lnTo>
                    <a:lnTo>
                      <a:pt x="3094" y="4587"/>
                    </a:lnTo>
                    <a:lnTo>
                      <a:pt x="3262" y="4570"/>
                    </a:lnTo>
                    <a:lnTo>
                      <a:pt x="3426" y="4546"/>
                    </a:lnTo>
                    <a:lnTo>
                      <a:pt x="3590" y="4515"/>
                    </a:lnTo>
                    <a:lnTo>
                      <a:pt x="3749" y="4481"/>
                    </a:lnTo>
                    <a:lnTo>
                      <a:pt x="3904" y="4439"/>
                    </a:lnTo>
                    <a:lnTo>
                      <a:pt x="4055" y="4392"/>
                    </a:lnTo>
                    <a:lnTo>
                      <a:pt x="4201" y="4337"/>
                    </a:lnTo>
                    <a:lnTo>
                      <a:pt x="4317" y="4288"/>
                    </a:lnTo>
                    <a:lnTo>
                      <a:pt x="4425" y="4235"/>
                    </a:lnTo>
                    <a:lnTo>
                      <a:pt x="4527" y="4178"/>
                    </a:lnTo>
                    <a:lnTo>
                      <a:pt x="4618" y="4120"/>
                    </a:lnTo>
                    <a:lnTo>
                      <a:pt x="4704" y="4060"/>
                    </a:lnTo>
                    <a:lnTo>
                      <a:pt x="4781" y="3998"/>
                    </a:lnTo>
                    <a:lnTo>
                      <a:pt x="4850" y="3934"/>
                    </a:lnTo>
                    <a:lnTo>
                      <a:pt x="4839" y="4012"/>
                    </a:lnTo>
                    <a:lnTo>
                      <a:pt x="4817" y="4089"/>
                    </a:lnTo>
                    <a:lnTo>
                      <a:pt x="4784" y="4165"/>
                    </a:lnTo>
                    <a:lnTo>
                      <a:pt x="4744" y="4240"/>
                    </a:lnTo>
                    <a:lnTo>
                      <a:pt x="4693" y="4315"/>
                    </a:lnTo>
                    <a:lnTo>
                      <a:pt x="4633" y="4388"/>
                    </a:lnTo>
                    <a:lnTo>
                      <a:pt x="4562" y="4459"/>
                    </a:lnTo>
                    <a:lnTo>
                      <a:pt x="4483" y="4526"/>
                    </a:lnTo>
                    <a:lnTo>
                      <a:pt x="4394" y="4594"/>
                    </a:lnTo>
                    <a:lnTo>
                      <a:pt x="4296" y="4658"/>
                    </a:lnTo>
                    <a:lnTo>
                      <a:pt x="4188" y="4718"/>
                    </a:lnTo>
                    <a:lnTo>
                      <a:pt x="4071" y="4776"/>
                    </a:lnTo>
                    <a:lnTo>
                      <a:pt x="3944" y="4831"/>
                    </a:lnTo>
                    <a:lnTo>
                      <a:pt x="3798" y="4884"/>
                    </a:lnTo>
                    <a:lnTo>
                      <a:pt x="3648" y="4933"/>
                    </a:lnTo>
                    <a:lnTo>
                      <a:pt x="3492" y="4973"/>
                    </a:lnTo>
                    <a:lnTo>
                      <a:pt x="3333" y="5010"/>
                    </a:lnTo>
                    <a:lnTo>
                      <a:pt x="3171" y="5039"/>
                    </a:lnTo>
                    <a:lnTo>
                      <a:pt x="3005" y="5062"/>
                    </a:lnTo>
                    <a:lnTo>
                      <a:pt x="2837" y="5081"/>
                    </a:lnTo>
                    <a:lnTo>
                      <a:pt x="2669" y="5092"/>
                    </a:lnTo>
                    <a:lnTo>
                      <a:pt x="2500" y="5097"/>
                    </a:lnTo>
                    <a:lnTo>
                      <a:pt x="2330" y="5097"/>
                    </a:lnTo>
                    <a:lnTo>
                      <a:pt x="2161" y="5090"/>
                    </a:lnTo>
                    <a:lnTo>
                      <a:pt x="1993" y="5077"/>
                    </a:lnTo>
                    <a:lnTo>
                      <a:pt x="1827" y="5061"/>
                    </a:lnTo>
                    <a:lnTo>
                      <a:pt x="1665" y="5035"/>
                    </a:lnTo>
                    <a:lnTo>
                      <a:pt x="1504" y="5006"/>
                    </a:lnTo>
                    <a:lnTo>
                      <a:pt x="1349" y="4971"/>
                    </a:lnTo>
                    <a:lnTo>
                      <a:pt x="1198" y="4929"/>
                    </a:lnTo>
                    <a:lnTo>
                      <a:pt x="1052" y="4884"/>
                    </a:lnTo>
                    <a:lnTo>
                      <a:pt x="912" y="4831"/>
                    </a:lnTo>
                    <a:lnTo>
                      <a:pt x="779" y="4774"/>
                    </a:lnTo>
                    <a:lnTo>
                      <a:pt x="651" y="4711"/>
                    </a:lnTo>
                    <a:lnTo>
                      <a:pt x="534" y="4641"/>
                    </a:lnTo>
                    <a:lnTo>
                      <a:pt x="430" y="4572"/>
                    </a:lnTo>
                    <a:lnTo>
                      <a:pt x="339" y="4501"/>
                    </a:lnTo>
                    <a:lnTo>
                      <a:pt x="259" y="4428"/>
                    </a:lnTo>
                    <a:lnTo>
                      <a:pt x="190" y="4353"/>
                    </a:lnTo>
                    <a:lnTo>
                      <a:pt x="131" y="4277"/>
                    </a:lnTo>
                    <a:lnTo>
                      <a:pt x="84" y="4198"/>
                    </a:lnTo>
                    <a:lnTo>
                      <a:pt x="48" y="4120"/>
                    </a:lnTo>
                    <a:lnTo>
                      <a:pt x="22" y="4040"/>
                    </a:lnTo>
                    <a:lnTo>
                      <a:pt x="6" y="3959"/>
                    </a:lnTo>
                    <a:lnTo>
                      <a:pt x="0" y="3879"/>
                    </a:lnTo>
                    <a:lnTo>
                      <a:pt x="6" y="3799"/>
                    </a:lnTo>
                    <a:lnTo>
                      <a:pt x="22" y="3719"/>
                    </a:lnTo>
                    <a:lnTo>
                      <a:pt x="49" y="3640"/>
                    </a:lnTo>
                    <a:lnTo>
                      <a:pt x="86" y="3562"/>
                    </a:lnTo>
                    <a:lnTo>
                      <a:pt x="133" y="3485"/>
                    </a:lnTo>
                    <a:lnTo>
                      <a:pt x="190" y="3409"/>
                    </a:lnTo>
                    <a:lnTo>
                      <a:pt x="257" y="3336"/>
                    </a:lnTo>
                    <a:close/>
                    <a:moveTo>
                      <a:pt x="848" y="2197"/>
                    </a:moveTo>
                    <a:lnTo>
                      <a:pt x="848" y="2242"/>
                    </a:lnTo>
                    <a:lnTo>
                      <a:pt x="848" y="2290"/>
                    </a:lnTo>
                    <a:lnTo>
                      <a:pt x="848" y="2339"/>
                    </a:lnTo>
                    <a:lnTo>
                      <a:pt x="848" y="2386"/>
                    </a:lnTo>
                    <a:lnTo>
                      <a:pt x="848" y="2430"/>
                    </a:lnTo>
                    <a:lnTo>
                      <a:pt x="848" y="2468"/>
                    </a:lnTo>
                    <a:lnTo>
                      <a:pt x="848" y="2499"/>
                    </a:lnTo>
                    <a:lnTo>
                      <a:pt x="848" y="2521"/>
                    </a:lnTo>
                    <a:lnTo>
                      <a:pt x="848" y="2530"/>
                    </a:lnTo>
                    <a:lnTo>
                      <a:pt x="857" y="2609"/>
                    </a:lnTo>
                    <a:lnTo>
                      <a:pt x="875" y="2685"/>
                    </a:lnTo>
                    <a:lnTo>
                      <a:pt x="904" y="2760"/>
                    </a:lnTo>
                    <a:lnTo>
                      <a:pt x="943" y="2836"/>
                    </a:lnTo>
                    <a:lnTo>
                      <a:pt x="990" y="2911"/>
                    </a:lnTo>
                    <a:lnTo>
                      <a:pt x="1049" y="2984"/>
                    </a:lnTo>
                    <a:lnTo>
                      <a:pt x="1116" y="3055"/>
                    </a:lnTo>
                    <a:lnTo>
                      <a:pt x="1194" y="3126"/>
                    </a:lnTo>
                    <a:lnTo>
                      <a:pt x="1282" y="3194"/>
                    </a:lnTo>
                    <a:lnTo>
                      <a:pt x="1380" y="3259"/>
                    </a:lnTo>
                    <a:lnTo>
                      <a:pt x="1499" y="3329"/>
                    </a:lnTo>
                    <a:lnTo>
                      <a:pt x="1625" y="3392"/>
                    </a:lnTo>
                    <a:lnTo>
                      <a:pt x="1758" y="3449"/>
                    </a:lnTo>
                    <a:lnTo>
                      <a:pt x="1898" y="3502"/>
                    </a:lnTo>
                    <a:lnTo>
                      <a:pt x="2044" y="3549"/>
                    </a:lnTo>
                    <a:lnTo>
                      <a:pt x="2195" y="3589"/>
                    </a:lnTo>
                    <a:lnTo>
                      <a:pt x="2352" y="3624"/>
                    </a:lnTo>
                    <a:lnTo>
                      <a:pt x="2511" y="3655"/>
                    </a:lnTo>
                    <a:lnTo>
                      <a:pt x="2675" y="3679"/>
                    </a:lnTo>
                    <a:lnTo>
                      <a:pt x="2841" y="3697"/>
                    </a:lnTo>
                    <a:lnTo>
                      <a:pt x="3008" y="3708"/>
                    </a:lnTo>
                    <a:lnTo>
                      <a:pt x="3176" y="3715"/>
                    </a:lnTo>
                    <a:lnTo>
                      <a:pt x="3346" y="3715"/>
                    </a:lnTo>
                    <a:lnTo>
                      <a:pt x="3515" y="3710"/>
                    </a:lnTo>
                    <a:lnTo>
                      <a:pt x="3685" y="3699"/>
                    </a:lnTo>
                    <a:lnTo>
                      <a:pt x="3853" y="3681"/>
                    </a:lnTo>
                    <a:lnTo>
                      <a:pt x="4017" y="3657"/>
                    </a:lnTo>
                    <a:lnTo>
                      <a:pt x="4181" y="3628"/>
                    </a:lnTo>
                    <a:lnTo>
                      <a:pt x="4339" y="3593"/>
                    </a:lnTo>
                    <a:lnTo>
                      <a:pt x="4494" y="3551"/>
                    </a:lnTo>
                    <a:lnTo>
                      <a:pt x="4646" y="3502"/>
                    </a:lnTo>
                    <a:lnTo>
                      <a:pt x="4791" y="3449"/>
                    </a:lnTo>
                    <a:lnTo>
                      <a:pt x="4899" y="3402"/>
                    </a:lnTo>
                    <a:lnTo>
                      <a:pt x="4999" y="3354"/>
                    </a:lnTo>
                    <a:lnTo>
                      <a:pt x="4948" y="3427"/>
                    </a:lnTo>
                    <a:lnTo>
                      <a:pt x="4888" y="3500"/>
                    </a:lnTo>
                    <a:lnTo>
                      <a:pt x="4819" y="3571"/>
                    </a:lnTo>
                    <a:lnTo>
                      <a:pt x="4739" y="3639"/>
                    </a:lnTo>
                    <a:lnTo>
                      <a:pt x="4649" y="3706"/>
                    </a:lnTo>
                    <a:lnTo>
                      <a:pt x="4551" y="3770"/>
                    </a:lnTo>
                    <a:lnTo>
                      <a:pt x="4443" y="3830"/>
                    </a:lnTo>
                    <a:lnTo>
                      <a:pt x="4327" y="3888"/>
                    </a:lnTo>
                    <a:lnTo>
                      <a:pt x="4201" y="3941"/>
                    </a:lnTo>
                    <a:lnTo>
                      <a:pt x="4055" y="3996"/>
                    </a:lnTo>
                    <a:lnTo>
                      <a:pt x="3904" y="4043"/>
                    </a:lnTo>
                    <a:lnTo>
                      <a:pt x="3749" y="4085"/>
                    </a:lnTo>
                    <a:lnTo>
                      <a:pt x="3590" y="4122"/>
                    </a:lnTo>
                    <a:lnTo>
                      <a:pt x="3426" y="4151"/>
                    </a:lnTo>
                    <a:lnTo>
                      <a:pt x="3262" y="4175"/>
                    </a:lnTo>
                    <a:lnTo>
                      <a:pt x="3094" y="4193"/>
                    </a:lnTo>
                    <a:lnTo>
                      <a:pt x="2925" y="4204"/>
                    </a:lnTo>
                    <a:lnTo>
                      <a:pt x="2755" y="4209"/>
                    </a:lnTo>
                    <a:lnTo>
                      <a:pt x="2585" y="4207"/>
                    </a:lnTo>
                    <a:lnTo>
                      <a:pt x="2418" y="4202"/>
                    </a:lnTo>
                    <a:lnTo>
                      <a:pt x="2250" y="4189"/>
                    </a:lnTo>
                    <a:lnTo>
                      <a:pt x="2084" y="4171"/>
                    </a:lnTo>
                    <a:lnTo>
                      <a:pt x="1920" y="4147"/>
                    </a:lnTo>
                    <a:lnTo>
                      <a:pt x="1761" y="4118"/>
                    </a:lnTo>
                    <a:lnTo>
                      <a:pt x="1605" y="4083"/>
                    </a:lnTo>
                    <a:lnTo>
                      <a:pt x="1453" y="4041"/>
                    </a:lnTo>
                    <a:lnTo>
                      <a:pt x="1307" y="3996"/>
                    </a:lnTo>
                    <a:lnTo>
                      <a:pt x="1167" y="3943"/>
                    </a:lnTo>
                    <a:lnTo>
                      <a:pt x="1034" y="3885"/>
                    </a:lnTo>
                    <a:lnTo>
                      <a:pt x="908" y="3823"/>
                    </a:lnTo>
                    <a:lnTo>
                      <a:pt x="790" y="3753"/>
                    </a:lnTo>
                    <a:lnTo>
                      <a:pt x="689" y="3686"/>
                    </a:lnTo>
                    <a:lnTo>
                      <a:pt x="598" y="3615"/>
                    </a:lnTo>
                    <a:lnTo>
                      <a:pt x="520" y="3544"/>
                    </a:lnTo>
                    <a:lnTo>
                      <a:pt x="451" y="3469"/>
                    </a:lnTo>
                    <a:lnTo>
                      <a:pt x="392" y="3394"/>
                    </a:lnTo>
                    <a:lnTo>
                      <a:pt x="345" y="3318"/>
                    </a:lnTo>
                    <a:lnTo>
                      <a:pt x="306" y="3239"/>
                    </a:lnTo>
                    <a:lnTo>
                      <a:pt x="279" y="3161"/>
                    </a:lnTo>
                    <a:lnTo>
                      <a:pt x="263" y="3083"/>
                    </a:lnTo>
                    <a:lnTo>
                      <a:pt x="257" y="3002"/>
                    </a:lnTo>
                    <a:lnTo>
                      <a:pt x="261" y="2924"/>
                    </a:lnTo>
                    <a:lnTo>
                      <a:pt x="275" y="2846"/>
                    </a:lnTo>
                    <a:lnTo>
                      <a:pt x="299" y="2767"/>
                    </a:lnTo>
                    <a:lnTo>
                      <a:pt x="334" y="2691"/>
                    </a:lnTo>
                    <a:lnTo>
                      <a:pt x="378" y="2614"/>
                    </a:lnTo>
                    <a:lnTo>
                      <a:pt x="430" y="2539"/>
                    </a:lnTo>
                    <a:lnTo>
                      <a:pt x="494" y="2466"/>
                    </a:lnTo>
                    <a:lnTo>
                      <a:pt x="569" y="2395"/>
                    </a:lnTo>
                    <a:lnTo>
                      <a:pt x="651" y="2326"/>
                    </a:lnTo>
                    <a:lnTo>
                      <a:pt x="744" y="2260"/>
                    </a:lnTo>
                    <a:lnTo>
                      <a:pt x="848" y="2197"/>
                    </a:lnTo>
                    <a:close/>
                    <a:moveTo>
                      <a:pt x="5183" y="1353"/>
                    </a:moveTo>
                    <a:lnTo>
                      <a:pt x="5284" y="1424"/>
                    </a:lnTo>
                    <a:lnTo>
                      <a:pt x="5375" y="1495"/>
                    </a:lnTo>
                    <a:lnTo>
                      <a:pt x="5453" y="1569"/>
                    </a:lnTo>
                    <a:lnTo>
                      <a:pt x="5521" y="1644"/>
                    </a:lnTo>
                    <a:lnTo>
                      <a:pt x="5577" y="1723"/>
                    </a:lnTo>
                    <a:lnTo>
                      <a:pt x="5625" y="1801"/>
                    </a:lnTo>
                    <a:lnTo>
                      <a:pt x="5659" y="1881"/>
                    </a:lnTo>
                    <a:lnTo>
                      <a:pt x="5683" y="1961"/>
                    </a:lnTo>
                    <a:lnTo>
                      <a:pt x="5698" y="2042"/>
                    </a:lnTo>
                    <a:lnTo>
                      <a:pt x="5699" y="2122"/>
                    </a:lnTo>
                    <a:lnTo>
                      <a:pt x="5692" y="2204"/>
                    </a:lnTo>
                    <a:lnTo>
                      <a:pt x="5674" y="2284"/>
                    </a:lnTo>
                    <a:lnTo>
                      <a:pt x="5645" y="2362"/>
                    </a:lnTo>
                    <a:lnTo>
                      <a:pt x="5605" y="2441"/>
                    </a:lnTo>
                    <a:lnTo>
                      <a:pt x="5555" y="2519"/>
                    </a:lnTo>
                    <a:lnTo>
                      <a:pt x="5495" y="2594"/>
                    </a:lnTo>
                    <a:lnTo>
                      <a:pt x="5424" y="2667"/>
                    </a:lnTo>
                    <a:lnTo>
                      <a:pt x="5344" y="2738"/>
                    </a:lnTo>
                    <a:lnTo>
                      <a:pt x="5255" y="2807"/>
                    </a:lnTo>
                    <a:lnTo>
                      <a:pt x="5152" y="2875"/>
                    </a:lnTo>
                    <a:lnTo>
                      <a:pt x="5043" y="2937"/>
                    </a:lnTo>
                    <a:lnTo>
                      <a:pt x="4921" y="2997"/>
                    </a:lnTo>
                    <a:lnTo>
                      <a:pt x="4791" y="3053"/>
                    </a:lnTo>
                    <a:lnTo>
                      <a:pt x="4646" y="3108"/>
                    </a:lnTo>
                    <a:lnTo>
                      <a:pt x="4494" y="3155"/>
                    </a:lnTo>
                    <a:lnTo>
                      <a:pt x="4339" y="3197"/>
                    </a:lnTo>
                    <a:lnTo>
                      <a:pt x="4181" y="3234"/>
                    </a:lnTo>
                    <a:lnTo>
                      <a:pt x="4017" y="3263"/>
                    </a:lnTo>
                    <a:lnTo>
                      <a:pt x="3853" y="3287"/>
                    </a:lnTo>
                    <a:lnTo>
                      <a:pt x="3685" y="3303"/>
                    </a:lnTo>
                    <a:lnTo>
                      <a:pt x="3515" y="3316"/>
                    </a:lnTo>
                    <a:lnTo>
                      <a:pt x="3346" y="3321"/>
                    </a:lnTo>
                    <a:lnTo>
                      <a:pt x="3176" y="3320"/>
                    </a:lnTo>
                    <a:lnTo>
                      <a:pt x="3008" y="3314"/>
                    </a:lnTo>
                    <a:lnTo>
                      <a:pt x="2841" y="3301"/>
                    </a:lnTo>
                    <a:lnTo>
                      <a:pt x="2675" y="3283"/>
                    </a:lnTo>
                    <a:lnTo>
                      <a:pt x="2511" y="3259"/>
                    </a:lnTo>
                    <a:lnTo>
                      <a:pt x="2352" y="3230"/>
                    </a:lnTo>
                    <a:lnTo>
                      <a:pt x="2195" y="3194"/>
                    </a:lnTo>
                    <a:lnTo>
                      <a:pt x="2044" y="3154"/>
                    </a:lnTo>
                    <a:lnTo>
                      <a:pt x="1898" y="3106"/>
                    </a:lnTo>
                    <a:lnTo>
                      <a:pt x="1758" y="3055"/>
                    </a:lnTo>
                    <a:lnTo>
                      <a:pt x="1625" y="2997"/>
                    </a:lnTo>
                    <a:lnTo>
                      <a:pt x="1499" y="2933"/>
                    </a:lnTo>
                    <a:lnTo>
                      <a:pt x="1380" y="2866"/>
                    </a:lnTo>
                    <a:lnTo>
                      <a:pt x="1289" y="2804"/>
                    </a:lnTo>
                    <a:lnTo>
                      <a:pt x="1207" y="2742"/>
                    </a:lnTo>
                    <a:lnTo>
                      <a:pt x="1134" y="2678"/>
                    </a:lnTo>
                    <a:lnTo>
                      <a:pt x="1069" y="2612"/>
                    </a:lnTo>
                    <a:lnTo>
                      <a:pt x="1012" y="2545"/>
                    </a:lnTo>
                    <a:lnTo>
                      <a:pt x="965" y="2477"/>
                    </a:lnTo>
                    <a:lnTo>
                      <a:pt x="925" y="2408"/>
                    </a:lnTo>
                    <a:lnTo>
                      <a:pt x="1050" y="2475"/>
                    </a:lnTo>
                    <a:lnTo>
                      <a:pt x="1183" y="2537"/>
                    </a:lnTo>
                    <a:lnTo>
                      <a:pt x="1324" y="2592"/>
                    </a:lnTo>
                    <a:lnTo>
                      <a:pt x="1471" y="2643"/>
                    </a:lnTo>
                    <a:lnTo>
                      <a:pt x="1623" y="2687"/>
                    </a:lnTo>
                    <a:lnTo>
                      <a:pt x="1781" y="2725"/>
                    </a:lnTo>
                    <a:lnTo>
                      <a:pt x="1944" y="2756"/>
                    </a:lnTo>
                    <a:lnTo>
                      <a:pt x="2110" y="2784"/>
                    </a:lnTo>
                    <a:lnTo>
                      <a:pt x="2277" y="2804"/>
                    </a:lnTo>
                    <a:lnTo>
                      <a:pt x="2449" y="2818"/>
                    </a:lnTo>
                    <a:lnTo>
                      <a:pt x="2622" y="2826"/>
                    </a:lnTo>
                    <a:lnTo>
                      <a:pt x="2795" y="2827"/>
                    </a:lnTo>
                    <a:lnTo>
                      <a:pt x="2968" y="2824"/>
                    </a:lnTo>
                    <a:lnTo>
                      <a:pt x="3142" y="2813"/>
                    </a:lnTo>
                    <a:lnTo>
                      <a:pt x="3313" y="2796"/>
                    </a:lnTo>
                    <a:lnTo>
                      <a:pt x="3482" y="2773"/>
                    </a:lnTo>
                    <a:lnTo>
                      <a:pt x="3648" y="2743"/>
                    </a:lnTo>
                    <a:lnTo>
                      <a:pt x="3812" y="2707"/>
                    </a:lnTo>
                    <a:lnTo>
                      <a:pt x="3971" y="2665"/>
                    </a:lnTo>
                    <a:lnTo>
                      <a:pt x="4126" y="2616"/>
                    </a:lnTo>
                    <a:lnTo>
                      <a:pt x="4274" y="2559"/>
                    </a:lnTo>
                    <a:lnTo>
                      <a:pt x="4403" y="2505"/>
                    </a:lnTo>
                    <a:lnTo>
                      <a:pt x="4522" y="2446"/>
                    </a:lnTo>
                    <a:lnTo>
                      <a:pt x="4631" y="2383"/>
                    </a:lnTo>
                    <a:lnTo>
                      <a:pt x="4731" y="2319"/>
                    </a:lnTo>
                    <a:lnTo>
                      <a:pt x="4822" y="2249"/>
                    </a:lnTo>
                    <a:lnTo>
                      <a:pt x="4903" y="2180"/>
                    </a:lnTo>
                    <a:lnTo>
                      <a:pt x="4972" y="2107"/>
                    </a:lnTo>
                    <a:lnTo>
                      <a:pt x="5032" y="2033"/>
                    </a:lnTo>
                    <a:lnTo>
                      <a:pt x="5083" y="1958"/>
                    </a:lnTo>
                    <a:lnTo>
                      <a:pt x="5123" y="1879"/>
                    </a:lnTo>
                    <a:lnTo>
                      <a:pt x="5152" y="1801"/>
                    </a:lnTo>
                    <a:lnTo>
                      <a:pt x="5173" y="1723"/>
                    </a:lnTo>
                    <a:lnTo>
                      <a:pt x="5182" y="1642"/>
                    </a:lnTo>
                    <a:lnTo>
                      <a:pt x="5182" y="1633"/>
                    </a:lnTo>
                    <a:lnTo>
                      <a:pt x="5183" y="1611"/>
                    </a:lnTo>
                    <a:lnTo>
                      <a:pt x="5183" y="1580"/>
                    </a:lnTo>
                    <a:lnTo>
                      <a:pt x="5183" y="1542"/>
                    </a:lnTo>
                    <a:lnTo>
                      <a:pt x="5183" y="1498"/>
                    </a:lnTo>
                    <a:lnTo>
                      <a:pt x="5183" y="1449"/>
                    </a:lnTo>
                    <a:lnTo>
                      <a:pt x="5183" y="1402"/>
                    </a:lnTo>
                    <a:lnTo>
                      <a:pt x="5183" y="1353"/>
                    </a:lnTo>
                    <a:close/>
                    <a:moveTo>
                      <a:pt x="3348" y="1230"/>
                    </a:moveTo>
                    <a:lnTo>
                      <a:pt x="3410" y="1232"/>
                    </a:lnTo>
                    <a:lnTo>
                      <a:pt x="3466" y="1241"/>
                    </a:lnTo>
                    <a:lnTo>
                      <a:pt x="3513" y="1254"/>
                    </a:lnTo>
                    <a:lnTo>
                      <a:pt x="3552" y="1274"/>
                    </a:lnTo>
                    <a:lnTo>
                      <a:pt x="3581" y="1294"/>
                    </a:lnTo>
                    <a:lnTo>
                      <a:pt x="3601" y="1316"/>
                    </a:lnTo>
                    <a:lnTo>
                      <a:pt x="3614" y="1336"/>
                    </a:lnTo>
                    <a:lnTo>
                      <a:pt x="3617" y="1367"/>
                    </a:lnTo>
                    <a:lnTo>
                      <a:pt x="3610" y="1396"/>
                    </a:lnTo>
                    <a:lnTo>
                      <a:pt x="3590" y="1425"/>
                    </a:lnTo>
                    <a:lnTo>
                      <a:pt x="3559" y="1455"/>
                    </a:lnTo>
                    <a:lnTo>
                      <a:pt x="3523" y="1482"/>
                    </a:lnTo>
                    <a:lnTo>
                      <a:pt x="3481" y="1509"/>
                    </a:lnTo>
                    <a:lnTo>
                      <a:pt x="3070" y="1252"/>
                    </a:lnTo>
                    <a:lnTo>
                      <a:pt x="3149" y="1243"/>
                    </a:lnTo>
                    <a:lnTo>
                      <a:pt x="3218" y="1238"/>
                    </a:lnTo>
                    <a:lnTo>
                      <a:pt x="3276" y="1234"/>
                    </a:lnTo>
                    <a:lnTo>
                      <a:pt x="3348" y="1230"/>
                    </a:lnTo>
                    <a:close/>
                    <a:moveTo>
                      <a:pt x="1927" y="844"/>
                    </a:moveTo>
                    <a:lnTo>
                      <a:pt x="2290" y="1072"/>
                    </a:lnTo>
                    <a:lnTo>
                      <a:pt x="2237" y="1079"/>
                    </a:lnTo>
                    <a:lnTo>
                      <a:pt x="2179" y="1085"/>
                    </a:lnTo>
                    <a:lnTo>
                      <a:pt x="2119" y="1090"/>
                    </a:lnTo>
                    <a:lnTo>
                      <a:pt x="2059" y="1092"/>
                    </a:lnTo>
                    <a:lnTo>
                      <a:pt x="2002" y="1090"/>
                    </a:lnTo>
                    <a:lnTo>
                      <a:pt x="1946" y="1083"/>
                    </a:lnTo>
                    <a:lnTo>
                      <a:pt x="1911" y="1075"/>
                    </a:lnTo>
                    <a:lnTo>
                      <a:pt x="1880" y="1066"/>
                    </a:lnTo>
                    <a:lnTo>
                      <a:pt x="1853" y="1052"/>
                    </a:lnTo>
                    <a:lnTo>
                      <a:pt x="1831" y="1033"/>
                    </a:lnTo>
                    <a:lnTo>
                      <a:pt x="1814" y="1017"/>
                    </a:lnTo>
                    <a:lnTo>
                      <a:pt x="1807" y="999"/>
                    </a:lnTo>
                    <a:lnTo>
                      <a:pt x="1805" y="970"/>
                    </a:lnTo>
                    <a:lnTo>
                      <a:pt x="1812" y="942"/>
                    </a:lnTo>
                    <a:lnTo>
                      <a:pt x="1831" y="917"/>
                    </a:lnTo>
                    <a:lnTo>
                      <a:pt x="1860" y="891"/>
                    </a:lnTo>
                    <a:lnTo>
                      <a:pt x="1927" y="844"/>
                    </a:lnTo>
                    <a:close/>
                    <a:moveTo>
                      <a:pt x="1741" y="419"/>
                    </a:moveTo>
                    <a:lnTo>
                      <a:pt x="1442" y="539"/>
                    </a:lnTo>
                    <a:lnTo>
                      <a:pt x="1625" y="654"/>
                    </a:lnTo>
                    <a:lnTo>
                      <a:pt x="1554" y="694"/>
                    </a:lnTo>
                    <a:lnTo>
                      <a:pt x="1488" y="738"/>
                    </a:lnTo>
                    <a:lnTo>
                      <a:pt x="1431" y="786"/>
                    </a:lnTo>
                    <a:lnTo>
                      <a:pt x="1382" y="835"/>
                    </a:lnTo>
                    <a:lnTo>
                      <a:pt x="1344" y="884"/>
                    </a:lnTo>
                    <a:lnTo>
                      <a:pt x="1318" y="935"/>
                    </a:lnTo>
                    <a:lnTo>
                      <a:pt x="1304" y="986"/>
                    </a:lnTo>
                    <a:lnTo>
                      <a:pt x="1304" y="1037"/>
                    </a:lnTo>
                    <a:lnTo>
                      <a:pt x="1318" y="1090"/>
                    </a:lnTo>
                    <a:lnTo>
                      <a:pt x="1338" y="1128"/>
                    </a:lnTo>
                    <a:lnTo>
                      <a:pt x="1369" y="1167"/>
                    </a:lnTo>
                    <a:lnTo>
                      <a:pt x="1411" y="1203"/>
                    </a:lnTo>
                    <a:lnTo>
                      <a:pt x="1462" y="1239"/>
                    </a:lnTo>
                    <a:lnTo>
                      <a:pt x="1541" y="1283"/>
                    </a:lnTo>
                    <a:lnTo>
                      <a:pt x="1625" y="1318"/>
                    </a:lnTo>
                    <a:lnTo>
                      <a:pt x="1714" y="1345"/>
                    </a:lnTo>
                    <a:lnTo>
                      <a:pt x="1807" y="1365"/>
                    </a:lnTo>
                    <a:lnTo>
                      <a:pt x="1907" y="1376"/>
                    </a:lnTo>
                    <a:lnTo>
                      <a:pt x="2013" y="1378"/>
                    </a:lnTo>
                    <a:lnTo>
                      <a:pt x="2102" y="1376"/>
                    </a:lnTo>
                    <a:lnTo>
                      <a:pt x="2201" y="1371"/>
                    </a:lnTo>
                    <a:lnTo>
                      <a:pt x="2306" y="1362"/>
                    </a:lnTo>
                    <a:lnTo>
                      <a:pt x="2421" y="1349"/>
                    </a:lnTo>
                    <a:lnTo>
                      <a:pt x="2544" y="1332"/>
                    </a:lnTo>
                    <a:lnTo>
                      <a:pt x="2677" y="1312"/>
                    </a:lnTo>
                    <a:lnTo>
                      <a:pt x="3171" y="1622"/>
                    </a:lnTo>
                    <a:lnTo>
                      <a:pt x="3067" y="1642"/>
                    </a:lnTo>
                    <a:lnTo>
                      <a:pt x="2965" y="1653"/>
                    </a:lnTo>
                    <a:lnTo>
                      <a:pt x="2863" y="1657"/>
                    </a:lnTo>
                    <a:lnTo>
                      <a:pt x="2762" y="1651"/>
                    </a:lnTo>
                    <a:lnTo>
                      <a:pt x="2658" y="1641"/>
                    </a:lnTo>
                    <a:lnTo>
                      <a:pt x="2553" y="1624"/>
                    </a:lnTo>
                    <a:lnTo>
                      <a:pt x="2451" y="1894"/>
                    </a:lnTo>
                    <a:lnTo>
                      <a:pt x="2593" y="1910"/>
                    </a:lnTo>
                    <a:lnTo>
                      <a:pt x="2729" y="1918"/>
                    </a:lnTo>
                    <a:lnTo>
                      <a:pt x="2861" y="1919"/>
                    </a:lnTo>
                    <a:lnTo>
                      <a:pt x="2987" y="1914"/>
                    </a:lnTo>
                    <a:lnTo>
                      <a:pt x="3151" y="1894"/>
                    </a:lnTo>
                    <a:lnTo>
                      <a:pt x="3315" y="1861"/>
                    </a:lnTo>
                    <a:lnTo>
                      <a:pt x="3479" y="1816"/>
                    </a:lnTo>
                    <a:lnTo>
                      <a:pt x="3785" y="2007"/>
                    </a:lnTo>
                    <a:lnTo>
                      <a:pt x="4084" y="1887"/>
                    </a:lnTo>
                    <a:lnTo>
                      <a:pt x="3781" y="1697"/>
                    </a:lnTo>
                    <a:lnTo>
                      <a:pt x="3867" y="1651"/>
                    </a:lnTo>
                    <a:lnTo>
                      <a:pt x="3940" y="1608"/>
                    </a:lnTo>
                    <a:lnTo>
                      <a:pt x="4004" y="1562"/>
                    </a:lnTo>
                    <a:lnTo>
                      <a:pt x="4053" y="1517"/>
                    </a:lnTo>
                    <a:lnTo>
                      <a:pt x="4093" y="1473"/>
                    </a:lnTo>
                    <a:lnTo>
                      <a:pt x="4121" y="1427"/>
                    </a:lnTo>
                    <a:lnTo>
                      <a:pt x="4135" y="1384"/>
                    </a:lnTo>
                    <a:lnTo>
                      <a:pt x="4139" y="1340"/>
                    </a:lnTo>
                    <a:lnTo>
                      <a:pt x="4131" y="1296"/>
                    </a:lnTo>
                    <a:lnTo>
                      <a:pt x="4113" y="1252"/>
                    </a:lnTo>
                    <a:lnTo>
                      <a:pt x="4086" y="1208"/>
                    </a:lnTo>
                    <a:lnTo>
                      <a:pt x="4046" y="1167"/>
                    </a:lnTo>
                    <a:lnTo>
                      <a:pt x="3995" y="1125"/>
                    </a:lnTo>
                    <a:lnTo>
                      <a:pt x="3933" y="1083"/>
                    </a:lnTo>
                    <a:lnTo>
                      <a:pt x="3862" y="1043"/>
                    </a:lnTo>
                    <a:lnTo>
                      <a:pt x="3785" y="1008"/>
                    </a:lnTo>
                    <a:lnTo>
                      <a:pt x="3703" y="982"/>
                    </a:lnTo>
                    <a:lnTo>
                      <a:pt x="3616" y="962"/>
                    </a:lnTo>
                    <a:lnTo>
                      <a:pt x="3524" y="948"/>
                    </a:lnTo>
                    <a:lnTo>
                      <a:pt x="3426" y="942"/>
                    </a:lnTo>
                    <a:lnTo>
                      <a:pt x="3324" y="941"/>
                    </a:lnTo>
                    <a:lnTo>
                      <a:pt x="3109" y="953"/>
                    </a:lnTo>
                    <a:lnTo>
                      <a:pt x="2895" y="975"/>
                    </a:lnTo>
                    <a:lnTo>
                      <a:pt x="2680" y="1008"/>
                    </a:lnTo>
                    <a:lnTo>
                      <a:pt x="2232" y="727"/>
                    </a:lnTo>
                    <a:lnTo>
                      <a:pt x="2321" y="709"/>
                    </a:lnTo>
                    <a:lnTo>
                      <a:pt x="2412" y="700"/>
                    </a:lnTo>
                    <a:lnTo>
                      <a:pt x="2507" y="696"/>
                    </a:lnTo>
                    <a:lnTo>
                      <a:pt x="2649" y="698"/>
                    </a:lnTo>
                    <a:lnTo>
                      <a:pt x="2790" y="704"/>
                    </a:lnTo>
                    <a:lnTo>
                      <a:pt x="2853" y="441"/>
                    </a:lnTo>
                    <a:lnTo>
                      <a:pt x="2759" y="437"/>
                    </a:lnTo>
                    <a:lnTo>
                      <a:pt x="2671" y="436"/>
                    </a:lnTo>
                    <a:lnTo>
                      <a:pt x="2589" y="434"/>
                    </a:lnTo>
                    <a:lnTo>
                      <a:pt x="2472" y="436"/>
                    </a:lnTo>
                    <a:lnTo>
                      <a:pt x="2361" y="441"/>
                    </a:lnTo>
                    <a:lnTo>
                      <a:pt x="2254" y="454"/>
                    </a:lnTo>
                    <a:lnTo>
                      <a:pt x="2148" y="472"/>
                    </a:lnTo>
                    <a:lnTo>
                      <a:pt x="2077" y="488"/>
                    </a:lnTo>
                    <a:lnTo>
                      <a:pt x="2002" y="508"/>
                    </a:lnTo>
                    <a:lnTo>
                      <a:pt x="1922" y="532"/>
                    </a:lnTo>
                    <a:lnTo>
                      <a:pt x="1741" y="419"/>
                    </a:lnTo>
                    <a:close/>
                    <a:moveTo>
                      <a:pt x="2684" y="0"/>
                    </a:moveTo>
                    <a:lnTo>
                      <a:pt x="2853" y="0"/>
                    </a:lnTo>
                    <a:lnTo>
                      <a:pt x="3023" y="5"/>
                    </a:lnTo>
                    <a:lnTo>
                      <a:pt x="3191" y="18"/>
                    </a:lnTo>
                    <a:lnTo>
                      <a:pt x="3357" y="36"/>
                    </a:lnTo>
                    <a:lnTo>
                      <a:pt x="3519" y="60"/>
                    </a:lnTo>
                    <a:lnTo>
                      <a:pt x="3679" y="89"/>
                    </a:lnTo>
                    <a:lnTo>
                      <a:pt x="3834" y="126"/>
                    </a:lnTo>
                    <a:lnTo>
                      <a:pt x="3986" y="166"/>
                    </a:lnTo>
                    <a:lnTo>
                      <a:pt x="4131" y="213"/>
                    </a:lnTo>
                    <a:lnTo>
                      <a:pt x="4272" y="264"/>
                    </a:lnTo>
                    <a:lnTo>
                      <a:pt x="4405" y="322"/>
                    </a:lnTo>
                    <a:lnTo>
                      <a:pt x="4531" y="386"/>
                    </a:lnTo>
                    <a:lnTo>
                      <a:pt x="4649" y="454"/>
                    </a:lnTo>
                    <a:lnTo>
                      <a:pt x="4753" y="525"/>
                    </a:lnTo>
                    <a:lnTo>
                      <a:pt x="4846" y="596"/>
                    </a:lnTo>
                    <a:lnTo>
                      <a:pt x="4926" y="671"/>
                    </a:lnTo>
                    <a:lnTo>
                      <a:pt x="4997" y="747"/>
                    </a:lnTo>
                    <a:lnTo>
                      <a:pt x="5056" y="826"/>
                    </a:lnTo>
                    <a:lnTo>
                      <a:pt x="5103" y="904"/>
                    </a:lnTo>
                    <a:lnTo>
                      <a:pt x="5140" y="984"/>
                    </a:lnTo>
                    <a:lnTo>
                      <a:pt x="5165" y="1064"/>
                    </a:lnTo>
                    <a:lnTo>
                      <a:pt x="5180" y="1147"/>
                    </a:lnTo>
                    <a:lnTo>
                      <a:pt x="5183" y="1227"/>
                    </a:lnTo>
                    <a:lnTo>
                      <a:pt x="5176" y="1309"/>
                    </a:lnTo>
                    <a:lnTo>
                      <a:pt x="5158" y="1389"/>
                    </a:lnTo>
                    <a:lnTo>
                      <a:pt x="5131" y="1469"/>
                    </a:lnTo>
                    <a:lnTo>
                      <a:pt x="5090" y="1548"/>
                    </a:lnTo>
                    <a:lnTo>
                      <a:pt x="5041" y="1626"/>
                    </a:lnTo>
                    <a:lnTo>
                      <a:pt x="4981" y="1703"/>
                    </a:lnTo>
                    <a:lnTo>
                      <a:pt x="4912" y="1777"/>
                    </a:lnTo>
                    <a:lnTo>
                      <a:pt x="4830" y="1848"/>
                    </a:lnTo>
                    <a:lnTo>
                      <a:pt x="4739" y="1918"/>
                    </a:lnTo>
                    <a:lnTo>
                      <a:pt x="4638" y="1985"/>
                    </a:lnTo>
                    <a:lnTo>
                      <a:pt x="4527" y="2049"/>
                    </a:lnTo>
                    <a:lnTo>
                      <a:pt x="4405" y="2109"/>
                    </a:lnTo>
                    <a:lnTo>
                      <a:pt x="4274" y="2166"/>
                    </a:lnTo>
                    <a:lnTo>
                      <a:pt x="4128" y="2220"/>
                    </a:lnTo>
                    <a:lnTo>
                      <a:pt x="3978" y="2268"/>
                    </a:lnTo>
                    <a:lnTo>
                      <a:pt x="3822" y="2310"/>
                    </a:lnTo>
                    <a:lnTo>
                      <a:pt x="3663" y="2344"/>
                    </a:lnTo>
                    <a:lnTo>
                      <a:pt x="3501" y="2375"/>
                    </a:lnTo>
                    <a:lnTo>
                      <a:pt x="3335" y="2399"/>
                    </a:lnTo>
                    <a:lnTo>
                      <a:pt x="3167" y="2415"/>
                    </a:lnTo>
                    <a:lnTo>
                      <a:pt x="2999" y="2426"/>
                    </a:lnTo>
                    <a:lnTo>
                      <a:pt x="2830" y="2432"/>
                    </a:lnTo>
                    <a:lnTo>
                      <a:pt x="2660" y="2432"/>
                    </a:lnTo>
                    <a:lnTo>
                      <a:pt x="2491" y="2426"/>
                    </a:lnTo>
                    <a:lnTo>
                      <a:pt x="2323" y="2414"/>
                    </a:lnTo>
                    <a:lnTo>
                      <a:pt x="2157" y="2395"/>
                    </a:lnTo>
                    <a:lnTo>
                      <a:pt x="1995" y="2372"/>
                    </a:lnTo>
                    <a:lnTo>
                      <a:pt x="1834" y="2342"/>
                    </a:lnTo>
                    <a:lnTo>
                      <a:pt x="1679" y="2306"/>
                    </a:lnTo>
                    <a:lnTo>
                      <a:pt x="1528" y="2266"/>
                    </a:lnTo>
                    <a:lnTo>
                      <a:pt x="1382" y="2218"/>
                    </a:lnTo>
                    <a:lnTo>
                      <a:pt x="1242" y="2167"/>
                    </a:lnTo>
                    <a:lnTo>
                      <a:pt x="1109" y="2109"/>
                    </a:lnTo>
                    <a:lnTo>
                      <a:pt x="981" y="2045"/>
                    </a:lnTo>
                    <a:lnTo>
                      <a:pt x="863" y="1976"/>
                    </a:lnTo>
                    <a:lnTo>
                      <a:pt x="760" y="1907"/>
                    </a:lnTo>
                    <a:lnTo>
                      <a:pt x="667" y="1836"/>
                    </a:lnTo>
                    <a:lnTo>
                      <a:pt x="587" y="1761"/>
                    </a:lnTo>
                    <a:lnTo>
                      <a:pt x="516" y="1684"/>
                    </a:lnTo>
                    <a:lnTo>
                      <a:pt x="458" y="1606"/>
                    </a:lnTo>
                    <a:lnTo>
                      <a:pt x="410" y="1528"/>
                    </a:lnTo>
                    <a:lnTo>
                      <a:pt x="374" y="1447"/>
                    </a:lnTo>
                    <a:lnTo>
                      <a:pt x="348" y="1367"/>
                    </a:lnTo>
                    <a:lnTo>
                      <a:pt x="334" y="1285"/>
                    </a:lnTo>
                    <a:lnTo>
                      <a:pt x="330" y="1203"/>
                    </a:lnTo>
                    <a:lnTo>
                      <a:pt x="337" y="1123"/>
                    </a:lnTo>
                    <a:lnTo>
                      <a:pt x="356" y="1043"/>
                    </a:lnTo>
                    <a:lnTo>
                      <a:pt x="383" y="962"/>
                    </a:lnTo>
                    <a:lnTo>
                      <a:pt x="423" y="882"/>
                    </a:lnTo>
                    <a:lnTo>
                      <a:pt x="472" y="806"/>
                    </a:lnTo>
                    <a:lnTo>
                      <a:pt x="533" y="729"/>
                    </a:lnTo>
                    <a:lnTo>
                      <a:pt x="602" y="654"/>
                    </a:lnTo>
                    <a:lnTo>
                      <a:pt x="684" y="583"/>
                    </a:lnTo>
                    <a:lnTo>
                      <a:pt x="775" y="514"/>
                    </a:lnTo>
                    <a:lnTo>
                      <a:pt x="875" y="446"/>
                    </a:lnTo>
                    <a:lnTo>
                      <a:pt x="987" y="383"/>
                    </a:lnTo>
                    <a:lnTo>
                      <a:pt x="1109" y="322"/>
                    </a:lnTo>
                    <a:lnTo>
                      <a:pt x="1240" y="266"/>
                    </a:lnTo>
                    <a:lnTo>
                      <a:pt x="1386" y="211"/>
                    </a:lnTo>
                    <a:lnTo>
                      <a:pt x="1535" y="164"/>
                    </a:lnTo>
                    <a:lnTo>
                      <a:pt x="1692" y="122"/>
                    </a:lnTo>
                    <a:lnTo>
                      <a:pt x="1851" y="86"/>
                    </a:lnTo>
                    <a:lnTo>
                      <a:pt x="2013" y="56"/>
                    </a:lnTo>
                    <a:lnTo>
                      <a:pt x="2179" y="33"/>
                    </a:lnTo>
                    <a:lnTo>
                      <a:pt x="2347" y="16"/>
                    </a:lnTo>
                    <a:lnTo>
                      <a:pt x="2514" y="5"/>
                    </a:lnTo>
                    <a:lnTo>
                      <a:pt x="2684" y="0"/>
                    </a:lnTo>
                    <a:close/>
                  </a:path>
                </a:pathLst>
              </a:custGeom>
              <a:solidFill>
                <a:schemeClr val="accent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srgbClr val="000000"/>
                  </a:solidFill>
                </a:endParaRPr>
              </a:p>
            </p:txBody>
          </p:sp>
          <p:sp>
            <p:nvSpPr>
              <p:cNvPr id="16" name="Freeform 308"/>
              <p:cNvSpPr>
                <a:spLocks noChangeAspect="1" noEditPoints="1"/>
              </p:cNvSpPr>
              <p:nvPr/>
            </p:nvSpPr>
            <p:spPr bwMode="auto">
              <a:xfrm>
                <a:off x="3630766" y="1672153"/>
                <a:ext cx="240886" cy="254155"/>
              </a:xfrm>
              <a:custGeom>
                <a:avLst/>
                <a:gdLst>
                  <a:gd name="T0" fmla="*/ 5174 w 5699"/>
                  <a:gd name="T1" fmla="*/ 4893 h 6014"/>
                  <a:gd name="T2" fmla="*/ 4525 w 5699"/>
                  <a:gd name="T3" fmla="*/ 5629 h 6014"/>
                  <a:gd name="T4" fmla="*/ 2999 w 5699"/>
                  <a:gd name="T5" fmla="*/ 6009 h 6014"/>
                  <a:gd name="T6" fmla="*/ 1382 w 5699"/>
                  <a:gd name="T7" fmla="*/ 5801 h 6014"/>
                  <a:gd name="T8" fmla="*/ 421 w 5699"/>
                  <a:gd name="T9" fmla="*/ 5126 h 6014"/>
                  <a:gd name="T10" fmla="*/ 1052 w 5699"/>
                  <a:gd name="T11" fmla="*/ 5277 h 6014"/>
                  <a:gd name="T12" fmla="*/ 2669 w 5699"/>
                  <a:gd name="T13" fmla="*/ 5485 h 6014"/>
                  <a:gd name="T14" fmla="*/ 4192 w 5699"/>
                  <a:gd name="T15" fmla="*/ 5110 h 6014"/>
                  <a:gd name="T16" fmla="*/ 4843 w 5699"/>
                  <a:gd name="T17" fmla="*/ 4388 h 6014"/>
                  <a:gd name="T18" fmla="*/ 257 w 5699"/>
                  <a:gd name="T19" fmla="*/ 3411 h 6014"/>
                  <a:gd name="T20" fmla="*/ 691 w 5699"/>
                  <a:gd name="T21" fmla="*/ 4082 h 6014"/>
                  <a:gd name="T22" fmla="*/ 2084 w 5699"/>
                  <a:gd name="T23" fmla="*/ 4567 h 6014"/>
                  <a:gd name="T24" fmla="*/ 3749 w 5699"/>
                  <a:gd name="T25" fmla="*/ 4481 h 6014"/>
                  <a:gd name="T26" fmla="*/ 4850 w 5699"/>
                  <a:gd name="T27" fmla="*/ 3934 h 6014"/>
                  <a:gd name="T28" fmla="*/ 4296 w 5699"/>
                  <a:gd name="T29" fmla="*/ 4658 h 6014"/>
                  <a:gd name="T30" fmla="*/ 2837 w 5699"/>
                  <a:gd name="T31" fmla="*/ 5081 h 6014"/>
                  <a:gd name="T32" fmla="*/ 1198 w 5699"/>
                  <a:gd name="T33" fmla="*/ 4929 h 6014"/>
                  <a:gd name="T34" fmla="*/ 131 w 5699"/>
                  <a:gd name="T35" fmla="*/ 4277 h 6014"/>
                  <a:gd name="T36" fmla="*/ 133 w 5699"/>
                  <a:gd name="T37" fmla="*/ 3485 h 6014"/>
                  <a:gd name="T38" fmla="*/ 848 w 5699"/>
                  <a:gd name="T39" fmla="*/ 2499 h 6014"/>
                  <a:gd name="T40" fmla="*/ 1194 w 5699"/>
                  <a:gd name="T41" fmla="*/ 3126 h 6014"/>
                  <a:gd name="T42" fmla="*/ 2511 w 5699"/>
                  <a:gd name="T43" fmla="*/ 3655 h 6014"/>
                  <a:gd name="T44" fmla="*/ 4181 w 5699"/>
                  <a:gd name="T45" fmla="*/ 3628 h 6014"/>
                  <a:gd name="T46" fmla="*/ 4739 w 5699"/>
                  <a:gd name="T47" fmla="*/ 3639 h 6014"/>
                  <a:gd name="T48" fmla="*/ 3426 w 5699"/>
                  <a:gd name="T49" fmla="*/ 4151 h 6014"/>
                  <a:gd name="T50" fmla="*/ 1761 w 5699"/>
                  <a:gd name="T51" fmla="*/ 4118 h 6014"/>
                  <a:gd name="T52" fmla="*/ 520 w 5699"/>
                  <a:gd name="T53" fmla="*/ 3544 h 6014"/>
                  <a:gd name="T54" fmla="*/ 299 w 5699"/>
                  <a:gd name="T55" fmla="*/ 2767 h 6014"/>
                  <a:gd name="T56" fmla="*/ 5284 w 5699"/>
                  <a:gd name="T57" fmla="*/ 1424 h 6014"/>
                  <a:gd name="T58" fmla="*/ 5692 w 5699"/>
                  <a:gd name="T59" fmla="*/ 2204 h 6014"/>
                  <a:gd name="T60" fmla="*/ 5043 w 5699"/>
                  <a:gd name="T61" fmla="*/ 2937 h 6014"/>
                  <a:gd name="T62" fmla="*/ 3515 w 5699"/>
                  <a:gd name="T63" fmla="*/ 3316 h 6014"/>
                  <a:gd name="T64" fmla="*/ 1898 w 5699"/>
                  <a:gd name="T65" fmla="*/ 3106 h 6014"/>
                  <a:gd name="T66" fmla="*/ 965 w 5699"/>
                  <a:gd name="T67" fmla="*/ 2477 h 6014"/>
                  <a:gd name="T68" fmla="*/ 2277 w 5699"/>
                  <a:gd name="T69" fmla="*/ 2804 h 6014"/>
                  <a:gd name="T70" fmla="*/ 3971 w 5699"/>
                  <a:gd name="T71" fmla="*/ 2665 h 6014"/>
                  <a:gd name="T72" fmla="*/ 5032 w 5699"/>
                  <a:gd name="T73" fmla="*/ 2033 h 6014"/>
                  <a:gd name="T74" fmla="*/ 5183 w 5699"/>
                  <a:gd name="T75" fmla="*/ 1498 h 6014"/>
                  <a:gd name="T76" fmla="*/ 3601 w 5699"/>
                  <a:gd name="T77" fmla="*/ 1316 h 6014"/>
                  <a:gd name="T78" fmla="*/ 3218 w 5699"/>
                  <a:gd name="T79" fmla="*/ 1238 h 6014"/>
                  <a:gd name="T80" fmla="*/ 1946 w 5699"/>
                  <a:gd name="T81" fmla="*/ 1083 h 6014"/>
                  <a:gd name="T82" fmla="*/ 1860 w 5699"/>
                  <a:gd name="T83" fmla="*/ 891 h 6014"/>
                  <a:gd name="T84" fmla="*/ 1318 w 5699"/>
                  <a:gd name="T85" fmla="*/ 935 h 6014"/>
                  <a:gd name="T86" fmla="*/ 1714 w 5699"/>
                  <a:gd name="T87" fmla="*/ 1345 h 6014"/>
                  <a:gd name="T88" fmla="*/ 3171 w 5699"/>
                  <a:gd name="T89" fmla="*/ 1622 h 6014"/>
                  <a:gd name="T90" fmla="*/ 2861 w 5699"/>
                  <a:gd name="T91" fmla="*/ 1919 h 6014"/>
                  <a:gd name="T92" fmla="*/ 4004 w 5699"/>
                  <a:gd name="T93" fmla="*/ 1562 h 6014"/>
                  <a:gd name="T94" fmla="*/ 3995 w 5699"/>
                  <a:gd name="T95" fmla="*/ 1125 h 6014"/>
                  <a:gd name="T96" fmla="*/ 2895 w 5699"/>
                  <a:gd name="T97" fmla="*/ 975 h 6014"/>
                  <a:gd name="T98" fmla="*/ 2671 w 5699"/>
                  <a:gd name="T99" fmla="*/ 436 h 6014"/>
                  <a:gd name="T100" fmla="*/ 2684 w 5699"/>
                  <a:gd name="T101" fmla="*/ 0 h 6014"/>
                  <a:gd name="T102" fmla="*/ 4272 w 5699"/>
                  <a:gd name="T103" fmla="*/ 264 h 6014"/>
                  <a:gd name="T104" fmla="*/ 5140 w 5699"/>
                  <a:gd name="T105" fmla="*/ 984 h 6014"/>
                  <a:gd name="T106" fmla="*/ 4912 w 5699"/>
                  <a:gd name="T107" fmla="*/ 1777 h 6014"/>
                  <a:gd name="T108" fmla="*/ 3663 w 5699"/>
                  <a:gd name="T109" fmla="*/ 2344 h 6014"/>
                  <a:gd name="T110" fmla="*/ 1995 w 5699"/>
                  <a:gd name="T111" fmla="*/ 2372 h 6014"/>
                  <a:gd name="T112" fmla="*/ 667 w 5699"/>
                  <a:gd name="T113" fmla="*/ 1836 h 6014"/>
                  <a:gd name="T114" fmla="*/ 356 w 5699"/>
                  <a:gd name="T115" fmla="*/ 1043 h 6014"/>
                  <a:gd name="T116" fmla="*/ 1109 w 5699"/>
                  <a:gd name="T117" fmla="*/ 322 h 6014"/>
                  <a:gd name="T118" fmla="*/ 2684 w 5699"/>
                  <a:gd name="T119" fmla="*/ 0 h 6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99" h="6014">
                    <a:moveTo>
                      <a:pt x="4853" y="4184"/>
                    </a:moveTo>
                    <a:lnTo>
                      <a:pt x="4932" y="4258"/>
                    </a:lnTo>
                    <a:lnTo>
                      <a:pt x="5001" y="4335"/>
                    </a:lnTo>
                    <a:lnTo>
                      <a:pt x="5059" y="4412"/>
                    </a:lnTo>
                    <a:lnTo>
                      <a:pt x="5105" y="4490"/>
                    </a:lnTo>
                    <a:lnTo>
                      <a:pt x="5142" y="4570"/>
                    </a:lnTo>
                    <a:lnTo>
                      <a:pt x="5165" y="4650"/>
                    </a:lnTo>
                    <a:lnTo>
                      <a:pt x="5180" y="4732"/>
                    </a:lnTo>
                    <a:lnTo>
                      <a:pt x="5183" y="4813"/>
                    </a:lnTo>
                    <a:lnTo>
                      <a:pt x="5174" y="4893"/>
                    </a:lnTo>
                    <a:lnTo>
                      <a:pt x="5158" y="4975"/>
                    </a:lnTo>
                    <a:lnTo>
                      <a:pt x="5129" y="5053"/>
                    </a:lnTo>
                    <a:lnTo>
                      <a:pt x="5089" y="5132"/>
                    </a:lnTo>
                    <a:lnTo>
                      <a:pt x="5039" y="5210"/>
                    </a:lnTo>
                    <a:lnTo>
                      <a:pt x="4979" y="5285"/>
                    </a:lnTo>
                    <a:lnTo>
                      <a:pt x="4910" y="5360"/>
                    </a:lnTo>
                    <a:lnTo>
                      <a:pt x="4828" y="5431"/>
                    </a:lnTo>
                    <a:lnTo>
                      <a:pt x="4739" y="5500"/>
                    </a:lnTo>
                    <a:lnTo>
                      <a:pt x="4637" y="5567"/>
                    </a:lnTo>
                    <a:lnTo>
                      <a:pt x="4525" y="5629"/>
                    </a:lnTo>
                    <a:lnTo>
                      <a:pt x="4405" y="5690"/>
                    </a:lnTo>
                    <a:lnTo>
                      <a:pt x="4274" y="5746"/>
                    </a:lnTo>
                    <a:lnTo>
                      <a:pt x="4128" y="5801"/>
                    </a:lnTo>
                    <a:lnTo>
                      <a:pt x="3978" y="5848"/>
                    </a:lnTo>
                    <a:lnTo>
                      <a:pt x="3822" y="5890"/>
                    </a:lnTo>
                    <a:lnTo>
                      <a:pt x="3663" y="5926"/>
                    </a:lnTo>
                    <a:lnTo>
                      <a:pt x="3501" y="5956"/>
                    </a:lnTo>
                    <a:lnTo>
                      <a:pt x="3335" y="5979"/>
                    </a:lnTo>
                    <a:lnTo>
                      <a:pt x="3167" y="5996"/>
                    </a:lnTo>
                    <a:lnTo>
                      <a:pt x="2999" y="6009"/>
                    </a:lnTo>
                    <a:lnTo>
                      <a:pt x="2830" y="6014"/>
                    </a:lnTo>
                    <a:lnTo>
                      <a:pt x="2660" y="6012"/>
                    </a:lnTo>
                    <a:lnTo>
                      <a:pt x="2491" y="6007"/>
                    </a:lnTo>
                    <a:lnTo>
                      <a:pt x="2323" y="5994"/>
                    </a:lnTo>
                    <a:lnTo>
                      <a:pt x="2157" y="5976"/>
                    </a:lnTo>
                    <a:lnTo>
                      <a:pt x="1995" y="5952"/>
                    </a:lnTo>
                    <a:lnTo>
                      <a:pt x="1834" y="5923"/>
                    </a:lnTo>
                    <a:lnTo>
                      <a:pt x="1679" y="5888"/>
                    </a:lnTo>
                    <a:lnTo>
                      <a:pt x="1528" y="5846"/>
                    </a:lnTo>
                    <a:lnTo>
                      <a:pt x="1382" y="5801"/>
                    </a:lnTo>
                    <a:lnTo>
                      <a:pt x="1242" y="5748"/>
                    </a:lnTo>
                    <a:lnTo>
                      <a:pt x="1109" y="5690"/>
                    </a:lnTo>
                    <a:lnTo>
                      <a:pt x="981" y="5628"/>
                    </a:lnTo>
                    <a:lnTo>
                      <a:pt x="863" y="5558"/>
                    </a:lnTo>
                    <a:lnTo>
                      <a:pt x="764" y="5491"/>
                    </a:lnTo>
                    <a:lnTo>
                      <a:pt x="675" y="5422"/>
                    </a:lnTo>
                    <a:lnTo>
                      <a:pt x="595" y="5350"/>
                    </a:lnTo>
                    <a:lnTo>
                      <a:pt x="527" y="5277"/>
                    </a:lnTo>
                    <a:lnTo>
                      <a:pt x="469" y="5203"/>
                    </a:lnTo>
                    <a:lnTo>
                      <a:pt x="421" y="5126"/>
                    </a:lnTo>
                    <a:lnTo>
                      <a:pt x="383" y="5050"/>
                    </a:lnTo>
                    <a:lnTo>
                      <a:pt x="356" y="4973"/>
                    </a:lnTo>
                    <a:lnTo>
                      <a:pt x="337" y="4895"/>
                    </a:lnTo>
                    <a:lnTo>
                      <a:pt x="398" y="4942"/>
                    </a:lnTo>
                    <a:lnTo>
                      <a:pt x="463" y="4989"/>
                    </a:lnTo>
                    <a:lnTo>
                      <a:pt x="534" y="5037"/>
                    </a:lnTo>
                    <a:lnTo>
                      <a:pt x="651" y="5104"/>
                    </a:lnTo>
                    <a:lnTo>
                      <a:pt x="779" y="5168"/>
                    </a:lnTo>
                    <a:lnTo>
                      <a:pt x="912" y="5226"/>
                    </a:lnTo>
                    <a:lnTo>
                      <a:pt x="1052" y="5277"/>
                    </a:lnTo>
                    <a:lnTo>
                      <a:pt x="1198" y="5325"/>
                    </a:lnTo>
                    <a:lnTo>
                      <a:pt x="1349" y="5365"/>
                    </a:lnTo>
                    <a:lnTo>
                      <a:pt x="1504" y="5401"/>
                    </a:lnTo>
                    <a:lnTo>
                      <a:pt x="1665" y="5431"/>
                    </a:lnTo>
                    <a:lnTo>
                      <a:pt x="1827" y="5454"/>
                    </a:lnTo>
                    <a:lnTo>
                      <a:pt x="1993" y="5473"/>
                    </a:lnTo>
                    <a:lnTo>
                      <a:pt x="2161" y="5485"/>
                    </a:lnTo>
                    <a:lnTo>
                      <a:pt x="2330" y="5491"/>
                    </a:lnTo>
                    <a:lnTo>
                      <a:pt x="2500" y="5491"/>
                    </a:lnTo>
                    <a:lnTo>
                      <a:pt x="2669" y="5485"/>
                    </a:lnTo>
                    <a:lnTo>
                      <a:pt x="2837" y="5474"/>
                    </a:lnTo>
                    <a:lnTo>
                      <a:pt x="3005" y="5458"/>
                    </a:lnTo>
                    <a:lnTo>
                      <a:pt x="3171" y="5434"/>
                    </a:lnTo>
                    <a:lnTo>
                      <a:pt x="3333" y="5405"/>
                    </a:lnTo>
                    <a:lnTo>
                      <a:pt x="3492" y="5369"/>
                    </a:lnTo>
                    <a:lnTo>
                      <a:pt x="3648" y="5327"/>
                    </a:lnTo>
                    <a:lnTo>
                      <a:pt x="3798" y="5279"/>
                    </a:lnTo>
                    <a:lnTo>
                      <a:pt x="3944" y="5225"/>
                    </a:lnTo>
                    <a:lnTo>
                      <a:pt x="4073" y="5170"/>
                    </a:lnTo>
                    <a:lnTo>
                      <a:pt x="4192" y="5110"/>
                    </a:lnTo>
                    <a:lnTo>
                      <a:pt x="4301" y="5048"/>
                    </a:lnTo>
                    <a:lnTo>
                      <a:pt x="4401" y="4982"/>
                    </a:lnTo>
                    <a:lnTo>
                      <a:pt x="4492" y="4915"/>
                    </a:lnTo>
                    <a:lnTo>
                      <a:pt x="4573" y="4844"/>
                    </a:lnTo>
                    <a:lnTo>
                      <a:pt x="4642" y="4773"/>
                    </a:lnTo>
                    <a:lnTo>
                      <a:pt x="4702" y="4698"/>
                    </a:lnTo>
                    <a:lnTo>
                      <a:pt x="4753" y="4621"/>
                    </a:lnTo>
                    <a:lnTo>
                      <a:pt x="4793" y="4545"/>
                    </a:lnTo>
                    <a:lnTo>
                      <a:pt x="4822" y="4466"/>
                    </a:lnTo>
                    <a:lnTo>
                      <a:pt x="4843" y="4388"/>
                    </a:lnTo>
                    <a:lnTo>
                      <a:pt x="4852" y="4308"/>
                    </a:lnTo>
                    <a:lnTo>
                      <a:pt x="4852" y="4300"/>
                    </a:lnTo>
                    <a:lnTo>
                      <a:pt x="4852" y="4282"/>
                    </a:lnTo>
                    <a:lnTo>
                      <a:pt x="4853" y="4255"/>
                    </a:lnTo>
                    <a:lnTo>
                      <a:pt x="4853" y="4222"/>
                    </a:lnTo>
                    <a:lnTo>
                      <a:pt x="4853" y="4184"/>
                    </a:lnTo>
                    <a:close/>
                    <a:moveTo>
                      <a:pt x="257" y="3336"/>
                    </a:moveTo>
                    <a:lnTo>
                      <a:pt x="257" y="3367"/>
                    </a:lnTo>
                    <a:lnTo>
                      <a:pt x="257" y="3392"/>
                    </a:lnTo>
                    <a:lnTo>
                      <a:pt x="257" y="3411"/>
                    </a:lnTo>
                    <a:lnTo>
                      <a:pt x="257" y="3420"/>
                    </a:lnTo>
                    <a:lnTo>
                      <a:pt x="266" y="3496"/>
                    </a:lnTo>
                    <a:lnTo>
                      <a:pt x="285" y="3573"/>
                    </a:lnTo>
                    <a:lnTo>
                      <a:pt x="314" y="3650"/>
                    </a:lnTo>
                    <a:lnTo>
                      <a:pt x="352" y="3724"/>
                    </a:lnTo>
                    <a:lnTo>
                      <a:pt x="399" y="3799"/>
                    </a:lnTo>
                    <a:lnTo>
                      <a:pt x="458" y="3872"/>
                    </a:lnTo>
                    <a:lnTo>
                      <a:pt x="525" y="3943"/>
                    </a:lnTo>
                    <a:lnTo>
                      <a:pt x="604" y="4014"/>
                    </a:lnTo>
                    <a:lnTo>
                      <a:pt x="691" y="4082"/>
                    </a:lnTo>
                    <a:lnTo>
                      <a:pt x="790" y="4147"/>
                    </a:lnTo>
                    <a:lnTo>
                      <a:pt x="908" y="4216"/>
                    </a:lnTo>
                    <a:lnTo>
                      <a:pt x="1034" y="4280"/>
                    </a:lnTo>
                    <a:lnTo>
                      <a:pt x="1167" y="4339"/>
                    </a:lnTo>
                    <a:lnTo>
                      <a:pt x="1307" y="4390"/>
                    </a:lnTo>
                    <a:lnTo>
                      <a:pt x="1453" y="4437"/>
                    </a:lnTo>
                    <a:lnTo>
                      <a:pt x="1605" y="4477"/>
                    </a:lnTo>
                    <a:lnTo>
                      <a:pt x="1761" y="4514"/>
                    </a:lnTo>
                    <a:lnTo>
                      <a:pt x="1920" y="4543"/>
                    </a:lnTo>
                    <a:lnTo>
                      <a:pt x="2084" y="4567"/>
                    </a:lnTo>
                    <a:lnTo>
                      <a:pt x="2250" y="4585"/>
                    </a:lnTo>
                    <a:lnTo>
                      <a:pt x="2418" y="4598"/>
                    </a:lnTo>
                    <a:lnTo>
                      <a:pt x="2585" y="4603"/>
                    </a:lnTo>
                    <a:lnTo>
                      <a:pt x="2755" y="4603"/>
                    </a:lnTo>
                    <a:lnTo>
                      <a:pt x="2925" y="4598"/>
                    </a:lnTo>
                    <a:lnTo>
                      <a:pt x="3094" y="4587"/>
                    </a:lnTo>
                    <a:lnTo>
                      <a:pt x="3262" y="4570"/>
                    </a:lnTo>
                    <a:lnTo>
                      <a:pt x="3426" y="4546"/>
                    </a:lnTo>
                    <a:lnTo>
                      <a:pt x="3590" y="4515"/>
                    </a:lnTo>
                    <a:lnTo>
                      <a:pt x="3749" y="4481"/>
                    </a:lnTo>
                    <a:lnTo>
                      <a:pt x="3904" y="4439"/>
                    </a:lnTo>
                    <a:lnTo>
                      <a:pt x="4055" y="4392"/>
                    </a:lnTo>
                    <a:lnTo>
                      <a:pt x="4201" y="4337"/>
                    </a:lnTo>
                    <a:lnTo>
                      <a:pt x="4317" y="4288"/>
                    </a:lnTo>
                    <a:lnTo>
                      <a:pt x="4425" y="4235"/>
                    </a:lnTo>
                    <a:lnTo>
                      <a:pt x="4527" y="4178"/>
                    </a:lnTo>
                    <a:lnTo>
                      <a:pt x="4618" y="4120"/>
                    </a:lnTo>
                    <a:lnTo>
                      <a:pt x="4704" y="4060"/>
                    </a:lnTo>
                    <a:lnTo>
                      <a:pt x="4781" y="3998"/>
                    </a:lnTo>
                    <a:lnTo>
                      <a:pt x="4850" y="3934"/>
                    </a:lnTo>
                    <a:lnTo>
                      <a:pt x="4839" y="4012"/>
                    </a:lnTo>
                    <a:lnTo>
                      <a:pt x="4817" y="4089"/>
                    </a:lnTo>
                    <a:lnTo>
                      <a:pt x="4784" y="4165"/>
                    </a:lnTo>
                    <a:lnTo>
                      <a:pt x="4744" y="4240"/>
                    </a:lnTo>
                    <a:lnTo>
                      <a:pt x="4693" y="4315"/>
                    </a:lnTo>
                    <a:lnTo>
                      <a:pt x="4633" y="4388"/>
                    </a:lnTo>
                    <a:lnTo>
                      <a:pt x="4562" y="4459"/>
                    </a:lnTo>
                    <a:lnTo>
                      <a:pt x="4483" y="4526"/>
                    </a:lnTo>
                    <a:lnTo>
                      <a:pt x="4394" y="4594"/>
                    </a:lnTo>
                    <a:lnTo>
                      <a:pt x="4296" y="4658"/>
                    </a:lnTo>
                    <a:lnTo>
                      <a:pt x="4188" y="4718"/>
                    </a:lnTo>
                    <a:lnTo>
                      <a:pt x="4071" y="4776"/>
                    </a:lnTo>
                    <a:lnTo>
                      <a:pt x="3944" y="4831"/>
                    </a:lnTo>
                    <a:lnTo>
                      <a:pt x="3798" y="4884"/>
                    </a:lnTo>
                    <a:lnTo>
                      <a:pt x="3648" y="4933"/>
                    </a:lnTo>
                    <a:lnTo>
                      <a:pt x="3492" y="4973"/>
                    </a:lnTo>
                    <a:lnTo>
                      <a:pt x="3333" y="5010"/>
                    </a:lnTo>
                    <a:lnTo>
                      <a:pt x="3171" y="5039"/>
                    </a:lnTo>
                    <a:lnTo>
                      <a:pt x="3005" y="5062"/>
                    </a:lnTo>
                    <a:lnTo>
                      <a:pt x="2837" y="5081"/>
                    </a:lnTo>
                    <a:lnTo>
                      <a:pt x="2669" y="5092"/>
                    </a:lnTo>
                    <a:lnTo>
                      <a:pt x="2500" y="5097"/>
                    </a:lnTo>
                    <a:lnTo>
                      <a:pt x="2330" y="5097"/>
                    </a:lnTo>
                    <a:lnTo>
                      <a:pt x="2161" y="5090"/>
                    </a:lnTo>
                    <a:lnTo>
                      <a:pt x="1993" y="5077"/>
                    </a:lnTo>
                    <a:lnTo>
                      <a:pt x="1827" y="5061"/>
                    </a:lnTo>
                    <a:lnTo>
                      <a:pt x="1665" y="5035"/>
                    </a:lnTo>
                    <a:lnTo>
                      <a:pt x="1504" y="5006"/>
                    </a:lnTo>
                    <a:lnTo>
                      <a:pt x="1349" y="4971"/>
                    </a:lnTo>
                    <a:lnTo>
                      <a:pt x="1198" y="4929"/>
                    </a:lnTo>
                    <a:lnTo>
                      <a:pt x="1052" y="4884"/>
                    </a:lnTo>
                    <a:lnTo>
                      <a:pt x="912" y="4831"/>
                    </a:lnTo>
                    <a:lnTo>
                      <a:pt x="779" y="4774"/>
                    </a:lnTo>
                    <a:lnTo>
                      <a:pt x="651" y="4711"/>
                    </a:lnTo>
                    <a:lnTo>
                      <a:pt x="534" y="4641"/>
                    </a:lnTo>
                    <a:lnTo>
                      <a:pt x="430" y="4572"/>
                    </a:lnTo>
                    <a:lnTo>
                      <a:pt x="339" y="4501"/>
                    </a:lnTo>
                    <a:lnTo>
                      <a:pt x="259" y="4428"/>
                    </a:lnTo>
                    <a:lnTo>
                      <a:pt x="190" y="4353"/>
                    </a:lnTo>
                    <a:lnTo>
                      <a:pt x="131" y="4277"/>
                    </a:lnTo>
                    <a:lnTo>
                      <a:pt x="84" y="4198"/>
                    </a:lnTo>
                    <a:lnTo>
                      <a:pt x="48" y="4120"/>
                    </a:lnTo>
                    <a:lnTo>
                      <a:pt x="22" y="4040"/>
                    </a:lnTo>
                    <a:lnTo>
                      <a:pt x="6" y="3959"/>
                    </a:lnTo>
                    <a:lnTo>
                      <a:pt x="0" y="3879"/>
                    </a:lnTo>
                    <a:lnTo>
                      <a:pt x="6" y="3799"/>
                    </a:lnTo>
                    <a:lnTo>
                      <a:pt x="22" y="3719"/>
                    </a:lnTo>
                    <a:lnTo>
                      <a:pt x="49" y="3640"/>
                    </a:lnTo>
                    <a:lnTo>
                      <a:pt x="86" y="3562"/>
                    </a:lnTo>
                    <a:lnTo>
                      <a:pt x="133" y="3485"/>
                    </a:lnTo>
                    <a:lnTo>
                      <a:pt x="190" y="3409"/>
                    </a:lnTo>
                    <a:lnTo>
                      <a:pt x="257" y="3336"/>
                    </a:lnTo>
                    <a:close/>
                    <a:moveTo>
                      <a:pt x="848" y="2197"/>
                    </a:moveTo>
                    <a:lnTo>
                      <a:pt x="848" y="2242"/>
                    </a:lnTo>
                    <a:lnTo>
                      <a:pt x="848" y="2290"/>
                    </a:lnTo>
                    <a:lnTo>
                      <a:pt x="848" y="2339"/>
                    </a:lnTo>
                    <a:lnTo>
                      <a:pt x="848" y="2386"/>
                    </a:lnTo>
                    <a:lnTo>
                      <a:pt x="848" y="2430"/>
                    </a:lnTo>
                    <a:lnTo>
                      <a:pt x="848" y="2468"/>
                    </a:lnTo>
                    <a:lnTo>
                      <a:pt x="848" y="2499"/>
                    </a:lnTo>
                    <a:lnTo>
                      <a:pt x="848" y="2521"/>
                    </a:lnTo>
                    <a:lnTo>
                      <a:pt x="848" y="2530"/>
                    </a:lnTo>
                    <a:lnTo>
                      <a:pt x="857" y="2609"/>
                    </a:lnTo>
                    <a:lnTo>
                      <a:pt x="875" y="2685"/>
                    </a:lnTo>
                    <a:lnTo>
                      <a:pt x="904" y="2760"/>
                    </a:lnTo>
                    <a:lnTo>
                      <a:pt x="943" y="2836"/>
                    </a:lnTo>
                    <a:lnTo>
                      <a:pt x="990" y="2911"/>
                    </a:lnTo>
                    <a:lnTo>
                      <a:pt x="1049" y="2984"/>
                    </a:lnTo>
                    <a:lnTo>
                      <a:pt x="1116" y="3055"/>
                    </a:lnTo>
                    <a:lnTo>
                      <a:pt x="1194" y="3126"/>
                    </a:lnTo>
                    <a:lnTo>
                      <a:pt x="1282" y="3194"/>
                    </a:lnTo>
                    <a:lnTo>
                      <a:pt x="1380" y="3259"/>
                    </a:lnTo>
                    <a:lnTo>
                      <a:pt x="1499" y="3329"/>
                    </a:lnTo>
                    <a:lnTo>
                      <a:pt x="1625" y="3392"/>
                    </a:lnTo>
                    <a:lnTo>
                      <a:pt x="1758" y="3449"/>
                    </a:lnTo>
                    <a:lnTo>
                      <a:pt x="1898" y="3502"/>
                    </a:lnTo>
                    <a:lnTo>
                      <a:pt x="2044" y="3549"/>
                    </a:lnTo>
                    <a:lnTo>
                      <a:pt x="2195" y="3589"/>
                    </a:lnTo>
                    <a:lnTo>
                      <a:pt x="2352" y="3624"/>
                    </a:lnTo>
                    <a:lnTo>
                      <a:pt x="2511" y="3655"/>
                    </a:lnTo>
                    <a:lnTo>
                      <a:pt x="2675" y="3679"/>
                    </a:lnTo>
                    <a:lnTo>
                      <a:pt x="2841" y="3697"/>
                    </a:lnTo>
                    <a:lnTo>
                      <a:pt x="3008" y="3708"/>
                    </a:lnTo>
                    <a:lnTo>
                      <a:pt x="3176" y="3715"/>
                    </a:lnTo>
                    <a:lnTo>
                      <a:pt x="3346" y="3715"/>
                    </a:lnTo>
                    <a:lnTo>
                      <a:pt x="3515" y="3710"/>
                    </a:lnTo>
                    <a:lnTo>
                      <a:pt x="3685" y="3699"/>
                    </a:lnTo>
                    <a:lnTo>
                      <a:pt x="3853" y="3681"/>
                    </a:lnTo>
                    <a:lnTo>
                      <a:pt x="4017" y="3657"/>
                    </a:lnTo>
                    <a:lnTo>
                      <a:pt x="4181" y="3628"/>
                    </a:lnTo>
                    <a:lnTo>
                      <a:pt x="4339" y="3593"/>
                    </a:lnTo>
                    <a:lnTo>
                      <a:pt x="4494" y="3551"/>
                    </a:lnTo>
                    <a:lnTo>
                      <a:pt x="4646" y="3502"/>
                    </a:lnTo>
                    <a:lnTo>
                      <a:pt x="4791" y="3449"/>
                    </a:lnTo>
                    <a:lnTo>
                      <a:pt x="4899" y="3402"/>
                    </a:lnTo>
                    <a:lnTo>
                      <a:pt x="4999" y="3354"/>
                    </a:lnTo>
                    <a:lnTo>
                      <a:pt x="4948" y="3427"/>
                    </a:lnTo>
                    <a:lnTo>
                      <a:pt x="4888" y="3500"/>
                    </a:lnTo>
                    <a:lnTo>
                      <a:pt x="4819" y="3571"/>
                    </a:lnTo>
                    <a:lnTo>
                      <a:pt x="4739" y="3639"/>
                    </a:lnTo>
                    <a:lnTo>
                      <a:pt x="4649" y="3706"/>
                    </a:lnTo>
                    <a:lnTo>
                      <a:pt x="4551" y="3770"/>
                    </a:lnTo>
                    <a:lnTo>
                      <a:pt x="4443" y="3830"/>
                    </a:lnTo>
                    <a:lnTo>
                      <a:pt x="4327" y="3888"/>
                    </a:lnTo>
                    <a:lnTo>
                      <a:pt x="4201" y="3941"/>
                    </a:lnTo>
                    <a:lnTo>
                      <a:pt x="4055" y="3996"/>
                    </a:lnTo>
                    <a:lnTo>
                      <a:pt x="3904" y="4043"/>
                    </a:lnTo>
                    <a:lnTo>
                      <a:pt x="3749" y="4085"/>
                    </a:lnTo>
                    <a:lnTo>
                      <a:pt x="3590" y="4122"/>
                    </a:lnTo>
                    <a:lnTo>
                      <a:pt x="3426" y="4151"/>
                    </a:lnTo>
                    <a:lnTo>
                      <a:pt x="3262" y="4175"/>
                    </a:lnTo>
                    <a:lnTo>
                      <a:pt x="3094" y="4193"/>
                    </a:lnTo>
                    <a:lnTo>
                      <a:pt x="2925" y="4204"/>
                    </a:lnTo>
                    <a:lnTo>
                      <a:pt x="2755" y="4209"/>
                    </a:lnTo>
                    <a:lnTo>
                      <a:pt x="2585" y="4207"/>
                    </a:lnTo>
                    <a:lnTo>
                      <a:pt x="2418" y="4202"/>
                    </a:lnTo>
                    <a:lnTo>
                      <a:pt x="2250" y="4189"/>
                    </a:lnTo>
                    <a:lnTo>
                      <a:pt x="2084" y="4171"/>
                    </a:lnTo>
                    <a:lnTo>
                      <a:pt x="1920" y="4147"/>
                    </a:lnTo>
                    <a:lnTo>
                      <a:pt x="1761" y="4118"/>
                    </a:lnTo>
                    <a:lnTo>
                      <a:pt x="1605" y="4083"/>
                    </a:lnTo>
                    <a:lnTo>
                      <a:pt x="1453" y="4041"/>
                    </a:lnTo>
                    <a:lnTo>
                      <a:pt x="1307" y="3996"/>
                    </a:lnTo>
                    <a:lnTo>
                      <a:pt x="1167" y="3943"/>
                    </a:lnTo>
                    <a:lnTo>
                      <a:pt x="1034" y="3885"/>
                    </a:lnTo>
                    <a:lnTo>
                      <a:pt x="908" y="3823"/>
                    </a:lnTo>
                    <a:lnTo>
                      <a:pt x="790" y="3753"/>
                    </a:lnTo>
                    <a:lnTo>
                      <a:pt x="689" y="3686"/>
                    </a:lnTo>
                    <a:lnTo>
                      <a:pt x="598" y="3615"/>
                    </a:lnTo>
                    <a:lnTo>
                      <a:pt x="520" y="3544"/>
                    </a:lnTo>
                    <a:lnTo>
                      <a:pt x="451" y="3469"/>
                    </a:lnTo>
                    <a:lnTo>
                      <a:pt x="392" y="3394"/>
                    </a:lnTo>
                    <a:lnTo>
                      <a:pt x="345" y="3318"/>
                    </a:lnTo>
                    <a:lnTo>
                      <a:pt x="306" y="3239"/>
                    </a:lnTo>
                    <a:lnTo>
                      <a:pt x="279" y="3161"/>
                    </a:lnTo>
                    <a:lnTo>
                      <a:pt x="263" y="3083"/>
                    </a:lnTo>
                    <a:lnTo>
                      <a:pt x="257" y="3002"/>
                    </a:lnTo>
                    <a:lnTo>
                      <a:pt x="261" y="2924"/>
                    </a:lnTo>
                    <a:lnTo>
                      <a:pt x="275" y="2846"/>
                    </a:lnTo>
                    <a:lnTo>
                      <a:pt x="299" y="2767"/>
                    </a:lnTo>
                    <a:lnTo>
                      <a:pt x="334" y="2691"/>
                    </a:lnTo>
                    <a:lnTo>
                      <a:pt x="378" y="2614"/>
                    </a:lnTo>
                    <a:lnTo>
                      <a:pt x="430" y="2539"/>
                    </a:lnTo>
                    <a:lnTo>
                      <a:pt x="494" y="2466"/>
                    </a:lnTo>
                    <a:lnTo>
                      <a:pt x="569" y="2395"/>
                    </a:lnTo>
                    <a:lnTo>
                      <a:pt x="651" y="2326"/>
                    </a:lnTo>
                    <a:lnTo>
                      <a:pt x="744" y="2260"/>
                    </a:lnTo>
                    <a:lnTo>
                      <a:pt x="848" y="2197"/>
                    </a:lnTo>
                    <a:close/>
                    <a:moveTo>
                      <a:pt x="5183" y="1353"/>
                    </a:moveTo>
                    <a:lnTo>
                      <a:pt x="5284" y="1424"/>
                    </a:lnTo>
                    <a:lnTo>
                      <a:pt x="5375" y="1495"/>
                    </a:lnTo>
                    <a:lnTo>
                      <a:pt x="5453" y="1569"/>
                    </a:lnTo>
                    <a:lnTo>
                      <a:pt x="5521" y="1644"/>
                    </a:lnTo>
                    <a:lnTo>
                      <a:pt x="5577" y="1723"/>
                    </a:lnTo>
                    <a:lnTo>
                      <a:pt x="5625" y="1801"/>
                    </a:lnTo>
                    <a:lnTo>
                      <a:pt x="5659" y="1881"/>
                    </a:lnTo>
                    <a:lnTo>
                      <a:pt x="5683" y="1961"/>
                    </a:lnTo>
                    <a:lnTo>
                      <a:pt x="5698" y="2042"/>
                    </a:lnTo>
                    <a:lnTo>
                      <a:pt x="5699" y="2122"/>
                    </a:lnTo>
                    <a:lnTo>
                      <a:pt x="5692" y="2204"/>
                    </a:lnTo>
                    <a:lnTo>
                      <a:pt x="5674" y="2284"/>
                    </a:lnTo>
                    <a:lnTo>
                      <a:pt x="5645" y="2362"/>
                    </a:lnTo>
                    <a:lnTo>
                      <a:pt x="5605" y="2441"/>
                    </a:lnTo>
                    <a:lnTo>
                      <a:pt x="5555" y="2519"/>
                    </a:lnTo>
                    <a:lnTo>
                      <a:pt x="5495" y="2594"/>
                    </a:lnTo>
                    <a:lnTo>
                      <a:pt x="5424" y="2667"/>
                    </a:lnTo>
                    <a:lnTo>
                      <a:pt x="5344" y="2738"/>
                    </a:lnTo>
                    <a:lnTo>
                      <a:pt x="5255" y="2807"/>
                    </a:lnTo>
                    <a:lnTo>
                      <a:pt x="5152" y="2875"/>
                    </a:lnTo>
                    <a:lnTo>
                      <a:pt x="5043" y="2937"/>
                    </a:lnTo>
                    <a:lnTo>
                      <a:pt x="4921" y="2997"/>
                    </a:lnTo>
                    <a:lnTo>
                      <a:pt x="4791" y="3053"/>
                    </a:lnTo>
                    <a:lnTo>
                      <a:pt x="4646" y="3108"/>
                    </a:lnTo>
                    <a:lnTo>
                      <a:pt x="4494" y="3155"/>
                    </a:lnTo>
                    <a:lnTo>
                      <a:pt x="4339" y="3197"/>
                    </a:lnTo>
                    <a:lnTo>
                      <a:pt x="4181" y="3234"/>
                    </a:lnTo>
                    <a:lnTo>
                      <a:pt x="4017" y="3263"/>
                    </a:lnTo>
                    <a:lnTo>
                      <a:pt x="3853" y="3287"/>
                    </a:lnTo>
                    <a:lnTo>
                      <a:pt x="3685" y="3303"/>
                    </a:lnTo>
                    <a:lnTo>
                      <a:pt x="3515" y="3316"/>
                    </a:lnTo>
                    <a:lnTo>
                      <a:pt x="3346" y="3321"/>
                    </a:lnTo>
                    <a:lnTo>
                      <a:pt x="3176" y="3320"/>
                    </a:lnTo>
                    <a:lnTo>
                      <a:pt x="3008" y="3314"/>
                    </a:lnTo>
                    <a:lnTo>
                      <a:pt x="2841" y="3301"/>
                    </a:lnTo>
                    <a:lnTo>
                      <a:pt x="2675" y="3283"/>
                    </a:lnTo>
                    <a:lnTo>
                      <a:pt x="2511" y="3259"/>
                    </a:lnTo>
                    <a:lnTo>
                      <a:pt x="2352" y="3230"/>
                    </a:lnTo>
                    <a:lnTo>
                      <a:pt x="2195" y="3194"/>
                    </a:lnTo>
                    <a:lnTo>
                      <a:pt x="2044" y="3154"/>
                    </a:lnTo>
                    <a:lnTo>
                      <a:pt x="1898" y="3106"/>
                    </a:lnTo>
                    <a:lnTo>
                      <a:pt x="1758" y="3055"/>
                    </a:lnTo>
                    <a:lnTo>
                      <a:pt x="1625" y="2997"/>
                    </a:lnTo>
                    <a:lnTo>
                      <a:pt x="1499" y="2933"/>
                    </a:lnTo>
                    <a:lnTo>
                      <a:pt x="1380" y="2866"/>
                    </a:lnTo>
                    <a:lnTo>
                      <a:pt x="1289" y="2804"/>
                    </a:lnTo>
                    <a:lnTo>
                      <a:pt x="1207" y="2742"/>
                    </a:lnTo>
                    <a:lnTo>
                      <a:pt x="1134" y="2678"/>
                    </a:lnTo>
                    <a:lnTo>
                      <a:pt x="1069" y="2612"/>
                    </a:lnTo>
                    <a:lnTo>
                      <a:pt x="1012" y="2545"/>
                    </a:lnTo>
                    <a:lnTo>
                      <a:pt x="965" y="2477"/>
                    </a:lnTo>
                    <a:lnTo>
                      <a:pt x="925" y="2408"/>
                    </a:lnTo>
                    <a:lnTo>
                      <a:pt x="1050" y="2475"/>
                    </a:lnTo>
                    <a:lnTo>
                      <a:pt x="1183" y="2537"/>
                    </a:lnTo>
                    <a:lnTo>
                      <a:pt x="1324" y="2592"/>
                    </a:lnTo>
                    <a:lnTo>
                      <a:pt x="1471" y="2643"/>
                    </a:lnTo>
                    <a:lnTo>
                      <a:pt x="1623" y="2687"/>
                    </a:lnTo>
                    <a:lnTo>
                      <a:pt x="1781" y="2725"/>
                    </a:lnTo>
                    <a:lnTo>
                      <a:pt x="1944" y="2756"/>
                    </a:lnTo>
                    <a:lnTo>
                      <a:pt x="2110" y="2784"/>
                    </a:lnTo>
                    <a:lnTo>
                      <a:pt x="2277" y="2804"/>
                    </a:lnTo>
                    <a:lnTo>
                      <a:pt x="2449" y="2818"/>
                    </a:lnTo>
                    <a:lnTo>
                      <a:pt x="2622" y="2826"/>
                    </a:lnTo>
                    <a:lnTo>
                      <a:pt x="2795" y="2827"/>
                    </a:lnTo>
                    <a:lnTo>
                      <a:pt x="2968" y="2824"/>
                    </a:lnTo>
                    <a:lnTo>
                      <a:pt x="3142" y="2813"/>
                    </a:lnTo>
                    <a:lnTo>
                      <a:pt x="3313" y="2796"/>
                    </a:lnTo>
                    <a:lnTo>
                      <a:pt x="3482" y="2773"/>
                    </a:lnTo>
                    <a:lnTo>
                      <a:pt x="3648" y="2743"/>
                    </a:lnTo>
                    <a:lnTo>
                      <a:pt x="3812" y="2707"/>
                    </a:lnTo>
                    <a:lnTo>
                      <a:pt x="3971" y="2665"/>
                    </a:lnTo>
                    <a:lnTo>
                      <a:pt x="4126" y="2616"/>
                    </a:lnTo>
                    <a:lnTo>
                      <a:pt x="4274" y="2559"/>
                    </a:lnTo>
                    <a:lnTo>
                      <a:pt x="4403" y="2505"/>
                    </a:lnTo>
                    <a:lnTo>
                      <a:pt x="4522" y="2446"/>
                    </a:lnTo>
                    <a:lnTo>
                      <a:pt x="4631" y="2383"/>
                    </a:lnTo>
                    <a:lnTo>
                      <a:pt x="4731" y="2319"/>
                    </a:lnTo>
                    <a:lnTo>
                      <a:pt x="4822" y="2249"/>
                    </a:lnTo>
                    <a:lnTo>
                      <a:pt x="4903" y="2180"/>
                    </a:lnTo>
                    <a:lnTo>
                      <a:pt x="4972" y="2107"/>
                    </a:lnTo>
                    <a:lnTo>
                      <a:pt x="5032" y="2033"/>
                    </a:lnTo>
                    <a:lnTo>
                      <a:pt x="5083" y="1958"/>
                    </a:lnTo>
                    <a:lnTo>
                      <a:pt x="5123" y="1879"/>
                    </a:lnTo>
                    <a:lnTo>
                      <a:pt x="5152" y="1801"/>
                    </a:lnTo>
                    <a:lnTo>
                      <a:pt x="5173" y="1723"/>
                    </a:lnTo>
                    <a:lnTo>
                      <a:pt x="5182" y="1642"/>
                    </a:lnTo>
                    <a:lnTo>
                      <a:pt x="5182" y="1633"/>
                    </a:lnTo>
                    <a:lnTo>
                      <a:pt x="5183" y="1611"/>
                    </a:lnTo>
                    <a:lnTo>
                      <a:pt x="5183" y="1580"/>
                    </a:lnTo>
                    <a:lnTo>
                      <a:pt x="5183" y="1542"/>
                    </a:lnTo>
                    <a:lnTo>
                      <a:pt x="5183" y="1498"/>
                    </a:lnTo>
                    <a:lnTo>
                      <a:pt x="5183" y="1449"/>
                    </a:lnTo>
                    <a:lnTo>
                      <a:pt x="5183" y="1402"/>
                    </a:lnTo>
                    <a:lnTo>
                      <a:pt x="5183" y="1353"/>
                    </a:lnTo>
                    <a:close/>
                    <a:moveTo>
                      <a:pt x="3348" y="1230"/>
                    </a:moveTo>
                    <a:lnTo>
                      <a:pt x="3410" y="1232"/>
                    </a:lnTo>
                    <a:lnTo>
                      <a:pt x="3466" y="1241"/>
                    </a:lnTo>
                    <a:lnTo>
                      <a:pt x="3513" y="1254"/>
                    </a:lnTo>
                    <a:lnTo>
                      <a:pt x="3552" y="1274"/>
                    </a:lnTo>
                    <a:lnTo>
                      <a:pt x="3581" y="1294"/>
                    </a:lnTo>
                    <a:lnTo>
                      <a:pt x="3601" y="1316"/>
                    </a:lnTo>
                    <a:lnTo>
                      <a:pt x="3614" y="1336"/>
                    </a:lnTo>
                    <a:lnTo>
                      <a:pt x="3617" y="1367"/>
                    </a:lnTo>
                    <a:lnTo>
                      <a:pt x="3610" y="1396"/>
                    </a:lnTo>
                    <a:lnTo>
                      <a:pt x="3590" y="1425"/>
                    </a:lnTo>
                    <a:lnTo>
                      <a:pt x="3559" y="1455"/>
                    </a:lnTo>
                    <a:lnTo>
                      <a:pt x="3523" y="1482"/>
                    </a:lnTo>
                    <a:lnTo>
                      <a:pt x="3481" y="1509"/>
                    </a:lnTo>
                    <a:lnTo>
                      <a:pt x="3070" y="1252"/>
                    </a:lnTo>
                    <a:lnTo>
                      <a:pt x="3149" y="1243"/>
                    </a:lnTo>
                    <a:lnTo>
                      <a:pt x="3218" y="1238"/>
                    </a:lnTo>
                    <a:lnTo>
                      <a:pt x="3276" y="1234"/>
                    </a:lnTo>
                    <a:lnTo>
                      <a:pt x="3348" y="1230"/>
                    </a:lnTo>
                    <a:close/>
                    <a:moveTo>
                      <a:pt x="1927" y="844"/>
                    </a:moveTo>
                    <a:lnTo>
                      <a:pt x="2290" y="1072"/>
                    </a:lnTo>
                    <a:lnTo>
                      <a:pt x="2237" y="1079"/>
                    </a:lnTo>
                    <a:lnTo>
                      <a:pt x="2179" y="1085"/>
                    </a:lnTo>
                    <a:lnTo>
                      <a:pt x="2119" y="1090"/>
                    </a:lnTo>
                    <a:lnTo>
                      <a:pt x="2059" y="1092"/>
                    </a:lnTo>
                    <a:lnTo>
                      <a:pt x="2002" y="1090"/>
                    </a:lnTo>
                    <a:lnTo>
                      <a:pt x="1946" y="1083"/>
                    </a:lnTo>
                    <a:lnTo>
                      <a:pt x="1911" y="1075"/>
                    </a:lnTo>
                    <a:lnTo>
                      <a:pt x="1880" y="1066"/>
                    </a:lnTo>
                    <a:lnTo>
                      <a:pt x="1853" y="1052"/>
                    </a:lnTo>
                    <a:lnTo>
                      <a:pt x="1831" y="1033"/>
                    </a:lnTo>
                    <a:lnTo>
                      <a:pt x="1814" y="1017"/>
                    </a:lnTo>
                    <a:lnTo>
                      <a:pt x="1807" y="999"/>
                    </a:lnTo>
                    <a:lnTo>
                      <a:pt x="1805" y="970"/>
                    </a:lnTo>
                    <a:lnTo>
                      <a:pt x="1812" y="942"/>
                    </a:lnTo>
                    <a:lnTo>
                      <a:pt x="1831" y="917"/>
                    </a:lnTo>
                    <a:lnTo>
                      <a:pt x="1860" y="891"/>
                    </a:lnTo>
                    <a:lnTo>
                      <a:pt x="1927" y="844"/>
                    </a:lnTo>
                    <a:close/>
                    <a:moveTo>
                      <a:pt x="1741" y="419"/>
                    </a:moveTo>
                    <a:lnTo>
                      <a:pt x="1442" y="539"/>
                    </a:lnTo>
                    <a:lnTo>
                      <a:pt x="1625" y="654"/>
                    </a:lnTo>
                    <a:lnTo>
                      <a:pt x="1554" y="694"/>
                    </a:lnTo>
                    <a:lnTo>
                      <a:pt x="1488" y="738"/>
                    </a:lnTo>
                    <a:lnTo>
                      <a:pt x="1431" y="786"/>
                    </a:lnTo>
                    <a:lnTo>
                      <a:pt x="1382" y="835"/>
                    </a:lnTo>
                    <a:lnTo>
                      <a:pt x="1344" y="884"/>
                    </a:lnTo>
                    <a:lnTo>
                      <a:pt x="1318" y="935"/>
                    </a:lnTo>
                    <a:lnTo>
                      <a:pt x="1304" y="986"/>
                    </a:lnTo>
                    <a:lnTo>
                      <a:pt x="1304" y="1037"/>
                    </a:lnTo>
                    <a:lnTo>
                      <a:pt x="1318" y="1090"/>
                    </a:lnTo>
                    <a:lnTo>
                      <a:pt x="1338" y="1128"/>
                    </a:lnTo>
                    <a:lnTo>
                      <a:pt x="1369" y="1167"/>
                    </a:lnTo>
                    <a:lnTo>
                      <a:pt x="1411" y="1203"/>
                    </a:lnTo>
                    <a:lnTo>
                      <a:pt x="1462" y="1239"/>
                    </a:lnTo>
                    <a:lnTo>
                      <a:pt x="1541" y="1283"/>
                    </a:lnTo>
                    <a:lnTo>
                      <a:pt x="1625" y="1318"/>
                    </a:lnTo>
                    <a:lnTo>
                      <a:pt x="1714" y="1345"/>
                    </a:lnTo>
                    <a:lnTo>
                      <a:pt x="1807" y="1365"/>
                    </a:lnTo>
                    <a:lnTo>
                      <a:pt x="1907" y="1376"/>
                    </a:lnTo>
                    <a:lnTo>
                      <a:pt x="2013" y="1378"/>
                    </a:lnTo>
                    <a:lnTo>
                      <a:pt x="2102" y="1376"/>
                    </a:lnTo>
                    <a:lnTo>
                      <a:pt x="2201" y="1371"/>
                    </a:lnTo>
                    <a:lnTo>
                      <a:pt x="2306" y="1362"/>
                    </a:lnTo>
                    <a:lnTo>
                      <a:pt x="2421" y="1349"/>
                    </a:lnTo>
                    <a:lnTo>
                      <a:pt x="2544" y="1332"/>
                    </a:lnTo>
                    <a:lnTo>
                      <a:pt x="2677" y="1312"/>
                    </a:lnTo>
                    <a:lnTo>
                      <a:pt x="3171" y="1622"/>
                    </a:lnTo>
                    <a:lnTo>
                      <a:pt x="3067" y="1642"/>
                    </a:lnTo>
                    <a:lnTo>
                      <a:pt x="2965" y="1653"/>
                    </a:lnTo>
                    <a:lnTo>
                      <a:pt x="2863" y="1657"/>
                    </a:lnTo>
                    <a:lnTo>
                      <a:pt x="2762" y="1651"/>
                    </a:lnTo>
                    <a:lnTo>
                      <a:pt x="2658" y="1641"/>
                    </a:lnTo>
                    <a:lnTo>
                      <a:pt x="2553" y="1624"/>
                    </a:lnTo>
                    <a:lnTo>
                      <a:pt x="2451" y="1894"/>
                    </a:lnTo>
                    <a:lnTo>
                      <a:pt x="2593" y="1910"/>
                    </a:lnTo>
                    <a:lnTo>
                      <a:pt x="2729" y="1918"/>
                    </a:lnTo>
                    <a:lnTo>
                      <a:pt x="2861" y="1919"/>
                    </a:lnTo>
                    <a:lnTo>
                      <a:pt x="2987" y="1914"/>
                    </a:lnTo>
                    <a:lnTo>
                      <a:pt x="3151" y="1894"/>
                    </a:lnTo>
                    <a:lnTo>
                      <a:pt x="3315" y="1861"/>
                    </a:lnTo>
                    <a:lnTo>
                      <a:pt x="3479" y="1816"/>
                    </a:lnTo>
                    <a:lnTo>
                      <a:pt x="3785" y="2007"/>
                    </a:lnTo>
                    <a:lnTo>
                      <a:pt x="4084" y="1887"/>
                    </a:lnTo>
                    <a:lnTo>
                      <a:pt x="3781" y="1697"/>
                    </a:lnTo>
                    <a:lnTo>
                      <a:pt x="3867" y="1651"/>
                    </a:lnTo>
                    <a:lnTo>
                      <a:pt x="3940" y="1608"/>
                    </a:lnTo>
                    <a:lnTo>
                      <a:pt x="4004" y="1562"/>
                    </a:lnTo>
                    <a:lnTo>
                      <a:pt x="4053" y="1517"/>
                    </a:lnTo>
                    <a:lnTo>
                      <a:pt x="4093" y="1473"/>
                    </a:lnTo>
                    <a:lnTo>
                      <a:pt x="4121" y="1427"/>
                    </a:lnTo>
                    <a:lnTo>
                      <a:pt x="4135" y="1384"/>
                    </a:lnTo>
                    <a:lnTo>
                      <a:pt x="4139" y="1340"/>
                    </a:lnTo>
                    <a:lnTo>
                      <a:pt x="4131" y="1296"/>
                    </a:lnTo>
                    <a:lnTo>
                      <a:pt x="4113" y="1252"/>
                    </a:lnTo>
                    <a:lnTo>
                      <a:pt x="4086" y="1208"/>
                    </a:lnTo>
                    <a:lnTo>
                      <a:pt x="4046" y="1167"/>
                    </a:lnTo>
                    <a:lnTo>
                      <a:pt x="3995" y="1125"/>
                    </a:lnTo>
                    <a:lnTo>
                      <a:pt x="3933" y="1083"/>
                    </a:lnTo>
                    <a:lnTo>
                      <a:pt x="3862" y="1043"/>
                    </a:lnTo>
                    <a:lnTo>
                      <a:pt x="3785" y="1008"/>
                    </a:lnTo>
                    <a:lnTo>
                      <a:pt x="3703" y="982"/>
                    </a:lnTo>
                    <a:lnTo>
                      <a:pt x="3616" y="962"/>
                    </a:lnTo>
                    <a:lnTo>
                      <a:pt x="3524" y="948"/>
                    </a:lnTo>
                    <a:lnTo>
                      <a:pt x="3426" y="942"/>
                    </a:lnTo>
                    <a:lnTo>
                      <a:pt x="3324" y="941"/>
                    </a:lnTo>
                    <a:lnTo>
                      <a:pt x="3109" y="953"/>
                    </a:lnTo>
                    <a:lnTo>
                      <a:pt x="2895" y="975"/>
                    </a:lnTo>
                    <a:lnTo>
                      <a:pt x="2680" y="1008"/>
                    </a:lnTo>
                    <a:lnTo>
                      <a:pt x="2232" y="727"/>
                    </a:lnTo>
                    <a:lnTo>
                      <a:pt x="2321" y="709"/>
                    </a:lnTo>
                    <a:lnTo>
                      <a:pt x="2412" y="700"/>
                    </a:lnTo>
                    <a:lnTo>
                      <a:pt x="2507" y="696"/>
                    </a:lnTo>
                    <a:lnTo>
                      <a:pt x="2649" y="698"/>
                    </a:lnTo>
                    <a:lnTo>
                      <a:pt x="2790" y="704"/>
                    </a:lnTo>
                    <a:lnTo>
                      <a:pt x="2853" y="441"/>
                    </a:lnTo>
                    <a:lnTo>
                      <a:pt x="2759" y="437"/>
                    </a:lnTo>
                    <a:lnTo>
                      <a:pt x="2671" y="436"/>
                    </a:lnTo>
                    <a:lnTo>
                      <a:pt x="2589" y="434"/>
                    </a:lnTo>
                    <a:lnTo>
                      <a:pt x="2472" y="436"/>
                    </a:lnTo>
                    <a:lnTo>
                      <a:pt x="2361" y="441"/>
                    </a:lnTo>
                    <a:lnTo>
                      <a:pt x="2254" y="454"/>
                    </a:lnTo>
                    <a:lnTo>
                      <a:pt x="2148" y="472"/>
                    </a:lnTo>
                    <a:lnTo>
                      <a:pt x="2077" y="488"/>
                    </a:lnTo>
                    <a:lnTo>
                      <a:pt x="2002" y="508"/>
                    </a:lnTo>
                    <a:lnTo>
                      <a:pt x="1922" y="532"/>
                    </a:lnTo>
                    <a:lnTo>
                      <a:pt x="1741" y="419"/>
                    </a:lnTo>
                    <a:close/>
                    <a:moveTo>
                      <a:pt x="2684" y="0"/>
                    </a:moveTo>
                    <a:lnTo>
                      <a:pt x="2853" y="0"/>
                    </a:lnTo>
                    <a:lnTo>
                      <a:pt x="3023" y="5"/>
                    </a:lnTo>
                    <a:lnTo>
                      <a:pt x="3191" y="18"/>
                    </a:lnTo>
                    <a:lnTo>
                      <a:pt x="3357" y="36"/>
                    </a:lnTo>
                    <a:lnTo>
                      <a:pt x="3519" y="60"/>
                    </a:lnTo>
                    <a:lnTo>
                      <a:pt x="3679" y="89"/>
                    </a:lnTo>
                    <a:lnTo>
                      <a:pt x="3834" y="126"/>
                    </a:lnTo>
                    <a:lnTo>
                      <a:pt x="3986" y="166"/>
                    </a:lnTo>
                    <a:lnTo>
                      <a:pt x="4131" y="213"/>
                    </a:lnTo>
                    <a:lnTo>
                      <a:pt x="4272" y="264"/>
                    </a:lnTo>
                    <a:lnTo>
                      <a:pt x="4405" y="322"/>
                    </a:lnTo>
                    <a:lnTo>
                      <a:pt x="4531" y="386"/>
                    </a:lnTo>
                    <a:lnTo>
                      <a:pt x="4649" y="454"/>
                    </a:lnTo>
                    <a:lnTo>
                      <a:pt x="4753" y="525"/>
                    </a:lnTo>
                    <a:lnTo>
                      <a:pt x="4846" y="596"/>
                    </a:lnTo>
                    <a:lnTo>
                      <a:pt x="4926" y="671"/>
                    </a:lnTo>
                    <a:lnTo>
                      <a:pt x="4997" y="747"/>
                    </a:lnTo>
                    <a:lnTo>
                      <a:pt x="5056" y="826"/>
                    </a:lnTo>
                    <a:lnTo>
                      <a:pt x="5103" y="904"/>
                    </a:lnTo>
                    <a:lnTo>
                      <a:pt x="5140" y="984"/>
                    </a:lnTo>
                    <a:lnTo>
                      <a:pt x="5165" y="1064"/>
                    </a:lnTo>
                    <a:lnTo>
                      <a:pt x="5180" y="1147"/>
                    </a:lnTo>
                    <a:lnTo>
                      <a:pt x="5183" y="1227"/>
                    </a:lnTo>
                    <a:lnTo>
                      <a:pt x="5176" y="1309"/>
                    </a:lnTo>
                    <a:lnTo>
                      <a:pt x="5158" y="1389"/>
                    </a:lnTo>
                    <a:lnTo>
                      <a:pt x="5131" y="1469"/>
                    </a:lnTo>
                    <a:lnTo>
                      <a:pt x="5090" y="1548"/>
                    </a:lnTo>
                    <a:lnTo>
                      <a:pt x="5041" y="1626"/>
                    </a:lnTo>
                    <a:lnTo>
                      <a:pt x="4981" y="1703"/>
                    </a:lnTo>
                    <a:lnTo>
                      <a:pt x="4912" y="1777"/>
                    </a:lnTo>
                    <a:lnTo>
                      <a:pt x="4830" y="1848"/>
                    </a:lnTo>
                    <a:lnTo>
                      <a:pt x="4739" y="1918"/>
                    </a:lnTo>
                    <a:lnTo>
                      <a:pt x="4638" y="1985"/>
                    </a:lnTo>
                    <a:lnTo>
                      <a:pt x="4527" y="2049"/>
                    </a:lnTo>
                    <a:lnTo>
                      <a:pt x="4405" y="2109"/>
                    </a:lnTo>
                    <a:lnTo>
                      <a:pt x="4274" y="2166"/>
                    </a:lnTo>
                    <a:lnTo>
                      <a:pt x="4128" y="2220"/>
                    </a:lnTo>
                    <a:lnTo>
                      <a:pt x="3978" y="2268"/>
                    </a:lnTo>
                    <a:lnTo>
                      <a:pt x="3822" y="2310"/>
                    </a:lnTo>
                    <a:lnTo>
                      <a:pt x="3663" y="2344"/>
                    </a:lnTo>
                    <a:lnTo>
                      <a:pt x="3501" y="2375"/>
                    </a:lnTo>
                    <a:lnTo>
                      <a:pt x="3335" y="2399"/>
                    </a:lnTo>
                    <a:lnTo>
                      <a:pt x="3167" y="2415"/>
                    </a:lnTo>
                    <a:lnTo>
                      <a:pt x="2999" y="2426"/>
                    </a:lnTo>
                    <a:lnTo>
                      <a:pt x="2830" y="2432"/>
                    </a:lnTo>
                    <a:lnTo>
                      <a:pt x="2660" y="2432"/>
                    </a:lnTo>
                    <a:lnTo>
                      <a:pt x="2491" y="2426"/>
                    </a:lnTo>
                    <a:lnTo>
                      <a:pt x="2323" y="2414"/>
                    </a:lnTo>
                    <a:lnTo>
                      <a:pt x="2157" y="2395"/>
                    </a:lnTo>
                    <a:lnTo>
                      <a:pt x="1995" y="2372"/>
                    </a:lnTo>
                    <a:lnTo>
                      <a:pt x="1834" y="2342"/>
                    </a:lnTo>
                    <a:lnTo>
                      <a:pt x="1679" y="2306"/>
                    </a:lnTo>
                    <a:lnTo>
                      <a:pt x="1528" y="2266"/>
                    </a:lnTo>
                    <a:lnTo>
                      <a:pt x="1382" y="2218"/>
                    </a:lnTo>
                    <a:lnTo>
                      <a:pt x="1242" y="2167"/>
                    </a:lnTo>
                    <a:lnTo>
                      <a:pt x="1109" y="2109"/>
                    </a:lnTo>
                    <a:lnTo>
                      <a:pt x="981" y="2045"/>
                    </a:lnTo>
                    <a:lnTo>
                      <a:pt x="863" y="1976"/>
                    </a:lnTo>
                    <a:lnTo>
                      <a:pt x="760" y="1907"/>
                    </a:lnTo>
                    <a:lnTo>
                      <a:pt x="667" y="1836"/>
                    </a:lnTo>
                    <a:lnTo>
                      <a:pt x="587" y="1761"/>
                    </a:lnTo>
                    <a:lnTo>
                      <a:pt x="516" y="1684"/>
                    </a:lnTo>
                    <a:lnTo>
                      <a:pt x="458" y="1606"/>
                    </a:lnTo>
                    <a:lnTo>
                      <a:pt x="410" y="1528"/>
                    </a:lnTo>
                    <a:lnTo>
                      <a:pt x="374" y="1447"/>
                    </a:lnTo>
                    <a:lnTo>
                      <a:pt x="348" y="1367"/>
                    </a:lnTo>
                    <a:lnTo>
                      <a:pt x="334" y="1285"/>
                    </a:lnTo>
                    <a:lnTo>
                      <a:pt x="330" y="1203"/>
                    </a:lnTo>
                    <a:lnTo>
                      <a:pt x="337" y="1123"/>
                    </a:lnTo>
                    <a:lnTo>
                      <a:pt x="356" y="1043"/>
                    </a:lnTo>
                    <a:lnTo>
                      <a:pt x="383" y="962"/>
                    </a:lnTo>
                    <a:lnTo>
                      <a:pt x="423" y="882"/>
                    </a:lnTo>
                    <a:lnTo>
                      <a:pt x="472" y="806"/>
                    </a:lnTo>
                    <a:lnTo>
                      <a:pt x="533" y="729"/>
                    </a:lnTo>
                    <a:lnTo>
                      <a:pt x="602" y="654"/>
                    </a:lnTo>
                    <a:lnTo>
                      <a:pt x="684" y="583"/>
                    </a:lnTo>
                    <a:lnTo>
                      <a:pt x="775" y="514"/>
                    </a:lnTo>
                    <a:lnTo>
                      <a:pt x="875" y="446"/>
                    </a:lnTo>
                    <a:lnTo>
                      <a:pt x="987" y="383"/>
                    </a:lnTo>
                    <a:lnTo>
                      <a:pt x="1109" y="322"/>
                    </a:lnTo>
                    <a:lnTo>
                      <a:pt x="1240" y="266"/>
                    </a:lnTo>
                    <a:lnTo>
                      <a:pt x="1386" y="211"/>
                    </a:lnTo>
                    <a:lnTo>
                      <a:pt x="1535" y="164"/>
                    </a:lnTo>
                    <a:lnTo>
                      <a:pt x="1692" y="122"/>
                    </a:lnTo>
                    <a:lnTo>
                      <a:pt x="1851" y="86"/>
                    </a:lnTo>
                    <a:lnTo>
                      <a:pt x="2013" y="56"/>
                    </a:lnTo>
                    <a:lnTo>
                      <a:pt x="2179" y="33"/>
                    </a:lnTo>
                    <a:lnTo>
                      <a:pt x="2347" y="16"/>
                    </a:lnTo>
                    <a:lnTo>
                      <a:pt x="2514" y="5"/>
                    </a:lnTo>
                    <a:lnTo>
                      <a:pt x="2684" y="0"/>
                    </a:lnTo>
                    <a:close/>
                  </a:path>
                </a:pathLst>
              </a:custGeom>
              <a:solidFill>
                <a:schemeClr val="accent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srgbClr val="000000"/>
                  </a:solidFill>
                </a:endParaRPr>
              </a:p>
            </p:txBody>
          </p:sp>
          <p:sp>
            <p:nvSpPr>
              <p:cNvPr id="17" name="Freeform 308"/>
              <p:cNvSpPr>
                <a:spLocks noChangeAspect="1" noEditPoints="1"/>
              </p:cNvSpPr>
              <p:nvPr/>
            </p:nvSpPr>
            <p:spPr bwMode="auto">
              <a:xfrm>
                <a:off x="3874834" y="1668027"/>
                <a:ext cx="240886" cy="254155"/>
              </a:xfrm>
              <a:custGeom>
                <a:avLst/>
                <a:gdLst>
                  <a:gd name="T0" fmla="*/ 5174 w 5699"/>
                  <a:gd name="T1" fmla="*/ 4893 h 6014"/>
                  <a:gd name="T2" fmla="*/ 4525 w 5699"/>
                  <a:gd name="T3" fmla="*/ 5629 h 6014"/>
                  <a:gd name="T4" fmla="*/ 2999 w 5699"/>
                  <a:gd name="T5" fmla="*/ 6009 h 6014"/>
                  <a:gd name="T6" fmla="*/ 1382 w 5699"/>
                  <a:gd name="T7" fmla="*/ 5801 h 6014"/>
                  <a:gd name="T8" fmla="*/ 421 w 5699"/>
                  <a:gd name="T9" fmla="*/ 5126 h 6014"/>
                  <a:gd name="T10" fmla="*/ 1052 w 5699"/>
                  <a:gd name="T11" fmla="*/ 5277 h 6014"/>
                  <a:gd name="T12" fmla="*/ 2669 w 5699"/>
                  <a:gd name="T13" fmla="*/ 5485 h 6014"/>
                  <a:gd name="T14" fmla="*/ 4192 w 5699"/>
                  <a:gd name="T15" fmla="*/ 5110 h 6014"/>
                  <a:gd name="T16" fmla="*/ 4843 w 5699"/>
                  <a:gd name="T17" fmla="*/ 4388 h 6014"/>
                  <a:gd name="T18" fmla="*/ 257 w 5699"/>
                  <a:gd name="T19" fmla="*/ 3411 h 6014"/>
                  <a:gd name="T20" fmla="*/ 691 w 5699"/>
                  <a:gd name="T21" fmla="*/ 4082 h 6014"/>
                  <a:gd name="T22" fmla="*/ 2084 w 5699"/>
                  <a:gd name="T23" fmla="*/ 4567 h 6014"/>
                  <a:gd name="T24" fmla="*/ 3749 w 5699"/>
                  <a:gd name="T25" fmla="*/ 4481 h 6014"/>
                  <a:gd name="T26" fmla="*/ 4850 w 5699"/>
                  <a:gd name="T27" fmla="*/ 3934 h 6014"/>
                  <a:gd name="T28" fmla="*/ 4296 w 5699"/>
                  <a:gd name="T29" fmla="*/ 4658 h 6014"/>
                  <a:gd name="T30" fmla="*/ 2837 w 5699"/>
                  <a:gd name="T31" fmla="*/ 5081 h 6014"/>
                  <a:gd name="T32" fmla="*/ 1198 w 5699"/>
                  <a:gd name="T33" fmla="*/ 4929 h 6014"/>
                  <a:gd name="T34" fmla="*/ 131 w 5699"/>
                  <a:gd name="T35" fmla="*/ 4277 h 6014"/>
                  <a:gd name="T36" fmla="*/ 133 w 5699"/>
                  <a:gd name="T37" fmla="*/ 3485 h 6014"/>
                  <a:gd name="T38" fmla="*/ 848 w 5699"/>
                  <a:gd name="T39" fmla="*/ 2499 h 6014"/>
                  <a:gd name="T40" fmla="*/ 1194 w 5699"/>
                  <a:gd name="T41" fmla="*/ 3126 h 6014"/>
                  <a:gd name="T42" fmla="*/ 2511 w 5699"/>
                  <a:gd name="T43" fmla="*/ 3655 h 6014"/>
                  <a:gd name="T44" fmla="*/ 4181 w 5699"/>
                  <a:gd name="T45" fmla="*/ 3628 h 6014"/>
                  <a:gd name="T46" fmla="*/ 4739 w 5699"/>
                  <a:gd name="T47" fmla="*/ 3639 h 6014"/>
                  <a:gd name="T48" fmla="*/ 3426 w 5699"/>
                  <a:gd name="T49" fmla="*/ 4151 h 6014"/>
                  <a:gd name="T50" fmla="*/ 1761 w 5699"/>
                  <a:gd name="T51" fmla="*/ 4118 h 6014"/>
                  <a:gd name="T52" fmla="*/ 520 w 5699"/>
                  <a:gd name="T53" fmla="*/ 3544 h 6014"/>
                  <a:gd name="T54" fmla="*/ 299 w 5699"/>
                  <a:gd name="T55" fmla="*/ 2767 h 6014"/>
                  <a:gd name="T56" fmla="*/ 5284 w 5699"/>
                  <a:gd name="T57" fmla="*/ 1424 h 6014"/>
                  <a:gd name="T58" fmla="*/ 5692 w 5699"/>
                  <a:gd name="T59" fmla="*/ 2204 h 6014"/>
                  <a:gd name="T60" fmla="*/ 5043 w 5699"/>
                  <a:gd name="T61" fmla="*/ 2937 h 6014"/>
                  <a:gd name="T62" fmla="*/ 3515 w 5699"/>
                  <a:gd name="T63" fmla="*/ 3316 h 6014"/>
                  <a:gd name="T64" fmla="*/ 1898 w 5699"/>
                  <a:gd name="T65" fmla="*/ 3106 h 6014"/>
                  <a:gd name="T66" fmla="*/ 965 w 5699"/>
                  <a:gd name="T67" fmla="*/ 2477 h 6014"/>
                  <a:gd name="T68" fmla="*/ 2277 w 5699"/>
                  <a:gd name="T69" fmla="*/ 2804 h 6014"/>
                  <a:gd name="T70" fmla="*/ 3971 w 5699"/>
                  <a:gd name="T71" fmla="*/ 2665 h 6014"/>
                  <a:gd name="T72" fmla="*/ 5032 w 5699"/>
                  <a:gd name="T73" fmla="*/ 2033 h 6014"/>
                  <a:gd name="T74" fmla="*/ 5183 w 5699"/>
                  <a:gd name="T75" fmla="*/ 1498 h 6014"/>
                  <a:gd name="T76" fmla="*/ 3601 w 5699"/>
                  <a:gd name="T77" fmla="*/ 1316 h 6014"/>
                  <a:gd name="T78" fmla="*/ 3218 w 5699"/>
                  <a:gd name="T79" fmla="*/ 1238 h 6014"/>
                  <a:gd name="T80" fmla="*/ 1946 w 5699"/>
                  <a:gd name="T81" fmla="*/ 1083 h 6014"/>
                  <a:gd name="T82" fmla="*/ 1860 w 5699"/>
                  <a:gd name="T83" fmla="*/ 891 h 6014"/>
                  <a:gd name="T84" fmla="*/ 1318 w 5699"/>
                  <a:gd name="T85" fmla="*/ 935 h 6014"/>
                  <a:gd name="T86" fmla="*/ 1714 w 5699"/>
                  <a:gd name="T87" fmla="*/ 1345 h 6014"/>
                  <a:gd name="T88" fmla="*/ 3171 w 5699"/>
                  <a:gd name="T89" fmla="*/ 1622 h 6014"/>
                  <a:gd name="T90" fmla="*/ 2861 w 5699"/>
                  <a:gd name="T91" fmla="*/ 1919 h 6014"/>
                  <a:gd name="T92" fmla="*/ 4004 w 5699"/>
                  <a:gd name="T93" fmla="*/ 1562 h 6014"/>
                  <a:gd name="T94" fmla="*/ 3995 w 5699"/>
                  <a:gd name="T95" fmla="*/ 1125 h 6014"/>
                  <a:gd name="T96" fmla="*/ 2895 w 5699"/>
                  <a:gd name="T97" fmla="*/ 975 h 6014"/>
                  <a:gd name="T98" fmla="*/ 2671 w 5699"/>
                  <a:gd name="T99" fmla="*/ 436 h 6014"/>
                  <a:gd name="T100" fmla="*/ 2684 w 5699"/>
                  <a:gd name="T101" fmla="*/ 0 h 6014"/>
                  <a:gd name="T102" fmla="*/ 4272 w 5699"/>
                  <a:gd name="T103" fmla="*/ 264 h 6014"/>
                  <a:gd name="T104" fmla="*/ 5140 w 5699"/>
                  <a:gd name="T105" fmla="*/ 984 h 6014"/>
                  <a:gd name="T106" fmla="*/ 4912 w 5699"/>
                  <a:gd name="T107" fmla="*/ 1777 h 6014"/>
                  <a:gd name="T108" fmla="*/ 3663 w 5699"/>
                  <a:gd name="T109" fmla="*/ 2344 h 6014"/>
                  <a:gd name="T110" fmla="*/ 1995 w 5699"/>
                  <a:gd name="T111" fmla="*/ 2372 h 6014"/>
                  <a:gd name="T112" fmla="*/ 667 w 5699"/>
                  <a:gd name="T113" fmla="*/ 1836 h 6014"/>
                  <a:gd name="T114" fmla="*/ 356 w 5699"/>
                  <a:gd name="T115" fmla="*/ 1043 h 6014"/>
                  <a:gd name="T116" fmla="*/ 1109 w 5699"/>
                  <a:gd name="T117" fmla="*/ 322 h 6014"/>
                  <a:gd name="T118" fmla="*/ 2684 w 5699"/>
                  <a:gd name="T119" fmla="*/ 0 h 6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99" h="6014">
                    <a:moveTo>
                      <a:pt x="4853" y="4184"/>
                    </a:moveTo>
                    <a:lnTo>
                      <a:pt x="4932" y="4258"/>
                    </a:lnTo>
                    <a:lnTo>
                      <a:pt x="5001" y="4335"/>
                    </a:lnTo>
                    <a:lnTo>
                      <a:pt x="5059" y="4412"/>
                    </a:lnTo>
                    <a:lnTo>
                      <a:pt x="5105" y="4490"/>
                    </a:lnTo>
                    <a:lnTo>
                      <a:pt x="5142" y="4570"/>
                    </a:lnTo>
                    <a:lnTo>
                      <a:pt x="5165" y="4650"/>
                    </a:lnTo>
                    <a:lnTo>
                      <a:pt x="5180" y="4732"/>
                    </a:lnTo>
                    <a:lnTo>
                      <a:pt x="5183" y="4813"/>
                    </a:lnTo>
                    <a:lnTo>
                      <a:pt x="5174" y="4893"/>
                    </a:lnTo>
                    <a:lnTo>
                      <a:pt x="5158" y="4975"/>
                    </a:lnTo>
                    <a:lnTo>
                      <a:pt x="5129" y="5053"/>
                    </a:lnTo>
                    <a:lnTo>
                      <a:pt x="5089" y="5132"/>
                    </a:lnTo>
                    <a:lnTo>
                      <a:pt x="5039" y="5210"/>
                    </a:lnTo>
                    <a:lnTo>
                      <a:pt x="4979" y="5285"/>
                    </a:lnTo>
                    <a:lnTo>
                      <a:pt x="4910" y="5360"/>
                    </a:lnTo>
                    <a:lnTo>
                      <a:pt x="4828" y="5431"/>
                    </a:lnTo>
                    <a:lnTo>
                      <a:pt x="4739" y="5500"/>
                    </a:lnTo>
                    <a:lnTo>
                      <a:pt x="4637" y="5567"/>
                    </a:lnTo>
                    <a:lnTo>
                      <a:pt x="4525" y="5629"/>
                    </a:lnTo>
                    <a:lnTo>
                      <a:pt x="4405" y="5690"/>
                    </a:lnTo>
                    <a:lnTo>
                      <a:pt x="4274" y="5746"/>
                    </a:lnTo>
                    <a:lnTo>
                      <a:pt x="4128" y="5801"/>
                    </a:lnTo>
                    <a:lnTo>
                      <a:pt x="3978" y="5848"/>
                    </a:lnTo>
                    <a:lnTo>
                      <a:pt x="3822" y="5890"/>
                    </a:lnTo>
                    <a:lnTo>
                      <a:pt x="3663" y="5926"/>
                    </a:lnTo>
                    <a:lnTo>
                      <a:pt x="3501" y="5956"/>
                    </a:lnTo>
                    <a:lnTo>
                      <a:pt x="3335" y="5979"/>
                    </a:lnTo>
                    <a:lnTo>
                      <a:pt x="3167" y="5996"/>
                    </a:lnTo>
                    <a:lnTo>
                      <a:pt x="2999" y="6009"/>
                    </a:lnTo>
                    <a:lnTo>
                      <a:pt x="2830" y="6014"/>
                    </a:lnTo>
                    <a:lnTo>
                      <a:pt x="2660" y="6012"/>
                    </a:lnTo>
                    <a:lnTo>
                      <a:pt x="2491" y="6007"/>
                    </a:lnTo>
                    <a:lnTo>
                      <a:pt x="2323" y="5994"/>
                    </a:lnTo>
                    <a:lnTo>
                      <a:pt x="2157" y="5976"/>
                    </a:lnTo>
                    <a:lnTo>
                      <a:pt x="1995" y="5952"/>
                    </a:lnTo>
                    <a:lnTo>
                      <a:pt x="1834" y="5923"/>
                    </a:lnTo>
                    <a:lnTo>
                      <a:pt x="1679" y="5888"/>
                    </a:lnTo>
                    <a:lnTo>
                      <a:pt x="1528" y="5846"/>
                    </a:lnTo>
                    <a:lnTo>
                      <a:pt x="1382" y="5801"/>
                    </a:lnTo>
                    <a:lnTo>
                      <a:pt x="1242" y="5748"/>
                    </a:lnTo>
                    <a:lnTo>
                      <a:pt x="1109" y="5690"/>
                    </a:lnTo>
                    <a:lnTo>
                      <a:pt x="981" y="5628"/>
                    </a:lnTo>
                    <a:lnTo>
                      <a:pt x="863" y="5558"/>
                    </a:lnTo>
                    <a:lnTo>
                      <a:pt x="764" y="5491"/>
                    </a:lnTo>
                    <a:lnTo>
                      <a:pt x="675" y="5422"/>
                    </a:lnTo>
                    <a:lnTo>
                      <a:pt x="595" y="5350"/>
                    </a:lnTo>
                    <a:lnTo>
                      <a:pt x="527" y="5277"/>
                    </a:lnTo>
                    <a:lnTo>
                      <a:pt x="469" y="5203"/>
                    </a:lnTo>
                    <a:lnTo>
                      <a:pt x="421" y="5126"/>
                    </a:lnTo>
                    <a:lnTo>
                      <a:pt x="383" y="5050"/>
                    </a:lnTo>
                    <a:lnTo>
                      <a:pt x="356" y="4973"/>
                    </a:lnTo>
                    <a:lnTo>
                      <a:pt x="337" y="4895"/>
                    </a:lnTo>
                    <a:lnTo>
                      <a:pt x="398" y="4942"/>
                    </a:lnTo>
                    <a:lnTo>
                      <a:pt x="463" y="4989"/>
                    </a:lnTo>
                    <a:lnTo>
                      <a:pt x="534" y="5037"/>
                    </a:lnTo>
                    <a:lnTo>
                      <a:pt x="651" y="5104"/>
                    </a:lnTo>
                    <a:lnTo>
                      <a:pt x="779" y="5168"/>
                    </a:lnTo>
                    <a:lnTo>
                      <a:pt x="912" y="5226"/>
                    </a:lnTo>
                    <a:lnTo>
                      <a:pt x="1052" y="5277"/>
                    </a:lnTo>
                    <a:lnTo>
                      <a:pt x="1198" y="5325"/>
                    </a:lnTo>
                    <a:lnTo>
                      <a:pt x="1349" y="5365"/>
                    </a:lnTo>
                    <a:lnTo>
                      <a:pt x="1504" y="5401"/>
                    </a:lnTo>
                    <a:lnTo>
                      <a:pt x="1665" y="5431"/>
                    </a:lnTo>
                    <a:lnTo>
                      <a:pt x="1827" y="5454"/>
                    </a:lnTo>
                    <a:lnTo>
                      <a:pt x="1993" y="5473"/>
                    </a:lnTo>
                    <a:lnTo>
                      <a:pt x="2161" y="5485"/>
                    </a:lnTo>
                    <a:lnTo>
                      <a:pt x="2330" y="5491"/>
                    </a:lnTo>
                    <a:lnTo>
                      <a:pt x="2500" y="5491"/>
                    </a:lnTo>
                    <a:lnTo>
                      <a:pt x="2669" y="5485"/>
                    </a:lnTo>
                    <a:lnTo>
                      <a:pt x="2837" y="5474"/>
                    </a:lnTo>
                    <a:lnTo>
                      <a:pt x="3005" y="5458"/>
                    </a:lnTo>
                    <a:lnTo>
                      <a:pt x="3171" y="5434"/>
                    </a:lnTo>
                    <a:lnTo>
                      <a:pt x="3333" y="5405"/>
                    </a:lnTo>
                    <a:lnTo>
                      <a:pt x="3492" y="5369"/>
                    </a:lnTo>
                    <a:lnTo>
                      <a:pt x="3648" y="5327"/>
                    </a:lnTo>
                    <a:lnTo>
                      <a:pt x="3798" y="5279"/>
                    </a:lnTo>
                    <a:lnTo>
                      <a:pt x="3944" y="5225"/>
                    </a:lnTo>
                    <a:lnTo>
                      <a:pt x="4073" y="5170"/>
                    </a:lnTo>
                    <a:lnTo>
                      <a:pt x="4192" y="5110"/>
                    </a:lnTo>
                    <a:lnTo>
                      <a:pt x="4301" y="5048"/>
                    </a:lnTo>
                    <a:lnTo>
                      <a:pt x="4401" y="4982"/>
                    </a:lnTo>
                    <a:lnTo>
                      <a:pt x="4492" y="4915"/>
                    </a:lnTo>
                    <a:lnTo>
                      <a:pt x="4573" y="4844"/>
                    </a:lnTo>
                    <a:lnTo>
                      <a:pt x="4642" y="4773"/>
                    </a:lnTo>
                    <a:lnTo>
                      <a:pt x="4702" y="4698"/>
                    </a:lnTo>
                    <a:lnTo>
                      <a:pt x="4753" y="4621"/>
                    </a:lnTo>
                    <a:lnTo>
                      <a:pt x="4793" y="4545"/>
                    </a:lnTo>
                    <a:lnTo>
                      <a:pt x="4822" y="4466"/>
                    </a:lnTo>
                    <a:lnTo>
                      <a:pt x="4843" y="4388"/>
                    </a:lnTo>
                    <a:lnTo>
                      <a:pt x="4852" y="4308"/>
                    </a:lnTo>
                    <a:lnTo>
                      <a:pt x="4852" y="4300"/>
                    </a:lnTo>
                    <a:lnTo>
                      <a:pt x="4852" y="4282"/>
                    </a:lnTo>
                    <a:lnTo>
                      <a:pt x="4853" y="4255"/>
                    </a:lnTo>
                    <a:lnTo>
                      <a:pt x="4853" y="4222"/>
                    </a:lnTo>
                    <a:lnTo>
                      <a:pt x="4853" y="4184"/>
                    </a:lnTo>
                    <a:close/>
                    <a:moveTo>
                      <a:pt x="257" y="3336"/>
                    </a:moveTo>
                    <a:lnTo>
                      <a:pt x="257" y="3367"/>
                    </a:lnTo>
                    <a:lnTo>
                      <a:pt x="257" y="3392"/>
                    </a:lnTo>
                    <a:lnTo>
                      <a:pt x="257" y="3411"/>
                    </a:lnTo>
                    <a:lnTo>
                      <a:pt x="257" y="3420"/>
                    </a:lnTo>
                    <a:lnTo>
                      <a:pt x="266" y="3496"/>
                    </a:lnTo>
                    <a:lnTo>
                      <a:pt x="285" y="3573"/>
                    </a:lnTo>
                    <a:lnTo>
                      <a:pt x="314" y="3650"/>
                    </a:lnTo>
                    <a:lnTo>
                      <a:pt x="352" y="3724"/>
                    </a:lnTo>
                    <a:lnTo>
                      <a:pt x="399" y="3799"/>
                    </a:lnTo>
                    <a:lnTo>
                      <a:pt x="458" y="3872"/>
                    </a:lnTo>
                    <a:lnTo>
                      <a:pt x="525" y="3943"/>
                    </a:lnTo>
                    <a:lnTo>
                      <a:pt x="604" y="4014"/>
                    </a:lnTo>
                    <a:lnTo>
                      <a:pt x="691" y="4082"/>
                    </a:lnTo>
                    <a:lnTo>
                      <a:pt x="790" y="4147"/>
                    </a:lnTo>
                    <a:lnTo>
                      <a:pt x="908" y="4216"/>
                    </a:lnTo>
                    <a:lnTo>
                      <a:pt x="1034" y="4280"/>
                    </a:lnTo>
                    <a:lnTo>
                      <a:pt x="1167" y="4339"/>
                    </a:lnTo>
                    <a:lnTo>
                      <a:pt x="1307" y="4390"/>
                    </a:lnTo>
                    <a:lnTo>
                      <a:pt x="1453" y="4437"/>
                    </a:lnTo>
                    <a:lnTo>
                      <a:pt x="1605" y="4477"/>
                    </a:lnTo>
                    <a:lnTo>
                      <a:pt x="1761" y="4514"/>
                    </a:lnTo>
                    <a:lnTo>
                      <a:pt x="1920" y="4543"/>
                    </a:lnTo>
                    <a:lnTo>
                      <a:pt x="2084" y="4567"/>
                    </a:lnTo>
                    <a:lnTo>
                      <a:pt x="2250" y="4585"/>
                    </a:lnTo>
                    <a:lnTo>
                      <a:pt x="2418" y="4598"/>
                    </a:lnTo>
                    <a:lnTo>
                      <a:pt x="2585" y="4603"/>
                    </a:lnTo>
                    <a:lnTo>
                      <a:pt x="2755" y="4603"/>
                    </a:lnTo>
                    <a:lnTo>
                      <a:pt x="2925" y="4598"/>
                    </a:lnTo>
                    <a:lnTo>
                      <a:pt x="3094" y="4587"/>
                    </a:lnTo>
                    <a:lnTo>
                      <a:pt x="3262" y="4570"/>
                    </a:lnTo>
                    <a:lnTo>
                      <a:pt x="3426" y="4546"/>
                    </a:lnTo>
                    <a:lnTo>
                      <a:pt x="3590" y="4515"/>
                    </a:lnTo>
                    <a:lnTo>
                      <a:pt x="3749" y="4481"/>
                    </a:lnTo>
                    <a:lnTo>
                      <a:pt x="3904" y="4439"/>
                    </a:lnTo>
                    <a:lnTo>
                      <a:pt x="4055" y="4392"/>
                    </a:lnTo>
                    <a:lnTo>
                      <a:pt x="4201" y="4337"/>
                    </a:lnTo>
                    <a:lnTo>
                      <a:pt x="4317" y="4288"/>
                    </a:lnTo>
                    <a:lnTo>
                      <a:pt x="4425" y="4235"/>
                    </a:lnTo>
                    <a:lnTo>
                      <a:pt x="4527" y="4178"/>
                    </a:lnTo>
                    <a:lnTo>
                      <a:pt x="4618" y="4120"/>
                    </a:lnTo>
                    <a:lnTo>
                      <a:pt x="4704" y="4060"/>
                    </a:lnTo>
                    <a:lnTo>
                      <a:pt x="4781" y="3998"/>
                    </a:lnTo>
                    <a:lnTo>
                      <a:pt x="4850" y="3934"/>
                    </a:lnTo>
                    <a:lnTo>
                      <a:pt x="4839" y="4012"/>
                    </a:lnTo>
                    <a:lnTo>
                      <a:pt x="4817" y="4089"/>
                    </a:lnTo>
                    <a:lnTo>
                      <a:pt x="4784" y="4165"/>
                    </a:lnTo>
                    <a:lnTo>
                      <a:pt x="4744" y="4240"/>
                    </a:lnTo>
                    <a:lnTo>
                      <a:pt x="4693" y="4315"/>
                    </a:lnTo>
                    <a:lnTo>
                      <a:pt x="4633" y="4388"/>
                    </a:lnTo>
                    <a:lnTo>
                      <a:pt x="4562" y="4459"/>
                    </a:lnTo>
                    <a:lnTo>
                      <a:pt x="4483" y="4526"/>
                    </a:lnTo>
                    <a:lnTo>
                      <a:pt x="4394" y="4594"/>
                    </a:lnTo>
                    <a:lnTo>
                      <a:pt x="4296" y="4658"/>
                    </a:lnTo>
                    <a:lnTo>
                      <a:pt x="4188" y="4718"/>
                    </a:lnTo>
                    <a:lnTo>
                      <a:pt x="4071" y="4776"/>
                    </a:lnTo>
                    <a:lnTo>
                      <a:pt x="3944" y="4831"/>
                    </a:lnTo>
                    <a:lnTo>
                      <a:pt x="3798" y="4884"/>
                    </a:lnTo>
                    <a:lnTo>
                      <a:pt x="3648" y="4933"/>
                    </a:lnTo>
                    <a:lnTo>
                      <a:pt x="3492" y="4973"/>
                    </a:lnTo>
                    <a:lnTo>
                      <a:pt x="3333" y="5010"/>
                    </a:lnTo>
                    <a:lnTo>
                      <a:pt x="3171" y="5039"/>
                    </a:lnTo>
                    <a:lnTo>
                      <a:pt x="3005" y="5062"/>
                    </a:lnTo>
                    <a:lnTo>
                      <a:pt x="2837" y="5081"/>
                    </a:lnTo>
                    <a:lnTo>
                      <a:pt x="2669" y="5092"/>
                    </a:lnTo>
                    <a:lnTo>
                      <a:pt x="2500" y="5097"/>
                    </a:lnTo>
                    <a:lnTo>
                      <a:pt x="2330" y="5097"/>
                    </a:lnTo>
                    <a:lnTo>
                      <a:pt x="2161" y="5090"/>
                    </a:lnTo>
                    <a:lnTo>
                      <a:pt x="1993" y="5077"/>
                    </a:lnTo>
                    <a:lnTo>
                      <a:pt x="1827" y="5061"/>
                    </a:lnTo>
                    <a:lnTo>
                      <a:pt x="1665" y="5035"/>
                    </a:lnTo>
                    <a:lnTo>
                      <a:pt x="1504" y="5006"/>
                    </a:lnTo>
                    <a:lnTo>
                      <a:pt x="1349" y="4971"/>
                    </a:lnTo>
                    <a:lnTo>
                      <a:pt x="1198" y="4929"/>
                    </a:lnTo>
                    <a:lnTo>
                      <a:pt x="1052" y="4884"/>
                    </a:lnTo>
                    <a:lnTo>
                      <a:pt x="912" y="4831"/>
                    </a:lnTo>
                    <a:lnTo>
                      <a:pt x="779" y="4774"/>
                    </a:lnTo>
                    <a:lnTo>
                      <a:pt x="651" y="4711"/>
                    </a:lnTo>
                    <a:lnTo>
                      <a:pt x="534" y="4641"/>
                    </a:lnTo>
                    <a:lnTo>
                      <a:pt x="430" y="4572"/>
                    </a:lnTo>
                    <a:lnTo>
                      <a:pt x="339" y="4501"/>
                    </a:lnTo>
                    <a:lnTo>
                      <a:pt x="259" y="4428"/>
                    </a:lnTo>
                    <a:lnTo>
                      <a:pt x="190" y="4353"/>
                    </a:lnTo>
                    <a:lnTo>
                      <a:pt x="131" y="4277"/>
                    </a:lnTo>
                    <a:lnTo>
                      <a:pt x="84" y="4198"/>
                    </a:lnTo>
                    <a:lnTo>
                      <a:pt x="48" y="4120"/>
                    </a:lnTo>
                    <a:lnTo>
                      <a:pt x="22" y="4040"/>
                    </a:lnTo>
                    <a:lnTo>
                      <a:pt x="6" y="3959"/>
                    </a:lnTo>
                    <a:lnTo>
                      <a:pt x="0" y="3879"/>
                    </a:lnTo>
                    <a:lnTo>
                      <a:pt x="6" y="3799"/>
                    </a:lnTo>
                    <a:lnTo>
                      <a:pt x="22" y="3719"/>
                    </a:lnTo>
                    <a:lnTo>
                      <a:pt x="49" y="3640"/>
                    </a:lnTo>
                    <a:lnTo>
                      <a:pt x="86" y="3562"/>
                    </a:lnTo>
                    <a:lnTo>
                      <a:pt x="133" y="3485"/>
                    </a:lnTo>
                    <a:lnTo>
                      <a:pt x="190" y="3409"/>
                    </a:lnTo>
                    <a:lnTo>
                      <a:pt x="257" y="3336"/>
                    </a:lnTo>
                    <a:close/>
                    <a:moveTo>
                      <a:pt x="848" y="2197"/>
                    </a:moveTo>
                    <a:lnTo>
                      <a:pt x="848" y="2242"/>
                    </a:lnTo>
                    <a:lnTo>
                      <a:pt x="848" y="2290"/>
                    </a:lnTo>
                    <a:lnTo>
                      <a:pt x="848" y="2339"/>
                    </a:lnTo>
                    <a:lnTo>
                      <a:pt x="848" y="2386"/>
                    </a:lnTo>
                    <a:lnTo>
                      <a:pt x="848" y="2430"/>
                    </a:lnTo>
                    <a:lnTo>
                      <a:pt x="848" y="2468"/>
                    </a:lnTo>
                    <a:lnTo>
                      <a:pt x="848" y="2499"/>
                    </a:lnTo>
                    <a:lnTo>
                      <a:pt x="848" y="2521"/>
                    </a:lnTo>
                    <a:lnTo>
                      <a:pt x="848" y="2530"/>
                    </a:lnTo>
                    <a:lnTo>
                      <a:pt x="857" y="2609"/>
                    </a:lnTo>
                    <a:lnTo>
                      <a:pt x="875" y="2685"/>
                    </a:lnTo>
                    <a:lnTo>
                      <a:pt x="904" y="2760"/>
                    </a:lnTo>
                    <a:lnTo>
                      <a:pt x="943" y="2836"/>
                    </a:lnTo>
                    <a:lnTo>
                      <a:pt x="990" y="2911"/>
                    </a:lnTo>
                    <a:lnTo>
                      <a:pt x="1049" y="2984"/>
                    </a:lnTo>
                    <a:lnTo>
                      <a:pt x="1116" y="3055"/>
                    </a:lnTo>
                    <a:lnTo>
                      <a:pt x="1194" y="3126"/>
                    </a:lnTo>
                    <a:lnTo>
                      <a:pt x="1282" y="3194"/>
                    </a:lnTo>
                    <a:lnTo>
                      <a:pt x="1380" y="3259"/>
                    </a:lnTo>
                    <a:lnTo>
                      <a:pt x="1499" y="3329"/>
                    </a:lnTo>
                    <a:lnTo>
                      <a:pt x="1625" y="3392"/>
                    </a:lnTo>
                    <a:lnTo>
                      <a:pt x="1758" y="3449"/>
                    </a:lnTo>
                    <a:lnTo>
                      <a:pt x="1898" y="3502"/>
                    </a:lnTo>
                    <a:lnTo>
                      <a:pt x="2044" y="3549"/>
                    </a:lnTo>
                    <a:lnTo>
                      <a:pt x="2195" y="3589"/>
                    </a:lnTo>
                    <a:lnTo>
                      <a:pt x="2352" y="3624"/>
                    </a:lnTo>
                    <a:lnTo>
                      <a:pt x="2511" y="3655"/>
                    </a:lnTo>
                    <a:lnTo>
                      <a:pt x="2675" y="3679"/>
                    </a:lnTo>
                    <a:lnTo>
                      <a:pt x="2841" y="3697"/>
                    </a:lnTo>
                    <a:lnTo>
                      <a:pt x="3008" y="3708"/>
                    </a:lnTo>
                    <a:lnTo>
                      <a:pt x="3176" y="3715"/>
                    </a:lnTo>
                    <a:lnTo>
                      <a:pt x="3346" y="3715"/>
                    </a:lnTo>
                    <a:lnTo>
                      <a:pt x="3515" y="3710"/>
                    </a:lnTo>
                    <a:lnTo>
                      <a:pt x="3685" y="3699"/>
                    </a:lnTo>
                    <a:lnTo>
                      <a:pt x="3853" y="3681"/>
                    </a:lnTo>
                    <a:lnTo>
                      <a:pt x="4017" y="3657"/>
                    </a:lnTo>
                    <a:lnTo>
                      <a:pt x="4181" y="3628"/>
                    </a:lnTo>
                    <a:lnTo>
                      <a:pt x="4339" y="3593"/>
                    </a:lnTo>
                    <a:lnTo>
                      <a:pt x="4494" y="3551"/>
                    </a:lnTo>
                    <a:lnTo>
                      <a:pt x="4646" y="3502"/>
                    </a:lnTo>
                    <a:lnTo>
                      <a:pt x="4791" y="3449"/>
                    </a:lnTo>
                    <a:lnTo>
                      <a:pt x="4899" y="3402"/>
                    </a:lnTo>
                    <a:lnTo>
                      <a:pt x="4999" y="3354"/>
                    </a:lnTo>
                    <a:lnTo>
                      <a:pt x="4948" y="3427"/>
                    </a:lnTo>
                    <a:lnTo>
                      <a:pt x="4888" y="3500"/>
                    </a:lnTo>
                    <a:lnTo>
                      <a:pt x="4819" y="3571"/>
                    </a:lnTo>
                    <a:lnTo>
                      <a:pt x="4739" y="3639"/>
                    </a:lnTo>
                    <a:lnTo>
                      <a:pt x="4649" y="3706"/>
                    </a:lnTo>
                    <a:lnTo>
                      <a:pt x="4551" y="3770"/>
                    </a:lnTo>
                    <a:lnTo>
                      <a:pt x="4443" y="3830"/>
                    </a:lnTo>
                    <a:lnTo>
                      <a:pt x="4327" y="3888"/>
                    </a:lnTo>
                    <a:lnTo>
                      <a:pt x="4201" y="3941"/>
                    </a:lnTo>
                    <a:lnTo>
                      <a:pt x="4055" y="3996"/>
                    </a:lnTo>
                    <a:lnTo>
                      <a:pt x="3904" y="4043"/>
                    </a:lnTo>
                    <a:lnTo>
                      <a:pt x="3749" y="4085"/>
                    </a:lnTo>
                    <a:lnTo>
                      <a:pt x="3590" y="4122"/>
                    </a:lnTo>
                    <a:lnTo>
                      <a:pt x="3426" y="4151"/>
                    </a:lnTo>
                    <a:lnTo>
                      <a:pt x="3262" y="4175"/>
                    </a:lnTo>
                    <a:lnTo>
                      <a:pt x="3094" y="4193"/>
                    </a:lnTo>
                    <a:lnTo>
                      <a:pt x="2925" y="4204"/>
                    </a:lnTo>
                    <a:lnTo>
                      <a:pt x="2755" y="4209"/>
                    </a:lnTo>
                    <a:lnTo>
                      <a:pt x="2585" y="4207"/>
                    </a:lnTo>
                    <a:lnTo>
                      <a:pt x="2418" y="4202"/>
                    </a:lnTo>
                    <a:lnTo>
                      <a:pt x="2250" y="4189"/>
                    </a:lnTo>
                    <a:lnTo>
                      <a:pt x="2084" y="4171"/>
                    </a:lnTo>
                    <a:lnTo>
                      <a:pt x="1920" y="4147"/>
                    </a:lnTo>
                    <a:lnTo>
                      <a:pt x="1761" y="4118"/>
                    </a:lnTo>
                    <a:lnTo>
                      <a:pt x="1605" y="4083"/>
                    </a:lnTo>
                    <a:lnTo>
                      <a:pt x="1453" y="4041"/>
                    </a:lnTo>
                    <a:lnTo>
                      <a:pt x="1307" y="3996"/>
                    </a:lnTo>
                    <a:lnTo>
                      <a:pt x="1167" y="3943"/>
                    </a:lnTo>
                    <a:lnTo>
                      <a:pt x="1034" y="3885"/>
                    </a:lnTo>
                    <a:lnTo>
                      <a:pt x="908" y="3823"/>
                    </a:lnTo>
                    <a:lnTo>
                      <a:pt x="790" y="3753"/>
                    </a:lnTo>
                    <a:lnTo>
                      <a:pt x="689" y="3686"/>
                    </a:lnTo>
                    <a:lnTo>
                      <a:pt x="598" y="3615"/>
                    </a:lnTo>
                    <a:lnTo>
                      <a:pt x="520" y="3544"/>
                    </a:lnTo>
                    <a:lnTo>
                      <a:pt x="451" y="3469"/>
                    </a:lnTo>
                    <a:lnTo>
                      <a:pt x="392" y="3394"/>
                    </a:lnTo>
                    <a:lnTo>
                      <a:pt x="345" y="3318"/>
                    </a:lnTo>
                    <a:lnTo>
                      <a:pt x="306" y="3239"/>
                    </a:lnTo>
                    <a:lnTo>
                      <a:pt x="279" y="3161"/>
                    </a:lnTo>
                    <a:lnTo>
                      <a:pt x="263" y="3083"/>
                    </a:lnTo>
                    <a:lnTo>
                      <a:pt x="257" y="3002"/>
                    </a:lnTo>
                    <a:lnTo>
                      <a:pt x="261" y="2924"/>
                    </a:lnTo>
                    <a:lnTo>
                      <a:pt x="275" y="2846"/>
                    </a:lnTo>
                    <a:lnTo>
                      <a:pt x="299" y="2767"/>
                    </a:lnTo>
                    <a:lnTo>
                      <a:pt x="334" y="2691"/>
                    </a:lnTo>
                    <a:lnTo>
                      <a:pt x="378" y="2614"/>
                    </a:lnTo>
                    <a:lnTo>
                      <a:pt x="430" y="2539"/>
                    </a:lnTo>
                    <a:lnTo>
                      <a:pt x="494" y="2466"/>
                    </a:lnTo>
                    <a:lnTo>
                      <a:pt x="569" y="2395"/>
                    </a:lnTo>
                    <a:lnTo>
                      <a:pt x="651" y="2326"/>
                    </a:lnTo>
                    <a:lnTo>
                      <a:pt x="744" y="2260"/>
                    </a:lnTo>
                    <a:lnTo>
                      <a:pt x="848" y="2197"/>
                    </a:lnTo>
                    <a:close/>
                    <a:moveTo>
                      <a:pt x="5183" y="1353"/>
                    </a:moveTo>
                    <a:lnTo>
                      <a:pt x="5284" y="1424"/>
                    </a:lnTo>
                    <a:lnTo>
                      <a:pt x="5375" y="1495"/>
                    </a:lnTo>
                    <a:lnTo>
                      <a:pt x="5453" y="1569"/>
                    </a:lnTo>
                    <a:lnTo>
                      <a:pt x="5521" y="1644"/>
                    </a:lnTo>
                    <a:lnTo>
                      <a:pt x="5577" y="1723"/>
                    </a:lnTo>
                    <a:lnTo>
                      <a:pt x="5625" y="1801"/>
                    </a:lnTo>
                    <a:lnTo>
                      <a:pt x="5659" y="1881"/>
                    </a:lnTo>
                    <a:lnTo>
                      <a:pt x="5683" y="1961"/>
                    </a:lnTo>
                    <a:lnTo>
                      <a:pt x="5698" y="2042"/>
                    </a:lnTo>
                    <a:lnTo>
                      <a:pt x="5699" y="2122"/>
                    </a:lnTo>
                    <a:lnTo>
                      <a:pt x="5692" y="2204"/>
                    </a:lnTo>
                    <a:lnTo>
                      <a:pt x="5674" y="2284"/>
                    </a:lnTo>
                    <a:lnTo>
                      <a:pt x="5645" y="2362"/>
                    </a:lnTo>
                    <a:lnTo>
                      <a:pt x="5605" y="2441"/>
                    </a:lnTo>
                    <a:lnTo>
                      <a:pt x="5555" y="2519"/>
                    </a:lnTo>
                    <a:lnTo>
                      <a:pt x="5495" y="2594"/>
                    </a:lnTo>
                    <a:lnTo>
                      <a:pt x="5424" y="2667"/>
                    </a:lnTo>
                    <a:lnTo>
                      <a:pt x="5344" y="2738"/>
                    </a:lnTo>
                    <a:lnTo>
                      <a:pt x="5255" y="2807"/>
                    </a:lnTo>
                    <a:lnTo>
                      <a:pt x="5152" y="2875"/>
                    </a:lnTo>
                    <a:lnTo>
                      <a:pt x="5043" y="2937"/>
                    </a:lnTo>
                    <a:lnTo>
                      <a:pt x="4921" y="2997"/>
                    </a:lnTo>
                    <a:lnTo>
                      <a:pt x="4791" y="3053"/>
                    </a:lnTo>
                    <a:lnTo>
                      <a:pt x="4646" y="3108"/>
                    </a:lnTo>
                    <a:lnTo>
                      <a:pt x="4494" y="3155"/>
                    </a:lnTo>
                    <a:lnTo>
                      <a:pt x="4339" y="3197"/>
                    </a:lnTo>
                    <a:lnTo>
                      <a:pt x="4181" y="3234"/>
                    </a:lnTo>
                    <a:lnTo>
                      <a:pt x="4017" y="3263"/>
                    </a:lnTo>
                    <a:lnTo>
                      <a:pt x="3853" y="3287"/>
                    </a:lnTo>
                    <a:lnTo>
                      <a:pt x="3685" y="3303"/>
                    </a:lnTo>
                    <a:lnTo>
                      <a:pt x="3515" y="3316"/>
                    </a:lnTo>
                    <a:lnTo>
                      <a:pt x="3346" y="3321"/>
                    </a:lnTo>
                    <a:lnTo>
                      <a:pt x="3176" y="3320"/>
                    </a:lnTo>
                    <a:lnTo>
                      <a:pt x="3008" y="3314"/>
                    </a:lnTo>
                    <a:lnTo>
                      <a:pt x="2841" y="3301"/>
                    </a:lnTo>
                    <a:lnTo>
                      <a:pt x="2675" y="3283"/>
                    </a:lnTo>
                    <a:lnTo>
                      <a:pt x="2511" y="3259"/>
                    </a:lnTo>
                    <a:lnTo>
                      <a:pt x="2352" y="3230"/>
                    </a:lnTo>
                    <a:lnTo>
                      <a:pt x="2195" y="3194"/>
                    </a:lnTo>
                    <a:lnTo>
                      <a:pt x="2044" y="3154"/>
                    </a:lnTo>
                    <a:lnTo>
                      <a:pt x="1898" y="3106"/>
                    </a:lnTo>
                    <a:lnTo>
                      <a:pt x="1758" y="3055"/>
                    </a:lnTo>
                    <a:lnTo>
                      <a:pt x="1625" y="2997"/>
                    </a:lnTo>
                    <a:lnTo>
                      <a:pt x="1499" y="2933"/>
                    </a:lnTo>
                    <a:lnTo>
                      <a:pt x="1380" y="2866"/>
                    </a:lnTo>
                    <a:lnTo>
                      <a:pt x="1289" y="2804"/>
                    </a:lnTo>
                    <a:lnTo>
                      <a:pt x="1207" y="2742"/>
                    </a:lnTo>
                    <a:lnTo>
                      <a:pt x="1134" y="2678"/>
                    </a:lnTo>
                    <a:lnTo>
                      <a:pt x="1069" y="2612"/>
                    </a:lnTo>
                    <a:lnTo>
                      <a:pt x="1012" y="2545"/>
                    </a:lnTo>
                    <a:lnTo>
                      <a:pt x="965" y="2477"/>
                    </a:lnTo>
                    <a:lnTo>
                      <a:pt x="925" y="2408"/>
                    </a:lnTo>
                    <a:lnTo>
                      <a:pt x="1050" y="2475"/>
                    </a:lnTo>
                    <a:lnTo>
                      <a:pt x="1183" y="2537"/>
                    </a:lnTo>
                    <a:lnTo>
                      <a:pt x="1324" y="2592"/>
                    </a:lnTo>
                    <a:lnTo>
                      <a:pt x="1471" y="2643"/>
                    </a:lnTo>
                    <a:lnTo>
                      <a:pt x="1623" y="2687"/>
                    </a:lnTo>
                    <a:lnTo>
                      <a:pt x="1781" y="2725"/>
                    </a:lnTo>
                    <a:lnTo>
                      <a:pt x="1944" y="2756"/>
                    </a:lnTo>
                    <a:lnTo>
                      <a:pt x="2110" y="2784"/>
                    </a:lnTo>
                    <a:lnTo>
                      <a:pt x="2277" y="2804"/>
                    </a:lnTo>
                    <a:lnTo>
                      <a:pt x="2449" y="2818"/>
                    </a:lnTo>
                    <a:lnTo>
                      <a:pt x="2622" y="2826"/>
                    </a:lnTo>
                    <a:lnTo>
                      <a:pt x="2795" y="2827"/>
                    </a:lnTo>
                    <a:lnTo>
                      <a:pt x="2968" y="2824"/>
                    </a:lnTo>
                    <a:lnTo>
                      <a:pt x="3142" y="2813"/>
                    </a:lnTo>
                    <a:lnTo>
                      <a:pt x="3313" y="2796"/>
                    </a:lnTo>
                    <a:lnTo>
                      <a:pt x="3482" y="2773"/>
                    </a:lnTo>
                    <a:lnTo>
                      <a:pt x="3648" y="2743"/>
                    </a:lnTo>
                    <a:lnTo>
                      <a:pt x="3812" y="2707"/>
                    </a:lnTo>
                    <a:lnTo>
                      <a:pt x="3971" y="2665"/>
                    </a:lnTo>
                    <a:lnTo>
                      <a:pt x="4126" y="2616"/>
                    </a:lnTo>
                    <a:lnTo>
                      <a:pt x="4274" y="2559"/>
                    </a:lnTo>
                    <a:lnTo>
                      <a:pt x="4403" y="2505"/>
                    </a:lnTo>
                    <a:lnTo>
                      <a:pt x="4522" y="2446"/>
                    </a:lnTo>
                    <a:lnTo>
                      <a:pt x="4631" y="2383"/>
                    </a:lnTo>
                    <a:lnTo>
                      <a:pt x="4731" y="2319"/>
                    </a:lnTo>
                    <a:lnTo>
                      <a:pt x="4822" y="2249"/>
                    </a:lnTo>
                    <a:lnTo>
                      <a:pt x="4903" y="2180"/>
                    </a:lnTo>
                    <a:lnTo>
                      <a:pt x="4972" y="2107"/>
                    </a:lnTo>
                    <a:lnTo>
                      <a:pt x="5032" y="2033"/>
                    </a:lnTo>
                    <a:lnTo>
                      <a:pt x="5083" y="1958"/>
                    </a:lnTo>
                    <a:lnTo>
                      <a:pt x="5123" y="1879"/>
                    </a:lnTo>
                    <a:lnTo>
                      <a:pt x="5152" y="1801"/>
                    </a:lnTo>
                    <a:lnTo>
                      <a:pt x="5173" y="1723"/>
                    </a:lnTo>
                    <a:lnTo>
                      <a:pt x="5182" y="1642"/>
                    </a:lnTo>
                    <a:lnTo>
                      <a:pt x="5182" y="1633"/>
                    </a:lnTo>
                    <a:lnTo>
                      <a:pt x="5183" y="1611"/>
                    </a:lnTo>
                    <a:lnTo>
                      <a:pt x="5183" y="1580"/>
                    </a:lnTo>
                    <a:lnTo>
                      <a:pt x="5183" y="1542"/>
                    </a:lnTo>
                    <a:lnTo>
                      <a:pt x="5183" y="1498"/>
                    </a:lnTo>
                    <a:lnTo>
                      <a:pt x="5183" y="1449"/>
                    </a:lnTo>
                    <a:lnTo>
                      <a:pt x="5183" y="1402"/>
                    </a:lnTo>
                    <a:lnTo>
                      <a:pt x="5183" y="1353"/>
                    </a:lnTo>
                    <a:close/>
                    <a:moveTo>
                      <a:pt x="3348" y="1230"/>
                    </a:moveTo>
                    <a:lnTo>
                      <a:pt x="3410" y="1232"/>
                    </a:lnTo>
                    <a:lnTo>
                      <a:pt x="3466" y="1241"/>
                    </a:lnTo>
                    <a:lnTo>
                      <a:pt x="3513" y="1254"/>
                    </a:lnTo>
                    <a:lnTo>
                      <a:pt x="3552" y="1274"/>
                    </a:lnTo>
                    <a:lnTo>
                      <a:pt x="3581" y="1294"/>
                    </a:lnTo>
                    <a:lnTo>
                      <a:pt x="3601" y="1316"/>
                    </a:lnTo>
                    <a:lnTo>
                      <a:pt x="3614" y="1336"/>
                    </a:lnTo>
                    <a:lnTo>
                      <a:pt x="3617" y="1367"/>
                    </a:lnTo>
                    <a:lnTo>
                      <a:pt x="3610" y="1396"/>
                    </a:lnTo>
                    <a:lnTo>
                      <a:pt x="3590" y="1425"/>
                    </a:lnTo>
                    <a:lnTo>
                      <a:pt x="3559" y="1455"/>
                    </a:lnTo>
                    <a:lnTo>
                      <a:pt x="3523" y="1482"/>
                    </a:lnTo>
                    <a:lnTo>
                      <a:pt x="3481" y="1509"/>
                    </a:lnTo>
                    <a:lnTo>
                      <a:pt x="3070" y="1252"/>
                    </a:lnTo>
                    <a:lnTo>
                      <a:pt x="3149" y="1243"/>
                    </a:lnTo>
                    <a:lnTo>
                      <a:pt x="3218" y="1238"/>
                    </a:lnTo>
                    <a:lnTo>
                      <a:pt x="3276" y="1234"/>
                    </a:lnTo>
                    <a:lnTo>
                      <a:pt x="3348" y="1230"/>
                    </a:lnTo>
                    <a:close/>
                    <a:moveTo>
                      <a:pt x="1927" y="844"/>
                    </a:moveTo>
                    <a:lnTo>
                      <a:pt x="2290" y="1072"/>
                    </a:lnTo>
                    <a:lnTo>
                      <a:pt x="2237" y="1079"/>
                    </a:lnTo>
                    <a:lnTo>
                      <a:pt x="2179" y="1085"/>
                    </a:lnTo>
                    <a:lnTo>
                      <a:pt x="2119" y="1090"/>
                    </a:lnTo>
                    <a:lnTo>
                      <a:pt x="2059" y="1092"/>
                    </a:lnTo>
                    <a:lnTo>
                      <a:pt x="2002" y="1090"/>
                    </a:lnTo>
                    <a:lnTo>
                      <a:pt x="1946" y="1083"/>
                    </a:lnTo>
                    <a:lnTo>
                      <a:pt x="1911" y="1075"/>
                    </a:lnTo>
                    <a:lnTo>
                      <a:pt x="1880" y="1066"/>
                    </a:lnTo>
                    <a:lnTo>
                      <a:pt x="1853" y="1052"/>
                    </a:lnTo>
                    <a:lnTo>
                      <a:pt x="1831" y="1033"/>
                    </a:lnTo>
                    <a:lnTo>
                      <a:pt x="1814" y="1017"/>
                    </a:lnTo>
                    <a:lnTo>
                      <a:pt x="1807" y="999"/>
                    </a:lnTo>
                    <a:lnTo>
                      <a:pt x="1805" y="970"/>
                    </a:lnTo>
                    <a:lnTo>
                      <a:pt x="1812" y="942"/>
                    </a:lnTo>
                    <a:lnTo>
                      <a:pt x="1831" y="917"/>
                    </a:lnTo>
                    <a:lnTo>
                      <a:pt x="1860" y="891"/>
                    </a:lnTo>
                    <a:lnTo>
                      <a:pt x="1927" y="844"/>
                    </a:lnTo>
                    <a:close/>
                    <a:moveTo>
                      <a:pt x="1741" y="419"/>
                    </a:moveTo>
                    <a:lnTo>
                      <a:pt x="1442" y="539"/>
                    </a:lnTo>
                    <a:lnTo>
                      <a:pt x="1625" y="654"/>
                    </a:lnTo>
                    <a:lnTo>
                      <a:pt x="1554" y="694"/>
                    </a:lnTo>
                    <a:lnTo>
                      <a:pt x="1488" y="738"/>
                    </a:lnTo>
                    <a:lnTo>
                      <a:pt x="1431" y="786"/>
                    </a:lnTo>
                    <a:lnTo>
                      <a:pt x="1382" y="835"/>
                    </a:lnTo>
                    <a:lnTo>
                      <a:pt x="1344" y="884"/>
                    </a:lnTo>
                    <a:lnTo>
                      <a:pt x="1318" y="935"/>
                    </a:lnTo>
                    <a:lnTo>
                      <a:pt x="1304" y="986"/>
                    </a:lnTo>
                    <a:lnTo>
                      <a:pt x="1304" y="1037"/>
                    </a:lnTo>
                    <a:lnTo>
                      <a:pt x="1318" y="1090"/>
                    </a:lnTo>
                    <a:lnTo>
                      <a:pt x="1338" y="1128"/>
                    </a:lnTo>
                    <a:lnTo>
                      <a:pt x="1369" y="1167"/>
                    </a:lnTo>
                    <a:lnTo>
                      <a:pt x="1411" y="1203"/>
                    </a:lnTo>
                    <a:lnTo>
                      <a:pt x="1462" y="1239"/>
                    </a:lnTo>
                    <a:lnTo>
                      <a:pt x="1541" y="1283"/>
                    </a:lnTo>
                    <a:lnTo>
                      <a:pt x="1625" y="1318"/>
                    </a:lnTo>
                    <a:lnTo>
                      <a:pt x="1714" y="1345"/>
                    </a:lnTo>
                    <a:lnTo>
                      <a:pt x="1807" y="1365"/>
                    </a:lnTo>
                    <a:lnTo>
                      <a:pt x="1907" y="1376"/>
                    </a:lnTo>
                    <a:lnTo>
                      <a:pt x="2013" y="1378"/>
                    </a:lnTo>
                    <a:lnTo>
                      <a:pt x="2102" y="1376"/>
                    </a:lnTo>
                    <a:lnTo>
                      <a:pt x="2201" y="1371"/>
                    </a:lnTo>
                    <a:lnTo>
                      <a:pt x="2306" y="1362"/>
                    </a:lnTo>
                    <a:lnTo>
                      <a:pt x="2421" y="1349"/>
                    </a:lnTo>
                    <a:lnTo>
                      <a:pt x="2544" y="1332"/>
                    </a:lnTo>
                    <a:lnTo>
                      <a:pt x="2677" y="1312"/>
                    </a:lnTo>
                    <a:lnTo>
                      <a:pt x="3171" y="1622"/>
                    </a:lnTo>
                    <a:lnTo>
                      <a:pt x="3067" y="1642"/>
                    </a:lnTo>
                    <a:lnTo>
                      <a:pt x="2965" y="1653"/>
                    </a:lnTo>
                    <a:lnTo>
                      <a:pt x="2863" y="1657"/>
                    </a:lnTo>
                    <a:lnTo>
                      <a:pt x="2762" y="1651"/>
                    </a:lnTo>
                    <a:lnTo>
                      <a:pt x="2658" y="1641"/>
                    </a:lnTo>
                    <a:lnTo>
                      <a:pt x="2553" y="1624"/>
                    </a:lnTo>
                    <a:lnTo>
                      <a:pt x="2451" y="1894"/>
                    </a:lnTo>
                    <a:lnTo>
                      <a:pt x="2593" y="1910"/>
                    </a:lnTo>
                    <a:lnTo>
                      <a:pt x="2729" y="1918"/>
                    </a:lnTo>
                    <a:lnTo>
                      <a:pt x="2861" y="1919"/>
                    </a:lnTo>
                    <a:lnTo>
                      <a:pt x="2987" y="1914"/>
                    </a:lnTo>
                    <a:lnTo>
                      <a:pt x="3151" y="1894"/>
                    </a:lnTo>
                    <a:lnTo>
                      <a:pt x="3315" y="1861"/>
                    </a:lnTo>
                    <a:lnTo>
                      <a:pt x="3479" y="1816"/>
                    </a:lnTo>
                    <a:lnTo>
                      <a:pt x="3785" y="2007"/>
                    </a:lnTo>
                    <a:lnTo>
                      <a:pt x="4084" y="1887"/>
                    </a:lnTo>
                    <a:lnTo>
                      <a:pt x="3781" y="1697"/>
                    </a:lnTo>
                    <a:lnTo>
                      <a:pt x="3867" y="1651"/>
                    </a:lnTo>
                    <a:lnTo>
                      <a:pt x="3940" y="1608"/>
                    </a:lnTo>
                    <a:lnTo>
                      <a:pt x="4004" y="1562"/>
                    </a:lnTo>
                    <a:lnTo>
                      <a:pt x="4053" y="1517"/>
                    </a:lnTo>
                    <a:lnTo>
                      <a:pt x="4093" y="1473"/>
                    </a:lnTo>
                    <a:lnTo>
                      <a:pt x="4121" y="1427"/>
                    </a:lnTo>
                    <a:lnTo>
                      <a:pt x="4135" y="1384"/>
                    </a:lnTo>
                    <a:lnTo>
                      <a:pt x="4139" y="1340"/>
                    </a:lnTo>
                    <a:lnTo>
                      <a:pt x="4131" y="1296"/>
                    </a:lnTo>
                    <a:lnTo>
                      <a:pt x="4113" y="1252"/>
                    </a:lnTo>
                    <a:lnTo>
                      <a:pt x="4086" y="1208"/>
                    </a:lnTo>
                    <a:lnTo>
                      <a:pt x="4046" y="1167"/>
                    </a:lnTo>
                    <a:lnTo>
                      <a:pt x="3995" y="1125"/>
                    </a:lnTo>
                    <a:lnTo>
                      <a:pt x="3933" y="1083"/>
                    </a:lnTo>
                    <a:lnTo>
                      <a:pt x="3862" y="1043"/>
                    </a:lnTo>
                    <a:lnTo>
                      <a:pt x="3785" y="1008"/>
                    </a:lnTo>
                    <a:lnTo>
                      <a:pt x="3703" y="982"/>
                    </a:lnTo>
                    <a:lnTo>
                      <a:pt x="3616" y="962"/>
                    </a:lnTo>
                    <a:lnTo>
                      <a:pt x="3524" y="948"/>
                    </a:lnTo>
                    <a:lnTo>
                      <a:pt x="3426" y="942"/>
                    </a:lnTo>
                    <a:lnTo>
                      <a:pt x="3324" y="941"/>
                    </a:lnTo>
                    <a:lnTo>
                      <a:pt x="3109" y="953"/>
                    </a:lnTo>
                    <a:lnTo>
                      <a:pt x="2895" y="975"/>
                    </a:lnTo>
                    <a:lnTo>
                      <a:pt x="2680" y="1008"/>
                    </a:lnTo>
                    <a:lnTo>
                      <a:pt x="2232" y="727"/>
                    </a:lnTo>
                    <a:lnTo>
                      <a:pt x="2321" y="709"/>
                    </a:lnTo>
                    <a:lnTo>
                      <a:pt x="2412" y="700"/>
                    </a:lnTo>
                    <a:lnTo>
                      <a:pt x="2507" y="696"/>
                    </a:lnTo>
                    <a:lnTo>
                      <a:pt x="2649" y="698"/>
                    </a:lnTo>
                    <a:lnTo>
                      <a:pt x="2790" y="704"/>
                    </a:lnTo>
                    <a:lnTo>
                      <a:pt x="2853" y="441"/>
                    </a:lnTo>
                    <a:lnTo>
                      <a:pt x="2759" y="437"/>
                    </a:lnTo>
                    <a:lnTo>
                      <a:pt x="2671" y="436"/>
                    </a:lnTo>
                    <a:lnTo>
                      <a:pt x="2589" y="434"/>
                    </a:lnTo>
                    <a:lnTo>
                      <a:pt x="2472" y="436"/>
                    </a:lnTo>
                    <a:lnTo>
                      <a:pt x="2361" y="441"/>
                    </a:lnTo>
                    <a:lnTo>
                      <a:pt x="2254" y="454"/>
                    </a:lnTo>
                    <a:lnTo>
                      <a:pt x="2148" y="472"/>
                    </a:lnTo>
                    <a:lnTo>
                      <a:pt x="2077" y="488"/>
                    </a:lnTo>
                    <a:lnTo>
                      <a:pt x="2002" y="508"/>
                    </a:lnTo>
                    <a:lnTo>
                      <a:pt x="1922" y="532"/>
                    </a:lnTo>
                    <a:lnTo>
                      <a:pt x="1741" y="419"/>
                    </a:lnTo>
                    <a:close/>
                    <a:moveTo>
                      <a:pt x="2684" y="0"/>
                    </a:moveTo>
                    <a:lnTo>
                      <a:pt x="2853" y="0"/>
                    </a:lnTo>
                    <a:lnTo>
                      <a:pt x="3023" y="5"/>
                    </a:lnTo>
                    <a:lnTo>
                      <a:pt x="3191" y="18"/>
                    </a:lnTo>
                    <a:lnTo>
                      <a:pt x="3357" y="36"/>
                    </a:lnTo>
                    <a:lnTo>
                      <a:pt x="3519" y="60"/>
                    </a:lnTo>
                    <a:lnTo>
                      <a:pt x="3679" y="89"/>
                    </a:lnTo>
                    <a:lnTo>
                      <a:pt x="3834" y="126"/>
                    </a:lnTo>
                    <a:lnTo>
                      <a:pt x="3986" y="166"/>
                    </a:lnTo>
                    <a:lnTo>
                      <a:pt x="4131" y="213"/>
                    </a:lnTo>
                    <a:lnTo>
                      <a:pt x="4272" y="264"/>
                    </a:lnTo>
                    <a:lnTo>
                      <a:pt x="4405" y="322"/>
                    </a:lnTo>
                    <a:lnTo>
                      <a:pt x="4531" y="386"/>
                    </a:lnTo>
                    <a:lnTo>
                      <a:pt x="4649" y="454"/>
                    </a:lnTo>
                    <a:lnTo>
                      <a:pt x="4753" y="525"/>
                    </a:lnTo>
                    <a:lnTo>
                      <a:pt x="4846" y="596"/>
                    </a:lnTo>
                    <a:lnTo>
                      <a:pt x="4926" y="671"/>
                    </a:lnTo>
                    <a:lnTo>
                      <a:pt x="4997" y="747"/>
                    </a:lnTo>
                    <a:lnTo>
                      <a:pt x="5056" y="826"/>
                    </a:lnTo>
                    <a:lnTo>
                      <a:pt x="5103" y="904"/>
                    </a:lnTo>
                    <a:lnTo>
                      <a:pt x="5140" y="984"/>
                    </a:lnTo>
                    <a:lnTo>
                      <a:pt x="5165" y="1064"/>
                    </a:lnTo>
                    <a:lnTo>
                      <a:pt x="5180" y="1147"/>
                    </a:lnTo>
                    <a:lnTo>
                      <a:pt x="5183" y="1227"/>
                    </a:lnTo>
                    <a:lnTo>
                      <a:pt x="5176" y="1309"/>
                    </a:lnTo>
                    <a:lnTo>
                      <a:pt x="5158" y="1389"/>
                    </a:lnTo>
                    <a:lnTo>
                      <a:pt x="5131" y="1469"/>
                    </a:lnTo>
                    <a:lnTo>
                      <a:pt x="5090" y="1548"/>
                    </a:lnTo>
                    <a:lnTo>
                      <a:pt x="5041" y="1626"/>
                    </a:lnTo>
                    <a:lnTo>
                      <a:pt x="4981" y="1703"/>
                    </a:lnTo>
                    <a:lnTo>
                      <a:pt x="4912" y="1777"/>
                    </a:lnTo>
                    <a:lnTo>
                      <a:pt x="4830" y="1848"/>
                    </a:lnTo>
                    <a:lnTo>
                      <a:pt x="4739" y="1918"/>
                    </a:lnTo>
                    <a:lnTo>
                      <a:pt x="4638" y="1985"/>
                    </a:lnTo>
                    <a:lnTo>
                      <a:pt x="4527" y="2049"/>
                    </a:lnTo>
                    <a:lnTo>
                      <a:pt x="4405" y="2109"/>
                    </a:lnTo>
                    <a:lnTo>
                      <a:pt x="4274" y="2166"/>
                    </a:lnTo>
                    <a:lnTo>
                      <a:pt x="4128" y="2220"/>
                    </a:lnTo>
                    <a:lnTo>
                      <a:pt x="3978" y="2268"/>
                    </a:lnTo>
                    <a:lnTo>
                      <a:pt x="3822" y="2310"/>
                    </a:lnTo>
                    <a:lnTo>
                      <a:pt x="3663" y="2344"/>
                    </a:lnTo>
                    <a:lnTo>
                      <a:pt x="3501" y="2375"/>
                    </a:lnTo>
                    <a:lnTo>
                      <a:pt x="3335" y="2399"/>
                    </a:lnTo>
                    <a:lnTo>
                      <a:pt x="3167" y="2415"/>
                    </a:lnTo>
                    <a:lnTo>
                      <a:pt x="2999" y="2426"/>
                    </a:lnTo>
                    <a:lnTo>
                      <a:pt x="2830" y="2432"/>
                    </a:lnTo>
                    <a:lnTo>
                      <a:pt x="2660" y="2432"/>
                    </a:lnTo>
                    <a:lnTo>
                      <a:pt x="2491" y="2426"/>
                    </a:lnTo>
                    <a:lnTo>
                      <a:pt x="2323" y="2414"/>
                    </a:lnTo>
                    <a:lnTo>
                      <a:pt x="2157" y="2395"/>
                    </a:lnTo>
                    <a:lnTo>
                      <a:pt x="1995" y="2372"/>
                    </a:lnTo>
                    <a:lnTo>
                      <a:pt x="1834" y="2342"/>
                    </a:lnTo>
                    <a:lnTo>
                      <a:pt x="1679" y="2306"/>
                    </a:lnTo>
                    <a:lnTo>
                      <a:pt x="1528" y="2266"/>
                    </a:lnTo>
                    <a:lnTo>
                      <a:pt x="1382" y="2218"/>
                    </a:lnTo>
                    <a:lnTo>
                      <a:pt x="1242" y="2167"/>
                    </a:lnTo>
                    <a:lnTo>
                      <a:pt x="1109" y="2109"/>
                    </a:lnTo>
                    <a:lnTo>
                      <a:pt x="981" y="2045"/>
                    </a:lnTo>
                    <a:lnTo>
                      <a:pt x="863" y="1976"/>
                    </a:lnTo>
                    <a:lnTo>
                      <a:pt x="760" y="1907"/>
                    </a:lnTo>
                    <a:lnTo>
                      <a:pt x="667" y="1836"/>
                    </a:lnTo>
                    <a:lnTo>
                      <a:pt x="587" y="1761"/>
                    </a:lnTo>
                    <a:lnTo>
                      <a:pt x="516" y="1684"/>
                    </a:lnTo>
                    <a:lnTo>
                      <a:pt x="458" y="1606"/>
                    </a:lnTo>
                    <a:lnTo>
                      <a:pt x="410" y="1528"/>
                    </a:lnTo>
                    <a:lnTo>
                      <a:pt x="374" y="1447"/>
                    </a:lnTo>
                    <a:lnTo>
                      <a:pt x="348" y="1367"/>
                    </a:lnTo>
                    <a:lnTo>
                      <a:pt x="334" y="1285"/>
                    </a:lnTo>
                    <a:lnTo>
                      <a:pt x="330" y="1203"/>
                    </a:lnTo>
                    <a:lnTo>
                      <a:pt x="337" y="1123"/>
                    </a:lnTo>
                    <a:lnTo>
                      <a:pt x="356" y="1043"/>
                    </a:lnTo>
                    <a:lnTo>
                      <a:pt x="383" y="962"/>
                    </a:lnTo>
                    <a:lnTo>
                      <a:pt x="423" y="882"/>
                    </a:lnTo>
                    <a:lnTo>
                      <a:pt x="472" y="806"/>
                    </a:lnTo>
                    <a:lnTo>
                      <a:pt x="533" y="729"/>
                    </a:lnTo>
                    <a:lnTo>
                      <a:pt x="602" y="654"/>
                    </a:lnTo>
                    <a:lnTo>
                      <a:pt x="684" y="583"/>
                    </a:lnTo>
                    <a:lnTo>
                      <a:pt x="775" y="514"/>
                    </a:lnTo>
                    <a:lnTo>
                      <a:pt x="875" y="446"/>
                    </a:lnTo>
                    <a:lnTo>
                      <a:pt x="987" y="383"/>
                    </a:lnTo>
                    <a:lnTo>
                      <a:pt x="1109" y="322"/>
                    </a:lnTo>
                    <a:lnTo>
                      <a:pt x="1240" y="266"/>
                    </a:lnTo>
                    <a:lnTo>
                      <a:pt x="1386" y="211"/>
                    </a:lnTo>
                    <a:lnTo>
                      <a:pt x="1535" y="164"/>
                    </a:lnTo>
                    <a:lnTo>
                      <a:pt x="1692" y="122"/>
                    </a:lnTo>
                    <a:lnTo>
                      <a:pt x="1851" y="86"/>
                    </a:lnTo>
                    <a:lnTo>
                      <a:pt x="2013" y="56"/>
                    </a:lnTo>
                    <a:lnTo>
                      <a:pt x="2179" y="33"/>
                    </a:lnTo>
                    <a:lnTo>
                      <a:pt x="2347" y="16"/>
                    </a:lnTo>
                    <a:lnTo>
                      <a:pt x="2514" y="5"/>
                    </a:lnTo>
                    <a:lnTo>
                      <a:pt x="2684" y="0"/>
                    </a:lnTo>
                    <a:close/>
                  </a:path>
                </a:pathLst>
              </a:custGeom>
              <a:solidFill>
                <a:schemeClr val="accent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srgbClr val="000000"/>
                  </a:solidFill>
                </a:endParaRPr>
              </a:p>
            </p:txBody>
          </p:sp>
        </p:grpSp>
        <p:sp>
          <p:nvSpPr>
            <p:cNvPr id="12" name="Freeform 308"/>
            <p:cNvSpPr>
              <a:spLocks noChangeAspect="1" noEditPoints="1"/>
            </p:cNvSpPr>
            <p:nvPr/>
          </p:nvSpPr>
          <p:spPr bwMode="auto">
            <a:xfrm>
              <a:off x="784363" y="3470395"/>
              <a:ext cx="240886" cy="254155"/>
            </a:xfrm>
            <a:custGeom>
              <a:avLst/>
              <a:gdLst>
                <a:gd name="T0" fmla="*/ 5174 w 5699"/>
                <a:gd name="T1" fmla="*/ 4893 h 6014"/>
                <a:gd name="T2" fmla="*/ 4525 w 5699"/>
                <a:gd name="T3" fmla="*/ 5629 h 6014"/>
                <a:gd name="T4" fmla="*/ 2999 w 5699"/>
                <a:gd name="T5" fmla="*/ 6009 h 6014"/>
                <a:gd name="T6" fmla="*/ 1382 w 5699"/>
                <a:gd name="T7" fmla="*/ 5801 h 6014"/>
                <a:gd name="T8" fmla="*/ 421 w 5699"/>
                <a:gd name="T9" fmla="*/ 5126 h 6014"/>
                <a:gd name="T10" fmla="*/ 1052 w 5699"/>
                <a:gd name="T11" fmla="*/ 5277 h 6014"/>
                <a:gd name="T12" fmla="*/ 2669 w 5699"/>
                <a:gd name="T13" fmla="*/ 5485 h 6014"/>
                <a:gd name="T14" fmla="*/ 4192 w 5699"/>
                <a:gd name="T15" fmla="*/ 5110 h 6014"/>
                <a:gd name="T16" fmla="*/ 4843 w 5699"/>
                <a:gd name="T17" fmla="*/ 4388 h 6014"/>
                <a:gd name="T18" fmla="*/ 257 w 5699"/>
                <a:gd name="T19" fmla="*/ 3411 h 6014"/>
                <a:gd name="T20" fmla="*/ 691 w 5699"/>
                <a:gd name="T21" fmla="*/ 4082 h 6014"/>
                <a:gd name="T22" fmla="*/ 2084 w 5699"/>
                <a:gd name="T23" fmla="*/ 4567 h 6014"/>
                <a:gd name="T24" fmla="*/ 3749 w 5699"/>
                <a:gd name="T25" fmla="*/ 4481 h 6014"/>
                <a:gd name="T26" fmla="*/ 4850 w 5699"/>
                <a:gd name="T27" fmla="*/ 3934 h 6014"/>
                <a:gd name="T28" fmla="*/ 4296 w 5699"/>
                <a:gd name="T29" fmla="*/ 4658 h 6014"/>
                <a:gd name="T30" fmla="*/ 2837 w 5699"/>
                <a:gd name="T31" fmla="*/ 5081 h 6014"/>
                <a:gd name="T32" fmla="*/ 1198 w 5699"/>
                <a:gd name="T33" fmla="*/ 4929 h 6014"/>
                <a:gd name="T34" fmla="*/ 131 w 5699"/>
                <a:gd name="T35" fmla="*/ 4277 h 6014"/>
                <a:gd name="T36" fmla="*/ 133 w 5699"/>
                <a:gd name="T37" fmla="*/ 3485 h 6014"/>
                <a:gd name="T38" fmla="*/ 848 w 5699"/>
                <a:gd name="T39" fmla="*/ 2499 h 6014"/>
                <a:gd name="T40" fmla="*/ 1194 w 5699"/>
                <a:gd name="T41" fmla="*/ 3126 h 6014"/>
                <a:gd name="T42" fmla="*/ 2511 w 5699"/>
                <a:gd name="T43" fmla="*/ 3655 h 6014"/>
                <a:gd name="T44" fmla="*/ 4181 w 5699"/>
                <a:gd name="T45" fmla="*/ 3628 h 6014"/>
                <a:gd name="T46" fmla="*/ 4739 w 5699"/>
                <a:gd name="T47" fmla="*/ 3639 h 6014"/>
                <a:gd name="T48" fmla="*/ 3426 w 5699"/>
                <a:gd name="T49" fmla="*/ 4151 h 6014"/>
                <a:gd name="T50" fmla="*/ 1761 w 5699"/>
                <a:gd name="T51" fmla="*/ 4118 h 6014"/>
                <a:gd name="T52" fmla="*/ 520 w 5699"/>
                <a:gd name="T53" fmla="*/ 3544 h 6014"/>
                <a:gd name="T54" fmla="*/ 299 w 5699"/>
                <a:gd name="T55" fmla="*/ 2767 h 6014"/>
                <a:gd name="T56" fmla="*/ 5284 w 5699"/>
                <a:gd name="T57" fmla="*/ 1424 h 6014"/>
                <a:gd name="T58" fmla="*/ 5692 w 5699"/>
                <a:gd name="T59" fmla="*/ 2204 h 6014"/>
                <a:gd name="T60" fmla="*/ 5043 w 5699"/>
                <a:gd name="T61" fmla="*/ 2937 h 6014"/>
                <a:gd name="T62" fmla="*/ 3515 w 5699"/>
                <a:gd name="T63" fmla="*/ 3316 h 6014"/>
                <a:gd name="T64" fmla="*/ 1898 w 5699"/>
                <a:gd name="T65" fmla="*/ 3106 h 6014"/>
                <a:gd name="T66" fmla="*/ 965 w 5699"/>
                <a:gd name="T67" fmla="*/ 2477 h 6014"/>
                <a:gd name="T68" fmla="*/ 2277 w 5699"/>
                <a:gd name="T69" fmla="*/ 2804 h 6014"/>
                <a:gd name="T70" fmla="*/ 3971 w 5699"/>
                <a:gd name="T71" fmla="*/ 2665 h 6014"/>
                <a:gd name="T72" fmla="*/ 5032 w 5699"/>
                <a:gd name="T73" fmla="*/ 2033 h 6014"/>
                <a:gd name="T74" fmla="*/ 5183 w 5699"/>
                <a:gd name="T75" fmla="*/ 1498 h 6014"/>
                <a:gd name="T76" fmla="*/ 3601 w 5699"/>
                <a:gd name="T77" fmla="*/ 1316 h 6014"/>
                <a:gd name="T78" fmla="*/ 3218 w 5699"/>
                <a:gd name="T79" fmla="*/ 1238 h 6014"/>
                <a:gd name="T80" fmla="*/ 1946 w 5699"/>
                <a:gd name="T81" fmla="*/ 1083 h 6014"/>
                <a:gd name="T82" fmla="*/ 1860 w 5699"/>
                <a:gd name="T83" fmla="*/ 891 h 6014"/>
                <a:gd name="T84" fmla="*/ 1318 w 5699"/>
                <a:gd name="T85" fmla="*/ 935 h 6014"/>
                <a:gd name="T86" fmla="*/ 1714 w 5699"/>
                <a:gd name="T87" fmla="*/ 1345 h 6014"/>
                <a:gd name="T88" fmla="*/ 3171 w 5699"/>
                <a:gd name="T89" fmla="*/ 1622 h 6014"/>
                <a:gd name="T90" fmla="*/ 2861 w 5699"/>
                <a:gd name="T91" fmla="*/ 1919 h 6014"/>
                <a:gd name="T92" fmla="*/ 4004 w 5699"/>
                <a:gd name="T93" fmla="*/ 1562 h 6014"/>
                <a:gd name="T94" fmla="*/ 3995 w 5699"/>
                <a:gd name="T95" fmla="*/ 1125 h 6014"/>
                <a:gd name="T96" fmla="*/ 2895 w 5699"/>
                <a:gd name="T97" fmla="*/ 975 h 6014"/>
                <a:gd name="T98" fmla="*/ 2671 w 5699"/>
                <a:gd name="T99" fmla="*/ 436 h 6014"/>
                <a:gd name="T100" fmla="*/ 2684 w 5699"/>
                <a:gd name="T101" fmla="*/ 0 h 6014"/>
                <a:gd name="T102" fmla="*/ 4272 w 5699"/>
                <a:gd name="T103" fmla="*/ 264 h 6014"/>
                <a:gd name="T104" fmla="*/ 5140 w 5699"/>
                <a:gd name="T105" fmla="*/ 984 h 6014"/>
                <a:gd name="T106" fmla="*/ 4912 w 5699"/>
                <a:gd name="T107" fmla="*/ 1777 h 6014"/>
                <a:gd name="T108" fmla="*/ 3663 w 5699"/>
                <a:gd name="T109" fmla="*/ 2344 h 6014"/>
                <a:gd name="T110" fmla="*/ 1995 w 5699"/>
                <a:gd name="T111" fmla="*/ 2372 h 6014"/>
                <a:gd name="T112" fmla="*/ 667 w 5699"/>
                <a:gd name="T113" fmla="*/ 1836 h 6014"/>
                <a:gd name="T114" fmla="*/ 356 w 5699"/>
                <a:gd name="T115" fmla="*/ 1043 h 6014"/>
                <a:gd name="T116" fmla="*/ 1109 w 5699"/>
                <a:gd name="T117" fmla="*/ 322 h 6014"/>
                <a:gd name="T118" fmla="*/ 2684 w 5699"/>
                <a:gd name="T119" fmla="*/ 0 h 6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99" h="6014">
                  <a:moveTo>
                    <a:pt x="4853" y="4184"/>
                  </a:moveTo>
                  <a:lnTo>
                    <a:pt x="4932" y="4258"/>
                  </a:lnTo>
                  <a:lnTo>
                    <a:pt x="5001" y="4335"/>
                  </a:lnTo>
                  <a:lnTo>
                    <a:pt x="5059" y="4412"/>
                  </a:lnTo>
                  <a:lnTo>
                    <a:pt x="5105" y="4490"/>
                  </a:lnTo>
                  <a:lnTo>
                    <a:pt x="5142" y="4570"/>
                  </a:lnTo>
                  <a:lnTo>
                    <a:pt x="5165" y="4650"/>
                  </a:lnTo>
                  <a:lnTo>
                    <a:pt x="5180" y="4732"/>
                  </a:lnTo>
                  <a:lnTo>
                    <a:pt x="5183" y="4813"/>
                  </a:lnTo>
                  <a:lnTo>
                    <a:pt x="5174" y="4893"/>
                  </a:lnTo>
                  <a:lnTo>
                    <a:pt x="5158" y="4975"/>
                  </a:lnTo>
                  <a:lnTo>
                    <a:pt x="5129" y="5053"/>
                  </a:lnTo>
                  <a:lnTo>
                    <a:pt x="5089" y="5132"/>
                  </a:lnTo>
                  <a:lnTo>
                    <a:pt x="5039" y="5210"/>
                  </a:lnTo>
                  <a:lnTo>
                    <a:pt x="4979" y="5285"/>
                  </a:lnTo>
                  <a:lnTo>
                    <a:pt x="4910" y="5360"/>
                  </a:lnTo>
                  <a:lnTo>
                    <a:pt x="4828" y="5431"/>
                  </a:lnTo>
                  <a:lnTo>
                    <a:pt x="4739" y="5500"/>
                  </a:lnTo>
                  <a:lnTo>
                    <a:pt x="4637" y="5567"/>
                  </a:lnTo>
                  <a:lnTo>
                    <a:pt x="4525" y="5629"/>
                  </a:lnTo>
                  <a:lnTo>
                    <a:pt x="4405" y="5690"/>
                  </a:lnTo>
                  <a:lnTo>
                    <a:pt x="4274" y="5746"/>
                  </a:lnTo>
                  <a:lnTo>
                    <a:pt x="4128" y="5801"/>
                  </a:lnTo>
                  <a:lnTo>
                    <a:pt x="3978" y="5848"/>
                  </a:lnTo>
                  <a:lnTo>
                    <a:pt x="3822" y="5890"/>
                  </a:lnTo>
                  <a:lnTo>
                    <a:pt x="3663" y="5926"/>
                  </a:lnTo>
                  <a:lnTo>
                    <a:pt x="3501" y="5956"/>
                  </a:lnTo>
                  <a:lnTo>
                    <a:pt x="3335" y="5979"/>
                  </a:lnTo>
                  <a:lnTo>
                    <a:pt x="3167" y="5996"/>
                  </a:lnTo>
                  <a:lnTo>
                    <a:pt x="2999" y="6009"/>
                  </a:lnTo>
                  <a:lnTo>
                    <a:pt x="2830" y="6014"/>
                  </a:lnTo>
                  <a:lnTo>
                    <a:pt x="2660" y="6012"/>
                  </a:lnTo>
                  <a:lnTo>
                    <a:pt x="2491" y="6007"/>
                  </a:lnTo>
                  <a:lnTo>
                    <a:pt x="2323" y="5994"/>
                  </a:lnTo>
                  <a:lnTo>
                    <a:pt x="2157" y="5976"/>
                  </a:lnTo>
                  <a:lnTo>
                    <a:pt x="1995" y="5952"/>
                  </a:lnTo>
                  <a:lnTo>
                    <a:pt x="1834" y="5923"/>
                  </a:lnTo>
                  <a:lnTo>
                    <a:pt x="1679" y="5888"/>
                  </a:lnTo>
                  <a:lnTo>
                    <a:pt x="1528" y="5846"/>
                  </a:lnTo>
                  <a:lnTo>
                    <a:pt x="1382" y="5801"/>
                  </a:lnTo>
                  <a:lnTo>
                    <a:pt x="1242" y="5748"/>
                  </a:lnTo>
                  <a:lnTo>
                    <a:pt x="1109" y="5690"/>
                  </a:lnTo>
                  <a:lnTo>
                    <a:pt x="981" y="5628"/>
                  </a:lnTo>
                  <a:lnTo>
                    <a:pt x="863" y="5558"/>
                  </a:lnTo>
                  <a:lnTo>
                    <a:pt x="764" y="5491"/>
                  </a:lnTo>
                  <a:lnTo>
                    <a:pt x="675" y="5422"/>
                  </a:lnTo>
                  <a:lnTo>
                    <a:pt x="595" y="5350"/>
                  </a:lnTo>
                  <a:lnTo>
                    <a:pt x="527" y="5277"/>
                  </a:lnTo>
                  <a:lnTo>
                    <a:pt x="469" y="5203"/>
                  </a:lnTo>
                  <a:lnTo>
                    <a:pt x="421" y="5126"/>
                  </a:lnTo>
                  <a:lnTo>
                    <a:pt x="383" y="5050"/>
                  </a:lnTo>
                  <a:lnTo>
                    <a:pt x="356" y="4973"/>
                  </a:lnTo>
                  <a:lnTo>
                    <a:pt x="337" y="4895"/>
                  </a:lnTo>
                  <a:lnTo>
                    <a:pt x="398" y="4942"/>
                  </a:lnTo>
                  <a:lnTo>
                    <a:pt x="463" y="4989"/>
                  </a:lnTo>
                  <a:lnTo>
                    <a:pt x="534" y="5037"/>
                  </a:lnTo>
                  <a:lnTo>
                    <a:pt x="651" y="5104"/>
                  </a:lnTo>
                  <a:lnTo>
                    <a:pt x="779" y="5168"/>
                  </a:lnTo>
                  <a:lnTo>
                    <a:pt x="912" y="5226"/>
                  </a:lnTo>
                  <a:lnTo>
                    <a:pt x="1052" y="5277"/>
                  </a:lnTo>
                  <a:lnTo>
                    <a:pt x="1198" y="5325"/>
                  </a:lnTo>
                  <a:lnTo>
                    <a:pt x="1349" y="5365"/>
                  </a:lnTo>
                  <a:lnTo>
                    <a:pt x="1504" y="5401"/>
                  </a:lnTo>
                  <a:lnTo>
                    <a:pt x="1665" y="5431"/>
                  </a:lnTo>
                  <a:lnTo>
                    <a:pt x="1827" y="5454"/>
                  </a:lnTo>
                  <a:lnTo>
                    <a:pt x="1993" y="5473"/>
                  </a:lnTo>
                  <a:lnTo>
                    <a:pt x="2161" y="5485"/>
                  </a:lnTo>
                  <a:lnTo>
                    <a:pt x="2330" y="5491"/>
                  </a:lnTo>
                  <a:lnTo>
                    <a:pt x="2500" y="5491"/>
                  </a:lnTo>
                  <a:lnTo>
                    <a:pt x="2669" y="5485"/>
                  </a:lnTo>
                  <a:lnTo>
                    <a:pt x="2837" y="5474"/>
                  </a:lnTo>
                  <a:lnTo>
                    <a:pt x="3005" y="5458"/>
                  </a:lnTo>
                  <a:lnTo>
                    <a:pt x="3171" y="5434"/>
                  </a:lnTo>
                  <a:lnTo>
                    <a:pt x="3333" y="5405"/>
                  </a:lnTo>
                  <a:lnTo>
                    <a:pt x="3492" y="5369"/>
                  </a:lnTo>
                  <a:lnTo>
                    <a:pt x="3648" y="5327"/>
                  </a:lnTo>
                  <a:lnTo>
                    <a:pt x="3798" y="5279"/>
                  </a:lnTo>
                  <a:lnTo>
                    <a:pt x="3944" y="5225"/>
                  </a:lnTo>
                  <a:lnTo>
                    <a:pt x="4073" y="5170"/>
                  </a:lnTo>
                  <a:lnTo>
                    <a:pt x="4192" y="5110"/>
                  </a:lnTo>
                  <a:lnTo>
                    <a:pt x="4301" y="5048"/>
                  </a:lnTo>
                  <a:lnTo>
                    <a:pt x="4401" y="4982"/>
                  </a:lnTo>
                  <a:lnTo>
                    <a:pt x="4492" y="4915"/>
                  </a:lnTo>
                  <a:lnTo>
                    <a:pt x="4573" y="4844"/>
                  </a:lnTo>
                  <a:lnTo>
                    <a:pt x="4642" y="4773"/>
                  </a:lnTo>
                  <a:lnTo>
                    <a:pt x="4702" y="4698"/>
                  </a:lnTo>
                  <a:lnTo>
                    <a:pt x="4753" y="4621"/>
                  </a:lnTo>
                  <a:lnTo>
                    <a:pt x="4793" y="4545"/>
                  </a:lnTo>
                  <a:lnTo>
                    <a:pt x="4822" y="4466"/>
                  </a:lnTo>
                  <a:lnTo>
                    <a:pt x="4843" y="4388"/>
                  </a:lnTo>
                  <a:lnTo>
                    <a:pt x="4852" y="4308"/>
                  </a:lnTo>
                  <a:lnTo>
                    <a:pt x="4852" y="4300"/>
                  </a:lnTo>
                  <a:lnTo>
                    <a:pt x="4852" y="4282"/>
                  </a:lnTo>
                  <a:lnTo>
                    <a:pt x="4853" y="4255"/>
                  </a:lnTo>
                  <a:lnTo>
                    <a:pt x="4853" y="4222"/>
                  </a:lnTo>
                  <a:lnTo>
                    <a:pt x="4853" y="4184"/>
                  </a:lnTo>
                  <a:close/>
                  <a:moveTo>
                    <a:pt x="257" y="3336"/>
                  </a:moveTo>
                  <a:lnTo>
                    <a:pt x="257" y="3367"/>
                  </a:lnTo>
                  <a:lnTo>
                    <a:pt x="257" y="3392"/>
                  </a:lnTo>
                  <a:lnTo>
                    <a:pt x="257" y="3411"/>
                  </a:lnTo>
                  <a:lnTo>
                    <a:pt x="257" y="3420"/>
                  </a:lnTo>
                  <a:lnTo>
                    <a:pt x="266" y="3496"/>
                  </a:lnTo>
                  <a:lnTo>
                    <a:pt x="285" y="3573"/>
                  </a:lnTo>
                  <a:lnTo>
                    <a:pt x="314" y="3650"/>
                  </a:lnTo>
                  <a:lnTo>
                    <a:pt x="352" y="3724"/>
                  </a:lnTo>
                  <a:lnTo>
                    <a:pt x="399" y="3799"/>
                  </a:lnTo>
                  <a:lnTo>
                    <a:pt x="458" y="3872"/>
                  </a:lnTo>
                  <a:lnTo>
                    <a:pt x="525" y="3943"/>
                  </a:lnTo>
                  <a:lnTo>
                    <a:pt x="604" y="4014"/>
                  </a:lnTo>
                  <a:lnTo>
                    <a:pt x="691" y="4082"/>
                  </a:lnTo>
                  <a:lnTo>
                    <a:pt x="790" y="4147"/>
                  </a:lnTo>
                  <a:lnTo>
                    <a:pt x="908" y="4216"/>
                  </a:lnTo>
                  <a:lnTo>
                    <a:pt x="1034" y="4280"/>
                  </a:lnTo>
                  <a:lnTo>
                    <a:pt x="1167" y="4339"/>
                  </a:lnTo>
                  <a:lnTo>
                    <a:pt x="1307" y="4390"/>
                  </a:lnTo>
                  <a:lnTo>
                    <a:pt x="1453" y="4437"/>
                  </a:lnTo>
                  <a:lnTo>
                    <a:pt x="1605" y="4477"/>
                  </a:lnTo>
                  <a:lnTo>
                    <a:pt x="1761" y="4514"/>
                  </a:lnTo>
                  <a:lnTo>
                    <a:pt x="1920" y="4543"/>
                  </a:lnTo>
                  <a:lnTo>
                    <a:pt x="2084" y="4567"/>
                  </a:lnTo>
                  <a:lnTo>
                    <a:pt x="2250" y="4585"/>
                  </a:lnTo>
                  <a:lnTo>
                    <a:pt x="2418" y="4598"/>
                  </a:lnTo>
                  <a:lnTo>
                    <a:pt x="2585" y="4603"/>
                  </a:lnTo>
                  <a:lnTo>
                    <a:pt x="2755" y="4603"/>
                  </a:lnTo>
                  <a:lnTo>
                    <a:pt x="2925" y="4598"/>
                  </a:lnTo>
                  <a:lnTo>
                    <a:pt x="3094" y="4587"/>
                  </a:lnTo>
                  <a:lnTo>
                    <a:pt x="3262" y="4570"/>
                  </a:lnTo>
                  <a:lnTo>
                    <a:pt x="3426" y="4546"/>
                  </a:lnTo>
                  <a:lnTo>
                    <a:pt x="3590" y="4515"/>
                  </a:lnTo>
                  <a:lnTo>
                    <a:pt x="3749" y="4481"/>
                  </a:lnTo>
                  <a:lnTo>
                    <a:pt x="3904" y="4439"/>
                  </a:lnTo>
                  <a:lnTo>
                    <a:pt x="4055" y="4392"/>
                  </a:lnTo>
                  <a:lnTo>
                    <a:pt x="4201" y="4337"/>
                  </a:lnTo>
                  <a:lnTo>
                    <a:pt x="4317" y="4288"/>
                  </a:lnTo>
                  <a:lnTo>
                    <a:pt x="4425" y="4235"/>
                  </a:lnTo>
                  <a:lnTo>
                    <a:pt x="4527" y="4178"/>
                  </a:lnTo>
                  <a:lnTo>
                    <a:pt x="4618" y="4120"/>
                  </a:lnTo>
                  <a:lnTo>
                    <a:pt x="4704" y="4060"/>
                  </a:lnTo>
                  <a:lnTo>
                    <a:pt x="4781" y="3998"/>
                  </a:lnTo>
                  <a:lnTo>
                    <a:pt x="4850" y="3934"/>
                  </a:lnTo>
                  <a:lnTo>
                    <a:pt x="4839" y="4012"/>
                  </a:lnTo>
                  <a:lnTo>
                    <a:pt x="4817" y="4089"/>
                  </a:lnTo>
                  <a:lnTo>
                    <a:pt x="4784" y="4165"/>
                  </a:lnTo>
                  <a:lnTo>
                    <a:pt x="4744" y="4240"/>
                  </a:lnTo>
                  <a:lnTo>
                    <a:pt x="4693" y="4315"/>
                  </a:lnTo>
                  <a:lnTo>
                    <a:pt x="4633" y="4388"/>
                  </a:lnTo>
                  <a:lnTo>
                    <a:pt x="4562" y="4459"/>
                  </a:lnTo>
                  <a:lnTo>
                    <a:pt x="4483" y="4526"/>
                  </a:lnTo>
                  <a:lnTo>
                    <a:pt x="4394" y="4594"/>
                  </a:lnTo>
                  <a:lnTo>
                    <a:pt x="4296" y="4658"/>
                  </a:lnTo>
                  <a:lnTo>
                    <a:pt x="4188" y="4718"/>
                  </a:lnTo>
                  <a:lnTo>
                    <a:pt x="4071" y="4776"/>
                  </a:lnTo>
                  <a:lnTo>
                    <a:pt x="3944" y="4831"/>
                  </a:lnTo>
                  <a:lnTo>
                    <a:pt x="3798" y="4884"/>
                  </a:lnTo>
                  <a:lnTo>
                    <a:pt x="3648" y="4933"/>
                  </a:lnTo>
                  <a:lnTo>
                    <a:pt x="3492" y="4973"/>
                  </a:lnTo>
                  <a:lnTo>
                    <a:pt x="3333" y="5010"/>
                  </a:lnTo>
                  <a:lnTo>
                    <a:pt x="3171" y="5039"/>
                  </a:lnTo>
                  <a:lnTo>
                    <a:pt x="3005" y="5062"/>
                  </a:lnTo>
                  <a:lnTo>
                    <a:pt x="2837" y="5081"/>
                  </a:lnTo>
                  <a:lnTo>
                    <a:pt x="2669" y="5092"/>
                  </a:lnTo>
                  <a:lnTo>
                    <a:pt x="2500" y="5097"/>
                  </a:lnTo>
                  <a:lnTo>
                    <a:pt x="2330" y="5097"/>
                  </a:lnTo>
                  <a:lnTo>
                    <a:pt x="2161" y="5090"/>
                  </a:lnTo>
                  <a:lnTo>
                    <a:pt x="1993" y="5077"/>
                  </a:lnTo>
                  <a:lnTo>
                    <a:pt x="1827" y="5061"/>
                  </a:lnTo>
                  <a:lnTo>
                    <a:pt x="1665" y="5035"/>
                  </a:lnTo>
                  <a:lnTo>
                    <a:pt x="1504" y="5006"/>
                  </a:lnTo>
                  <a:lnTo>
                    <a:pt x="1349" y="4971"/>
                  </a:lnTo>
                  <a:lnTo>
                    <a:pt x="1198" y="4929"/>
                  </a:lnTo>
                  <a:lnTo>
                    <a:pt x="1052" y="4884"/>
                  </a:lnTo>
                  <a:lnTo>
                    <a:pt x="912" y="4831"/>
                  </a:lnTo>
                  <a:lnTo>
                    <a:pt x="779" y="4774"/>
                  </a:lnTo>
                  <a:lnTo>
                    <a:pt x="651" y="4711"/>
                  </a:lnTo>
                  <a:lnTo>
                    <a:pt x="534" y="4641"/>
                  </a:lnTo>
                  <a:lnTo>
                    <a:pt x="430" y="4572"/>
                  </a:lnTo>
                  <a:lnTo>
                    <a:pt x="339" y="4501"/>
                  </a:lnTo>
                  <a:lnTo>
                    <a:pt x="259" y="4428"/>
                  </a:lnTo>
                  <a:lnTo>
                    <a:pt x="190" y="4353"/>
                  </a:lnTo>
                  <a:lnTo>
                    <a:pt x="131" y="4277"/>
                  </a:lnTo>
                  <a:lnTo>
                    <a:pt x="84" y="4198"/>
                  </a:lnTo>
                  <a:lnTo>
                    <a:pt x="48" y="4120"/>
                  </a:lnTo>
                  <a:lnTo>
                    <a:pt x="22" y="4040"/>
                  </a:lnTo>
                  <a:lnTo>
                    <a:pt x="6" y="3959"/>
                  </a:lnTo>
                  <a:lnTo>
                    <a:pt x="0" y="3879"/>
                  </a:lnTo>
                  <a:lnTo>
                    <a:pt x="6" y="3799"/>
                  </a:lnTo>
                  <a:lnTo>
                    <a:pt x="22" y="3719"/>
                  </a:lnTo>
                  <a:lnTo>
                    <a:pt x="49" y="3640"/>
                  </a:lnTo>
                  <a:lnTo>
                    <a:pt x="86" y="3562"/>
                  </a:lnTo>
                  <a:lnTo>
                    <a:pt x="133" y="3485"/>
                  </a:lnTo>
                  <a:lnTo>
                    <a:pt x="190" y="3409"/>
                  </a:lnTo>
                  <a:lnTo>
                    <a:pt x="257" y="3336"/>
                  </a:lnTo>
                  <a:close/>
                  <a:moveTo>
                    <a:pt x="848" y="2197"/>
                  </a:moveTo>
                  <a:lnTo>
                    <a:pt x="848" y="2242"/>
                  </a:lnTo>
                  <a:lnTo>
                    <a:pt x="848" y="2290"/>
                  </a:lnTo>
                  <a:lnTo>
                    <a:pt x="848" y="2339"/>
                  </a:lnTo>
                  <a:lnTo>
                    <a:pt x="848" y="2386"/>
                  </a:lnTo>
                  <a:lnTo>
                    <a:pt x="848" y="2430"/>
                  </a:lnTo>
                  <a:lnTo>
                    <a:pt x="848" y="2468"/>
                  </a:lnTo>
                  <a:lnTo>
                    <a:pt x="848" y="2499"/>
                  </a:lnTo>
                  <a:lnTo>
                    <a:pt x="848" y="2521"/>
                  </a:lnTo>
                  <a:lnTo>
                    <a:pt x="848" y="2530"/>
                  </a:lnTo>
                  <a:lnTo>
                    <a:pt x="857" y="2609"/>
                  </a:lnTo>
                  <a:lnTo>
                    <a:pt x="875" y="2685"/>
                  </a:lnTo>
                  <a:lnTo>
                    <a:pt x="904" y="2760"/>
                  </a:lnTo>
                  <a:lnTo>
                    <a:pt x="943" y="2836"/>
                  </a:lnTo>
                  <a:lnTo>
                    <a:pt x="990" y="2911"/>
                  </a:lnTo>
                  <a:lnTo>
                    <a:pt x="1049" y="2984"/>
                  </a:lnTo>
                  <a:lnTo>
                    <a:pt x="1116" y="3055"/>
                  </a:lnTo>
                  <a:lnTo>
                    <a:pt x="1194" y="3126"/>
                  </a:lnTo>
                  <a:lnTo>
                    <a:pt x="1282" y="3194"/>
                  </a:lnTo>
                  <a:lnTo>
                    <a:pt x="1380" y="3259"/>
                  </a:lnTo>
                  <a:lnTo>
                    <a:pt x="1499" y="3329"/>
                  </a:lnTo>
                  <a:lnTo>
                    <a:pt x="1625" y="3392"/>
                  </a:lnTo>
                  <a:lnTo>
                    <a:pt x="1758" y="3449"/>
                  </a:lnTo>
                  <a:lnTo>
                    <a:pt x="1898" y="3502"/>
                  </a:lnTo>
                  <a:lnTo>
                    <a:pt x="2044" y="3549"/>
                  </a:lnTo>
                  <a:lnTo>
                    <a:pt x="2195" y="3589"/>
                  </a:lnTo>
                  <a:lnTo>
                    <a:pt x="2352" y="3624"/>
                  </a:lnTo>
                  <a:lnTo>
                    <a:pt x="2511" y="3655"/>
                  </a:lnTo>
                  <a:lnTo>
                    <a:pt x="2675" y="3679"/>
                  </a:lnTo>
                  <a:lnTo>
                    <a:pt x="2841" y="3697"/>
                  </a:lnTo>
                  <a:lnTo>
                    <a:pt x="3008" y="3708"/>
                  </a:lnTo>
                  <a:lnTo>
                    <a:pt x="3176" y="3715"/>
                  </a:lnTo>
                  <a:lnTo>
                    <a:pt x="3346" y="3715"/>
                  </a:lnTo>
                  <a:lnTo>
                    <a:pt x="3515" y="3710"/>
                  </a:lnTo>
                  <a:lnTo>
                    <a:pt x="3685" y="3699"/>
                  </a:lnTo>
                  <a:lnTo>
                    <a:pt x="3853" y="3681"/>
                  </a:lnTo>
                  <a:lnTo>
                    <a:pt x="4017" y="3657"/>
                  </a:lnTo>
                  <a:lnTo>
                    <a:pt x="4181" y="3628"/>
                  </a:lnTo>
                  <a:lnTo>
                    <a:pt x="4339" y="3593"/>
                  </a:lnTo>
                  <a:lnTo>
                    <a:pt x="4494" y="3551"/>
                  </a:lnTo>
                  <a:lnTo>
                    <a:pt x="4646" y="3502"/>
                  </a:lnTo>
                  <a:lnTo>
                    <a:pt x="4791" y="3449"/>
                  </a:lnTo>
                  <a:lnTo>
                    <a:pt x="4899" y="3402"/>
                  </a:lnTo>
                  <a:lnTo>
                    <a:pt x="4999" y="3354"/>
                  </a:lnTo>
                  <a:lnTo>
                    <a:pt x="4948" y="3427"/>
                  </a:lnTo>
                  <a:lnTo>
                    <a:pt x="4888" y="3500"/>
                  </a:lnTo>
                  <a:lnTo>
                    <a:pt x="4819" y="3571"/>
                  </a:lnTo>
                  <a:lnTo>
                    <a:pt x="4739" y="3639"/>
                  </a:lnTo>
                  <a:lnTo>
                    <a:pt x="4649" y="3706"/>
                  </a:lnTo>
                  <a:lnTo>
                    <a:pt x="4551" y="3770"/>
                  </a:lnTo>
                  <a:lnTo>
                    <a:pt x="4443" y="3830"/>
                  </a:lnTo>
                  <a:lnTo>
                    <a:pt x="4327" y="3888"/>
                  </a:lnTo>
                  <a:lnTo>
                    <a:pt x="4201" y="3941"/>
                  </a:lnTo>
                  <a:lnTo>
                    <a:pt x="4055" y="3996"/>
                  </a:lnTo>
                  <a:lnTo>
                    <a:pt x="3904" y="4043"/>
                  </a:lnTo>
                  <a:lnTo>
                    <a:pt x="3749" y="4085"/>
                  </a:lnTo>
                  <a:lnTo>
                    <a:pt x="3590" y="4122"/>
                  </a:lnTo>
                  <a:lnTo>
                    <a:pt x="3426" y="4151"/>
                  </a:lnTo>
                  <a:lnTo>
                    <a:pt x="3262" y="4175"/>
                  </a:lnTo>
                  <a:lnTo>
                    <a:pt x="3094" y="4193"/>
                  </a:lnTo>
                  <a:lnTo>
                    <a:pt x="2925" y="4204"/>
                  </a:lnTo>
                  <a:lnTo>
                    <a:pt x="2755" y="4209"/>
                  </a:lnTo>
                  <a:lnTo>
                    <a:pt x="2585" y="4207"/>
                  </a:lnTo>
                  <a:lnTo>
                    <a:pt x="2418" y="4202"/>
                  </a:lnTo>
                  <a:lnTo>
                    <a:pt x="2250" y="4189"/>
                  </a:lnTo>
                  <a:lnTo>
                    <a:pt x="2084" y="4171"/>
                  </a:lnTo>
                  <a:lnTo>
                    <a:pt x="1920" y="4147"/>
                  </a:lnTo>
                  <a:lnTo>
                    <a:pt x="1761" y="4118"/>
                  </a:lnTo>
                  <a:lnTo>
                    <a:pt x="1605" y="4083"/>
                  </a:lnTo>
                  <a:lnTo>
                    <a:pt x="1453" y="4041"/>
                  </a:lnTo>
                  <a:lnTo>
                    <a:pt x="1307" y="3996"/>
                  </a:lnTo>
                  <a:lnTo>
                    <a:pt x="1167" y="3943"/>
                  </a:lnTo>
                  <a:lnTo>
                    <a:pt x="1034" y="3885"/>
                  </a:lnTo>
                  <a:lnTo>
                    <a:pt x="908" y="3823"/>
                  </a:lnTo>
                  <a:lnTo>
                    <a:pt x="790" y="3753"/>
                  </a:lnTo>
                  <a:lnTo>
                    <a:pt x="689" y="3686"/>
                  </a:lnTo>
                  <a:lnTo>
                    <a:pt x="598" y="3615"/>
                  </a:lnTo>
                  <a:lnTo>
                    <a:pt x="520" y="3544"/>
                  </a:lnTo>
                  <a:lnTo>
                    <a:pt x="451" y="3469"/>
                  </a:lnTo>
                  <a:lnTo>
                    <a:pt x="392" y="3394"/>
                  </a:lnTo>
                  <a:lnTo>
                    <a:pt x="345" y="3318"/>
                  </a:lnTo>
                  <a:lnTo>
                    <a:pt x="306" y="3239"/>
                  </a:lnTo>
                  <a:lnTo>
                    <a:pt x="279" y="3161"/>
                  </a:lnTo>
                  <a:lnTo>
                    <a:pt x="263" y="3083"/>
                  </a:lnTo>
                  <a:lnTo>
                    <a:pt x="257" y="3002"/>
                  </a:lnTo>
                  <a:lnTo>
                    <a:pt x="261" y="2924"/>
                  </a:lnTo>
                  <a:lnTo>
                    <a:pt x="275" y="2846"/>
                  </a:lnTo>
                  <a:lnTo>
                    <a:pt x="299" y="2767"/>
                  </a:lnTo>
                  <a:lnTo>
                    <a:pt x="334" y="2691"/>
                  </a:lnTo>
                  <a:lnTo>
                    <a:pt x="378" y="2614"/>
                  </a:lnTo>
                  <a:lnTo>
                    <a:pt x="430" y="2539"/>
                  </a:lnTo>
                  <a:lnTo>
                    <a:pt x="494" y="2466"/>
                  </a:lnTo>
                  <a:lnTo>
                    <a:pt x="569" y="2395"/>
                  </a:lnTo>
                  <a:lnTo>
                    <a:pt x="651" y="2326"/>
                  </a:lnTo>
                  <a:lnTo>
                    <a:pt x="744" y="2260"/>
                  </a:lnTo>
                  <a:lnTo>
                    <a:pt x="848" y="2197"/>
                  </a:lnTo>
                  <a:close/>
                  <a:moveTo>
                    <a:pt x="5183" y="1353"/>
                  </a:moveTo>
                  <a:lnTo>
                    <a:pt x="5284" y="1424"/>
                  </a:lnTo>
                  <a:lnTo>
                    <a:pt x="5375" y="1495"/>
                  </a:lnTo>
                  <a:lnTo>
                    <a:pt x="5453" y="1569"/>
                  </a:lnTo>
                  <a:lnTo>
                    <a:pt x="5521" y="1644"/>
                  </a:lnTo>
                  <a:lnTo>
                    <a:pt x="5577" y="1723"/>
                  </a:lnTo>
                  <a:lnTo>
                    <a:pt x="5625" y="1801"/>
                  </a:lnTo>
                  <a:lnTo>
                    <a:pt x="5659" y="1881"/>
                  </a:lnTo>
                  <a:lnTo>
                    <a:pt x="5683" y="1961"/>
                  </a:lnTo>
                  <a:lnTo>
                    <a:pt x="5698" y="2042"/>
                  </a:lnTo>
                  <a:lnTo>
                    <a:pt x="5699" y="2122"/>
                  </a:lnTo>
                  <a:lnTo>
                    <a:pt x="5692" y="2204"/>
                  </a:lnTo>
                  <a:lnTo>
                    <a:pt x="5674" y="2284"/>
                  </a:lnTo>
                  <a:lnTo>
                    <a:pt x="5645" y="2362"/>
                  </a:lnTo>
                  <a:lnTo>
                    <a:pt x="5605" y="2441"/>
                  </a:lnTo>
                  <a:lnTo>
                    <a:pt x="5555" y="2519"/>
                  </a:lnTo>
                  <a:lnTo>
                    <a:pt x="5495" y="2594"/>
                  </a:lnTo>
                  <a:lnTo>
                    <a:pt x="5424" y="2667"/>
                  </a:lnTo>
                  <a:lnTo>
                    <a:pt x="5344" y="2738"/>
                  </a:lnTo>
                  <a:lnTo>
                    <a:pt x="5255" y="2807"/>
                  </a:lnTo>
                  <a:lnTo>
                    <a:pt x="5152" y="2875"/>
                  </a:lnTo>
                  <a:lnTo>
                    <a:pt x="5043" y="2937"/>
                  </a:lnTo>
                  <a:lnTo>
                    <a:pt x="4921" y="2997"/>
                  </a:lnTo>
                  <a:lnTo>
                    <a:pt x="4791" y="3053"/>
                  </a:lnTo>
                  <a:lnTo>
                    <a:pt x="4646" y="3108"/>
                  </a:lnTo>
                  <a:lnTo>
                    <a:pt x="4494" y="3155"/>
                  </a:lnTo>
                  <a:lnTo>
                    <a:pt x="4339" y="3197"/>
                  </a:lnTo>
                  <a:lnTo>
                    <a:pt x="4181" y="3234"/>
                  </a:lnTo>
                  <a:lnTo>
                    <a:pt x="4017" y="3263"/>
                  </a:lnTo>
                  <a:lnTo>
                    <a:pt x="3853" y="3287"/>
                  </a:lnTo>
                  <a:lnTo>
                    <a:pt x="3685" y="3303"/>
                  </a:lnTo>
                  <a:lnTo>
                    <a:pt x="3515" y="3316"/>
                  </a:lnTo>
                  <a:lnTo>
                    <a:pt x="3346" y="3321"/>
                  </a:lnTo>
                  <a:lnTo>
                    <a:pt x="3176" y="3320"/>
                  </a:lnTo>
                  <a:lnTo>
                    <a:pt x="3008" y="3314"/>
                  </a:lnTo>
                  <a:lnTo>
                    <a:pt x="2841" y="3301"/>
                  </a:lnTo>
                  <a:lnTo>
                    <a:pt x="2675" y="3283"/>
                  </a:lnTo>
                  <a:lnTo>
                    <a:pt x="2511" y="3259"/>
                  </a:lnTo>
                  <a:lnTo>
                    <a:pt x="2352" y="3230"/>
                  </a:lnTo>
                  <a:lnTo>
                    <a:pt x="2195" y="3194"/>
                  </a:lnTo>
                  <a:lnTo>
                    <a:pt x="2044" y="3154"/>
                  </a:lnTo>
                  <a:lnTo>
                    <a:pt x="1898" y="3106"/>
                  </a:lnTo>
                  <a:lnTo>
                    <a:pt x="1758" y="3055"/>
                  </a:lnTo>
                  <a:lnTo>
                    <a:pt x="1625" y="2997"/>
                  </a:lnTo>
                  <a:lnTo>
                    <a:pt x="1499" y="2933"/>
                  </a:lnTo>
                  <a:lnTo>
                    <a:pt x="1380" y="2866"/>
                  </a:lnTo>
                  <a:lnTo>
                    <a:pt x="1289" y="2804"/>
                  </a:lnTo>
                  <a:lnTo>
                    <a:pt x="1207" y="2742"/>
                  </a:lnTo>
                  <a:lnTo>
                    <a:pt x="1134" y="2678"/>
                  </a:lnTo>
                  <a:lnTo>
                    <a:pt x="1069" y="2612"/>
                  </a:lnTo>
                  <a:lnTo>
                    <a:pt x="1012" y="2545"/>
                  </a:lnTo>
                  <a:lnTo>
                    <a:pt x="965" y="2477"/>
                  </a:lnTo>
                  <a:lnTo>
                    <a:pt x="925" y="2408"/>
                  </a:lnTo>
                  <a:lnTo>
                    <a:pt x="1050" y="2475"/>
                  </a:lnTo>
                  <a:lnTo>
                    <a:pt x="1183" y="2537"/>
                  </a:lnTo>
                  <a:lnTo>
                    <a:pt x="1324" y="2592"/>
                  </a:lnTo>
                  <a:lnTo>
                    <a:pt x="1471" y="2643"/>
                  </a:lnTo>
                  <a:lnTo>
                    <a:pt x="1623" y="2687"/>
                  </a:lnTo>
                  <a:lnTo>
                    <a:pt x="1781" y="2725"/>
                  </a:lnTo>
                  <a:lnTo>
                    <a:pt x="1944" y="2756"/>
                  </a:lnTo>
                  <a:lnTo>
                    <a:pt x="2110" y="2784"/>
                  </a:lnTo>
                  <a:lnTo>
                    <a:pt x="2277" y="2804"/>
                  </a:lnTo>
                  <a:lnTo>
                    <a:pt x="2449" y="2818"/>
                  </a:lnTo>
                  <a:lnTo>
                    <a:pt x="2622" y="2826"/>
                  </a:lnTo>
                  <a:lnTo>
                    <a:pt x="2795" y="2827"/>
                  </a:lnTo>
                  <a:lnTo>
                    <a:pt x="2968" y="2824"/>
                  </a:lnTo>
                  <a:lnTo>
                    <a:pt x="3142" y="2813"/>
                  </a:lnTo>
                  <a:lnTo>
                    <a:pt x="3313" y="2796"/>
                  </a:lnTo>
                  <a:lnTo>
                    <a:pt x="3482" y="2773"/>
                  </a:lnTo>
                  <a:lnTo>
                    <a:pt x="3648" y="2743"/>
                  </a:lnTo>
                  <a:lnTo>
                    <a:pt x="3812" y="2707"/>
                  </a:lnTo>
                  <a:lnTo>
                    <a:pt x="3971" y="2665"/>
                  </a:lnTo>
                  <a:lnTo>
                    <a:pt x="4126" y="2616"/>
                  </a:lnTo>
                  <a:lnTo>
                    <a:pt x="4274" y="2559"/>
                  </a:lnTo>
                  <a:lnTo>
                    <a:pt x="4403" y="2505"/>
                  </a:lnTo>
                  <a:lnTo>
                    <a:pt x="4522" y="2446"/>
                  </a:lnTo>
                  <a:lnTo>
                    <a:pt x="4631" y="2383"/>
                  </a:lnTo>
                  <a:lnTo>
                    <a:pt x="4731" y="2319"/>
                  </a:lnTo>
                  <a:lnTo>
                    <a:pt x="4822" y="2249"/>
                  </a:lnTo>
                  <a:lnTo>
                    <a:pt x="4903" y="2180"/>
                  </a:lnTo>
                  <a:lnTo>
                    <a:pt x="4972" y="2107"/>
                  </a:lnTo>
                  <a:lnTo>
                    <a:pt x="5032" y="2033"/>
                  </a:lnTo>
                  <a:lnTo>
                    <a:pt x="5083" y="1958"/>
                  </a:lnTo>
                  <a:lnTo>
                    <a:pt x="5123" y="1879"/>
                  </a:lnTo>
                  <a:lnTo>
                    <a:pt x="5152" y="1801"/>
                  </a:lnTo>
                  <a:lnTo>
                    <a:pt x="5173" y="1723"/>
                  </a:lnTo>
                  <a:lnTo>
                    <a:pt x="5182" y="1642"/>
                  </a:lnTo>
                  <a:lnTo>
                    <a:pt x="5182" y="1633"/>
                  </a:lnTo>
                  <a:lnTo>
                    <a:pt x="5183" y="1611"/>
                  </a:lnTo>
                  <a:lnTo>
                    <a:pt x="5183" y="1580"/>
                  </a:lnTo>
                  <a:lnTo>
                    <a:pt x="5183" y="1542"/>
                  </a:lnTo>
                  <a:lnTo>
                    <a:pt x="5183" y="1498"/>
                  </a:lnTo>
                  <a:lnTo>
                    <a:pt x="5183" y="1449"/>
                  </a:lnTo>
                  <a:lnTo>
                    <a:pt x="5183" y="1402"/>
                  </a:lnTo>
                  <a:lnTo>
                    <a:pt x="5183" y="1353"/>
                  </a:lnTo>
                  <a:close/>
                  <a:moveTo>
                    <a:pt x="3348" y="1230"/>
                  </a:moveTo>
                  <a:lnTo>
                    <a:pt x="3410" y="1232"/>
                  </a:lnTo>
                  <a:lnTo>
                    <a:pt x="3466" y="1241"/>
                  </a:lnTo>
                  <a:lnTo>
                    <a:pt x="3513" y="1254"/>
                  </a:lnTo>
                  <a:lnTo>
                    <a:pt x="3552" y="1274"/>
                  </a:lnTo>
                  <a:lnTo>
                    <a:pt x="3581" y="1294"/>
                  </a:lnTo>
                  <a:lnTo>
                    <a:pt x="3601" y="1316"/>
                  </a:lnTo>
                  <a:lnTo>
                    <a:pt x="3614" y="1336"/>
                  </a:lnTo>
                  <a:lnTo>
                    <a:pt x="3617" y="1367"/>
                  </a:lnTo>
                  <a:lnTo>
                    <a:pt x="3610" y="1396"/>
                  </a:lnTo>
                  <a:lnTo>
                    <a:pt x="3590" y="1425"/>
                  </a:lnTo>
                  <a:lnTo>
                    <a:pt x="3559" y="1455"/>
                  </a:lnTo>
                  <a:lnTo>
                    <a:pt x="3523" y="1482"/>
                  </a:lnTo>
                  <a:lnTo>
                    <a:pt x="3481" y="1509"/>
                  </a:lnTo>
                  <a:lnTo>
                    <a:pt x="3070" y="1252"/>
                  </a:lnTo>
                  <a:lnTo>
                    <a:pt x="3149" y="1243"/>
                  </a:lnTo>
                  <a:lnTo>
                    <a:pt x="3218" y="1238"/>
                  </a:lnTo>
                  <a:lnTo>
                    <a:pt x="3276" y="1234"/>
                  </a:lnTo>
                  <a:lnTo>
                    <a:pt x="3348" y="1230"/>
                  </a:lnTo>
                  <a:close/>
                  <a:moveTo>
                    <a:pt x="1927" y="844"/>
                  </a:moveTo>
                  <a:lnTo>
                    <a:pt x="2290" y="1072"/>
                  </a:lnTo>
                  <a:lnTo>
                    <a:pt x="2237" y="1079"/>
                  </a:lnTo>
                  <a:lnTo>
                    <a:pt x="2179" y="1085"/>
                  </a:lnTo>
                  <a:lnTo>
                    <a:pt x="2119" y="1090"/>
                  </a:lnTo>
                  <a:lnTo>
                    <a:pt x="2059" y="1092"/>
                  </a:lnTo>
                  <a:lnTo>
                    <a:pt x="2002" y="1090"/>
                  </a:lnTo>
                  <a:lnTo>
                    <a:pt x="1946" y="1083"/>
                  </a:lnTo>
                  <a:lnTo>
                    <a:pt x="1911" y="1075"/>
                  </a:lnTo>
                  <a:lnTo>
                    <a:pt x="1880" y="1066"/>
                  </a:lnTo>
                  <a:lnTo>
                    <a:pt x="1853" y="1052"/>
                  </a:lnTo>
                  <a:lnTo>
                    <a:pt x="1831" y="1033"/>
                  </a:lnTo>
                  <a:lnTo>
                    <a:pt x="1814" y="1017"/>
                  </a:lnTo>
                  <a:lnTo>
                    <a:pt x="1807" y="999"/>
                  </a:lnTo>
                  <a:lnTo>
                    <a:pt x="1805" y="970"/>
                  </a:lnTo>
                  <a:lnTo>
                    <a:pt x="1812" y="942"/>
                  </a:lnTo>
                  <a:lnTo>
                    <a:pt x="1831" y="917"/>
                  </a:lnTo>
                  <a:lnTo>
                    <a:pt x="1860" y="891"/>
                  </a:lnTo>
                  <a:lnTo>
                    <a:pt x="1927" y="844"/>
                  </a:lnTo>
                  <a:close/>
                  <a:moveTo>
                    <a:pt x="1741" y="419"/>
                  </a:moveTo>
                  <a:lnTo>
                    <a:pt x="1442" y="539"/>
                  </a:lnTo>
                  <a:lnTo>
                    <a:pt x="1625" y="654"/>
                  </a:lnTo>
                  <a:lnTo>
                    <a:pt x="1554" y="694"/>
                  </a:lnTo>
                  <a:lnTo>
                    <a:pt x="1488" y="738"/>
                  </a:lnTo>
                  <a:lnTo>
                    <a:pt x="1431" y="786"/>
                  </a:lnTo>
                  <a:lnTo>
                    <a:pt x="1382" y="835"/>
                  </a:lnTo>
                  <a:lnTo>
                    <a:pt x="1344" y="884"/>
                  </a:lnTo>
                  <a:lnTo>
                    <a:pt x="1318" y="935"/>
                  </a:lnTo>
                  <a:lnTo>
                    <a:pt x="1304" y="986"/>
                  </a:lnTo>
                  <a:lnTo>
                    <a:pt x="1304" y="1037"/>
                  </a:lnTo>
                  <a:lnTo>
                    <a:pt x="1318" y="1090"/>
                  </a:lnTo>
                  <a:lnTo>
                    <a:pt x="1338" y="1128"/>
                  </a:lnTo>
                  <a:lnTo>
                    <a:pt x="1369" y="1167"/>
                  </a:lnTo>
                  <a:lnTo>
                    <a:pt x="1411" y="1203"/>
                  </a:lnTo>
                  <a:lnTo>
                    <a:pt x="1462" y="1239"/>
                  </a:lnTo>
                  <a:lnTo>
                    <a:pt x="1541" y="1283"/>
                  </a:lnTo>
                  <a:lnTo>
                    <a:pt x="1625" y="1318"/>
                  </a:lnTo>
                  <a:lnTo>
                    <a:pt x="1714" y="1345"/>
                  </a:lnTo>
                  <a:lnTo>
                    <a:pt x="1807" y="1365"/>
                  </a:lnTo>
                  <a:lnTo>
                    <a:pt x="1907" y="1376"/>
                  </a:lnTo>
                  <a:lnTo>
                    <a:pt x="2013" y="1378"/>
                  </a:lnTo>
                  <a:lnTo>
                    <a:pt x="2102" y="1376"/>
                  </a:lnTo>
                  <a:lnTo>
                    <a:pt x="2201" y="1371"/>
                  </a:lnTo>
                  <a:lnTo>
                    <a:pt x="2306" y="1362"/>
                  </a:lnTo>
                  <a:lnTo>
                    <a:pt x="2421" y="1349"/>
                  </a:lnTo>
                  <a:lnTo>
                    <a:pt x="2544" y="1332"/>
                  </a:lnTo>
                  <a:lnTo>
                    <a:pt x="2677" y="1312"/>
                  </a:lnTo>
                  <a:lnTo>
                    <a:pt x="3171" y="1622"/>
                  </a:lnTo>
                  <a:lnTo>
                    <a:pt x="3067" y="1642"/>
                  </a:lnTo>
                  <a:lnTo>
                    <a:pt x="2965" y="1653"/>
                  </a:lnTo>
                  <a:lnTo>
                    <a:pt x="2863" y="1657"/>
                  </a:lnTo>
                  <a:lnTo>
                    <a:pt x="2762" y="1651"/>
                  </a:lnTo>
                  <a:lnTo>
                    <a:pt x="2658" y="1641"/>
                  </a:lnTo>
                  <a:lnTo>
                    <a:pt x="2553" y="1624"/>
                  </a:lnTo>
                  <a:lnTo>
                    <a:pt x="2451" y="1894"/>
                  </a:lnTo>
                  <a:lnTo>
                    <a:pt x="2593" y="1910"/>
                  </a:lnTo>
                  <a:lnTo>
                    <a:pt x="2729" y="1918"/>
                  </a:lnTo>
                  <a:lnTo>
                    <a:pt x="2861" y="1919"/>
                  </a:lnTo>
                  <a:lnTo>
                    <a:pt x="2987" y="1914"/>
                  </a:lnTo>
                  <a:lnTo>
                    <a:pt x="3151" y="1894"/>
                  </a:lnTo>
                  <a:lnTo>
                    <a:pt x="3315" y="1861"/>
                  </a:lnTo>
                  <a:lnTo>
                    <a:pt x="3479" y="1816"/>
                  </a:lnTo>
                  <a:lnTo>
                    <a:pt x="3785" y="2007"/>
                  </a:lnTo>
                  <a:lnTo>
                    <a:pt x="4084" y="1887"/>
                  </a:lnTo>
                  <a:lnTo>
                    <a:pt x="3781" y="1697"/>
                  </a:lnTo>
                  <a:lnTo>
                    <a:pt x="3867" y="1651"/>
                  </a:lnTo>
                  <a:lnTo>
                    <a:pt x="3940" y="1608"/>
                  </a:lnTo>
                  <a:lnTo>
                    <a:pt x="4004" y="1562"/>
                  </a:lnTo>
                  <a:lnTo>
                    <a:pt x="4053" y="1517"/>
                  </a:lnTo>
                  <a:lnTo>
                    <a:pt x="4093" y="1473"/>
                  </a:lnTo>
                  <a:lnTo>
                    <a:pt x="4121" y="1427"/>
                  </a:lnTo>
                  <a:lnTo>
                    <a:pt x="4135" y="1384"/>
                  </a:lnTo>
                  <a:lnTo>
                    <a:pt x="4139" y="1340"/>
                  </a:lnTo>
                  <a:lnTo>
                    <a:pt x="4131" y="1296"/>
                  </a:lnTo>
                  <a:lnTo>
                    <a:pt x="4113" y="1252"/>
                  </a:lnTo>
                  <a:lnTo>
                    <a:pt x="4086" y="1208"/>
                  </a:lnTo>
                  <a:lnTo>
                    <a:pt x="4046" y="1167"/>
                  </a:lnTo>
                  <a:lnTo>
                    <a:pt x="3995" y="1125"/>
                  </a:lnTo>
                  <a:lnTo>
                    <a:pt x="3933" y="1083"/>
                  </a:lnTo>
                  <a:lnTo>
                    <a:pt x="3862" y="1043"/>
                  </a:lnTo>
                  <a:lnTo>
                    <a:pt x="3785" y="1008"/>
                  </a:lnTo>
                  <a:lnTo>
                    <a:pt x="3703" y="982"/>
                  </a:lnTo>
                  <a:lnTo>
                    <a:pt x="3616" y="962"/>
                  </a:lnTo>
                  <a:lnTo>
                    <a:pt x="3524" y="948"/>
                  </a:lnTo>
                  <a:lnTo>
                    <a:pt x="3426" y="942"/>
                  </a:lnTo>
                  <a:lnTo>
                    <a:pt x="3324" y="941"/>
                  </a:lnTo>
                  <a:lnTo>
                    <a:pt x="3109" y="953"/>
                  </a:lnTo>
                  <a:lnTo>
                    <a:pt x="2895" y="975"/>
                  </a:lnTo>
                  <a:lnTo>
                    <a:pt x="2680" y="1008"/>
                  </a:lnTo>
                  <a:lnTo>
                    <a:pt x="2232" y="727"/>
                  </a:lnTo>
                  <a:lnTo>
                    <a:pt x="2321" y="709"/>
                  </a:lnTo>
                  <a:lnTo>
                    <a:pt x="2412" y="700"/>
                  </a:lnTo>
                  <a:lnTo>
                    <a:pt x="2507" y="696"/>
                  </a:lnTo>
                  <a:lnTo>
                    <a:pt x="2649" y="698"/>
                  </a:lnTo>
                  <a:lnTo>
                    <a:pt x="2790" y="704"/>
                  </a:lnTo>
                  <a:lnTo>
                    <a:pt x="2853" y="441"/>
                  </a:lnTo>
                  <a:lnTo>
                    <a:pt x="2759" y="437"/>
                  </a:lnTo>
                  <a:lnTo>
                    <a:pt x="2671" y="436"/>
                  </a:lnTo>
                  <a:lnTo>
                    <a:pt x="2589" y="434"/>
                  </a:lnTo>
                  <a:lnTo>
                    <a:pt x="2472" y="436"/>
                  </a:lnTo>
                  <a:lnTo>
                    <a:pt x="2361" y="441"/>
                  </a:lnTo>
                  <a:lnTo>
                    <a:pt x="2254" y="454"/>
                  </a:lnTo>
                  <a:lnTo>
                    <a:pt x="2148" y="472"/>
                  </a:lnTo>
                  <a:lnTo>
                    <a:pt x="2077" y="488"/>
                  </a:lnTo>
                  <a:lnTo>
                    <a:pt x="2002" y="508"/>
                  </a:lnTo>
                  <a:lnTo>
                    <a:pt x="1922" y="532"/>
                  </a:lnTo>
                  <a:lnTo>
                    <a:pt x="1741" y="419"/>
                  </a:lnTo>
                  <a:close/>
                  <a:moveTo>
                    <a:pt x="2684" y="0"/>
                  </a:moveTo>
                  <a:lnTo>
                    <a:pt x="2853" y="0"/>
                  </a:lnTo>
                  <a:lnTo>
                    <a:pt x="3023" y="5"/>
                  </a:lnTo>
                  <a:lnTo>
                    <a:pt x="3191" y="18"/>
                  </a:lnTo>
                  <a:lnTo>
                    <a:pt x="3357" y="36"/>
                  </a:lnTo>
                  <a:lnTo>
                    <a:pt x="3519" y="60"/>
                  </a:lnTo>
                  <a:lnTo>
                    <a:pt x="3679" y="89"/>
                  </a:lnTo>
                  <a:lnTo>
                    <a:pt x="3834" y="126"/>
                  </a:lnTo>
                  <a:lnTo>
                    <a:pt x="3986" y="166"/>
                  </a:lnTo>
                  <a:lnTo>
                    <a:pt x="4131" y="213"/>
                  </a:lnTo>
                  <a:lnTo>
                    <a:pt x="4272" y="264"/>
                  </a:lnTo>
                  <a:lnTo>
                    <a:pt x="4405" y="322"/>
                  </a:lnTo>
                  <a:lnTo>
                    <a:pt x="4531" y="386"/>
                  </a:lnTo>
                  <a:lnTo>
                    <a:pt x="4649" y="454"/>
                  </a:lnTo>
                  <a:lnTo>
                    <a:pt x="4753" y="525"/>
                  </a:lnTo>
                  <a:lnTo>
                    <a:pt x="4846" y="596"/>
                  </a:lnTo>
                  <a:lnTo>
                    <a:pt x="4926" y="671"/>
                  </a:lnTo>
                  <a:lnTo>
                    <a:pt x="4997" y="747"/>
                  </a:lnTo>
                  <a:lnTo>
                    <a:pt x="5056" y="826"/>
                  </a:lnTo>
                  <a:lnTo>
                    <a:pt x="5103" y="904"/>
                  </a:lnTo>
                  <a:lnTo>
                    <a:pt x="5140" y="984"/>
                  </a:lnTo>
                  <a:lnTo>
                    <a:pt x="5165" y="1064"/>
                  </a:lnTo>
                  <a:lnTo>
                    <a:pt x="5180" y="1147"/>
                  </a:lnTo>
                  <a:lnTo>
                    <a:pt x="5183" y="1227"/>
                  </a:lnTo>
                  <a:lnTo>
                    <a:pt x="5176" y="1309"/>
                  </a:lnTo>
                  <a:lnTo>
                    <a:pt x="5158" y="1389"/>
                  </a:lnTo>
                  <a:lnTo>
                    <a:pt x="5131" y="1469"/>
                  </a:lnTo>
                  <a:lnTo>
                    <a:pt x="5090" y="1548"/>
                  </a:lnTo>
                  <a:lnTo>
                    <a:pt x="5041" y="1626"/>
                  </a:lnTo>
                  <a:lnTo>
                    <a:pt x="4981" y="1703"/>
                  </a:lnTo>
                  <a:lnTo>
                    <a:pt x="4912" y="1777"/>
                  </a:lnTo>
                  <a:lnTo>
                    <a:pt x="4830" y="1848"/>
                  </a:lnTo>
                  <a:lnTo>
                    <a:pt x="4739" y="1918"/>
                  </a:lnTo>
                  <a:lnTo>
                    <a:pt x="4638" y="1985"/>
                  </a:lnTo>
                  <a:lnTo>
                    <a:pt x="4527" y="2049"/>
                  </a:lnTo>
                  <a:lnTo>
                    <a:pt x="4405" y="2109"/>
                  </a:lnTo>
                  <a:lnTo>
                    <a:pt x="4274" y="2166"/>
                  </a:lnTo>
                  <a:lnTo>
                    <a:pt x="4128" y="2220"/>
                  </a:lnTo>
                  <a:lnTo>
                    <a:pt x="3978" y="2268"/>
                  </a:lnTo>
                  <a:lnTo>
                    <a:pt x="3822" y="2310"/>
                  </a:lnTo>
                  <a:lnTo>
                    <a:pt x="3663" y="2344"/>
                  </a:lnTo>
                  <a:lnTo>
                    <a:pt x="3501" y="2375"/>
                  </a:lnTo>
                  <a:lnTo>
                    <a:pt x="3335" y="2399"/>
                  </a:lnTo>
                  <a:lnTo>
                    <a:pt x="3167" y="2415"/>
                  </a:lnTo>
                  <a:lnTo>
                    <a:pt x="2999" y="2426"/>
                  </a:lnTo>
                  <a:lnTo>
                    <a:pt x="2830" y="2432"/>
                  </a:lnTo>
                  <a:lnTo>
                    <a:pt x="2660" y="2432"/>
                  </a:lnTo>
                  <a:lnTo>
                    <a:pt x="2491" y="2426"/>
                  </a:lnTo>
                  <a:lnTo>
                    <a:pt x="2323" y="2414"/>
                  </a:lnTo>
                  <a:lnTo>
                    <a:pt x="2157" y="2395"/>
                  </a:lnTo>
                  <a:lnTo>
                    <a:pt x="1995" y="2372"/>
                  </a:lnTo>
                  <a:lnTo>
                    <a:pt x="1834" y="2342"/>
                  </a:lnTo>
                  <a:lnTo>
                    <a:pt x="1679" y="2306"/>
                  </a:lnTo>
                  <a:lnTo>
                    <a:pt x="1528" y="2266"/>
                  </a:lnTo>
                  <a:lnTo>
                    <a:pt x="1382" y="2218"/>
                  </a:lnTo>
                  <a:lnTo>
                    <a:pt x="1242" y="2167"/>
                  </a:lnTo>
                  <a:lnTo>
                    <a:pt x="1109" y="2109"/>
                  </a:lnTo>
                  <a:lnTo>
                    <a:pt x="981" y="2045"/>
                  </a:lnTo>
                  <a:lnTo>
                    <a:pt x="863" y="1976"/>
                  </a:lnTo>
                  <a:lnTo>
                    <a:pt x="760" y="1907"/>
                  </a:lnTo>
                  <a:lnTo>
                    <a:pt x="667" y="1836"/>
                  </a:lnTo>
                  <a:lnTo>
                    <a:pt x="587" y="1761"/>
                  </a:lnTo>
                  <a:lnTo>
                    <a:pt x="516" y="1684"/>
                  </a:lnTo>
                  <a:lnTo>
                    <a:pt x="458" y="1606"/>
                  </a:lnTo>
                  <a:lnTo>
                    <a:pt x="410" y="1528"/>
                  </a:lnTo>
                  <a:lnTo>
                    <a:pt x="374" y="1447"/>
                  </a:lnTo>
                  <a:lnTo>
                    <a:pt x="348" y="1367"/>
                  </a:lnTo>
                  <a:lnTo>
                    <a:pt x="334" y="1285"/>
                  </a:lnTo>
                  <a:lnTo>
                    <a:pt x="330" y="1203"/>
                  </a:lnTo>
                  <a:lnTo>
                    <a:pt x="337" y="1123"/>
                  </a:lnTo>
                  <a:lnTo>
                    <a:pt x="356" y="1043"/>
                  </a:lnTo>
                  <a:lnTo>
                    <a:pt x="383" y="962"/>
                  </a:lnTo>
                  <a:lnTo>
                    <a:pt x="423" y="882"/>
                  </a:lnTo>
                  <a:lnTo>
                    <a:pt x="472" y="806"/>
                  </a:lnTo>
                  <a:lnTo>
                    <a:pt x="533" y="729"/>
                  </a:lnTo>
                  <a:lnTo>
                    <a:pt x="602" y="654"/>
                  </a:lnTo>
                  <a:lnTo>
                    <a:pt x="684" y="583"/>
                  </a:lnTo>
                  <a:lnTo>
                    <a:pt x="775" y="514"/>
                  </a:lnTo>
                  <a:lnTo>
                    <a:pt x="875" y="446"/>
                  </a:lnTo>
                  <a:lnTo>
                    <a:pt x="987" y="383"/>
                  </a:lnTo>
                  <a:lnTo>
                    <a:pt x="1109" y="322"/>
                  </a:lnTo>
                  <a:lnTo>
                    <a:pt x="1240" y="266"/>
                  </a:lnTo>
                  <a:lnTo>
                    <a:pt x="1386" y="211"/>
                  </a:lnTo>
                  <a:lnTo>
                    <a:pt x="1535" y="164"/>
                  </a:lnTo>
                  <a:lnTo>
                    <a:pt x="1692" y="122"/>
                  </a:lnTo>
                  <a:lnTo>
                    <a:pt x="1851" y="86"/>
                  </a:lnTo>
                  <a:lnTo>
                    <a:pt x="2013" y="56"/>
                  </a:lnTo>
                  <a:lnTo>
                    <a:pt x="2179" y="33"/>
                  </a:lnTo>
                  <a:lnTo>
                    <a:pt x="2347" y="16"/>
                  </a:lnTo>
                  <a:lnTo>
                    <a:pt x="2514" y="5"/>
                  </a:lnTo>
                  <a:lnTo>
                    <a:pt x="2684" y="0"/>
                  </a:lnTo>
                  <a:close/>
                </a:path>
              </a:pathLst>
            </a:custGeom>
            <a:solidFill>
              <a:schemeClr val="accent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srgbClr val="000000"/>
                </a:solidFill>
              </a:endParaRPr>
            </a:p>
          </p:txBody>
        </p:sp>
        <p:sp>
          <p:nvSpPr>
            <p:cNvPr id="13" name="Rectangle 12"/>
            <p:cNvSpPr/>
            <p:nvPr/>
          </p:nvSpPr>
          <p:spPr>
            <a:xfrm>
              <a:off x="1543501" y="2992259"/>
              <a:ext cx="1790242" cy="43627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66675" tIns="66675" rIns="66675" bIns="66675" rtlCol="0" anchor="ctr" anchorCtr="0"/>
            <a:lstStyle/>
            <a:p>
              <a:pPr marL="0" lvl="1">
                <a:spcBef>
                  <a:spcPts val="450"/>
                </a:spcBef>
                <a:buSzPct val="100000"/>
              </a:pPr>
              <a:r>
                <a:rPr lang="en-US" altLang="en-US" sz="1200" dirty="0" smtClean="0">
                  <a:solidFill>
                    <a:schemeClr val="bg1">
                      <a:lumMod val="50000"/>
                    </a:schemeClr>
                  </a:solidFill>
                </a:rPr>
                <a:t>Most in contributions</a:t>
              </a:r>
              <a:endParaRPr lang="en-US" altLang="en-US" sz="1200" dirty="0">
                <a:solidFill>
                  <a:schemeClr val="bg1">
                    <a:lumMod val="50000"/>
                  </a:schemeClr>
                </a:solidFill>
              </a:endParaRPr>
            </a:p>
          </p:txBody>
        </p:sp>
        <p:sp>
          <p:nvSpPr>
            <p:cNvPr id="14" name="Rectangle 13"/>
            <p:cNvSpPr/>
            <p:nvPr/>
          </p:nvSpPr>
          <p:spPr>
            <a:xfrm>
              <a:off x="1072896" y="3379336"/>
              <a:ext cx="2209059" cy="43627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66675" tIns="66675" rIns="66675" bIns="66675" rtlCol="0" anchor="ctr" anchorCtr="0"/>
            <a:lstStyle/>
            <a:p>
              <a:pPr marL="0" lvl="1">
                <a:spcBef>
                  <a:spcPts val="450"/>
                </a:spcBef>
                <a:buSzPct val="100000"/>
              </a:pPr>
              <a:r>
                <a:rPr lang="en-US" altLang="en-US" sz="1200" dirty="0" smtClean="0">
                  <a:solidFill>
                    <a:schemeClr val="bg1">
                      <a:lumMod val="50000"/>
                    </a:schemeClr>
                  </a:solidFill>
                </a:rPr>
                <a:t>Least at the time of service</a:t>
              </a:r>
              <a:endParaRPr lang="en-US" altLang="en-US" sz="1200" dirty="0">
                <a:solidFill>
                  <a:schemeClr val="bg1">
                    <a:lumMod val="50000"/>
                  </a:schemeClr>
                </a:solidFill>
              </a:endParaRPr>
            </a:p>
          </p:txBody>
        </p:sp>
      </p:grpSp>
      <p:grpSp>
        <p:nvGrpSpPr>
          <p:cNvPr id="21" name="Group 20"/>
          <p:cNvGrpSpPr/>
          <p:nvPr/>
        </p:nvGrpSpPr>
        <p:grpSpPr>
          <a:xfrm>
            <a:off x="4715342" y="1128334"/>
            <a:ext cx="2643264" cy="2965980"/>
            <a:chOff x="6100734" y="836520"/>
            <a:chExt cx="2623723" cy="1370831"/>
          </a:xfrm>
        </p:grpSpPr>
        <p:sp>
          <p:nvSpPr>
            <p:cNvPr id="22" name="Rectangle 21"/>
            <p:cNvSpPr/>
            <p:nvPr/>
          </p:nvSpPr>
          <p:spPr>
            <a:xfrm>
              <a:off x="6100734" y="1129400"/>
              <a:ext cx="2441105" cy="1077951"/>
            </a:xfrm>
            <a:prstGeom prst="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6675" tIns="66675" rIns="66675" bIns="66675" rtlCol="0" anchor="t" anchorCtr="0"/>
            <a:lstStyle/>
            <a:p>
              <a:pPr marL="0" lvl="1">
                <a:spcBef>
                  <a:spcPts val="450"/>
                </a:spcBef>
                <a:buSzPct val="100000"/>
              </a:pPr>
              <a:r>
                <a:rPr lang="en-US" sz="1200" dirty="0" smtClean="0">
                  <a:solidFill>
                    <a:schemeClr val="bg1">
                      <a:lumMod val="50000"/>
                    </a:schemeClr>
                  </a:solidFill>
                </a:rPr>
                <a:t>Include a $1,000 annual deductible.</a:t>
              </a:r>
            </a:p>
            <a:p>
              <a:pPr marL="0" lvl="1">
                <a:spcBef>
                  <a:spcPts val="450"/>
                </a:spcBef>
                <a:buSzPct val="100000"/>
              </a:pPr>
              <a:r>
                <a:rPr lang="en-US" sz="1200" dirty="0" smtClean="0">
                  <a:solidFill>
                    <a:schemeClr val="bg1">
                      <a:lumMod val="50000"/>
                    </a:schemeClr>
                  </a:solidFill>
                </a:rPr>
                <a:t>You pay:</a:t>
              </a:r>
            </a:p>
            <a:p>
              <a:pPr marL="0" lvl="1">
                <a:spcBef>
                  <a:spcPts val="450"/>
                </a:spcBef>
                <a:buSzPct val="100000"/>
              </a:pPr>
              <a:r>
                <a:rPr lang="en-US" sz="1200" dirty="0" smtClean="0">
                  <a:solidFill>
                    <a:schemeClr val="bg1">
                      <a:lumMod val="50000"/>
                    </a:schemeClr>
                  </a:solidFill>
                </a:rPr>
                <a:t>	</a:t>
              </a:r>
              <a:endParaRPr lang="en-US" sz="1200" dirty="0">
                <a:solidFill>
                  <a:schemeClr val="bg1">
                    <a:lumMod val="50000"/>
                  </a:schemeClr>
                </a:solidFill>
              </a:endParaRPr>
            </a:p>
          </p:txBody>
        </p:sp>
        <p:sp>
          <p:nvSpPr>
            <p:cNvPr id="23" name="Rectangle 22"/>
            <p:cNvSpPr/>
            <p:nvPr/>
          </p:nvSpPr>
          <p:spPr>
            <a:xfrm>
              <a:off x="6100734" y="836520"/>
              <a:ext cx="2441105" cy="292879"/>
            </a:xfrm>
            <a:prstGeom prst="rect">
              <a:avLst/>
            </a:prstGeom>
            <a:solidFill>
              <a:schemeClr val="accent2">
                <a:lumMod val="75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6675" tIns="66675" rIns="66675" bIns="66675" rtlCol="0" anchor="ctr"/>
            <a:lstStyle/>
            <a:p>
              <a:pPr algn="ctr"/>
              <a:r>
                <a:rPr lang="en-US" sz="1200" b="1" dirty="0" smtClean="0">
                  <a:solidFill>
                    <a:schemeClr val="bg1"/>
                  </a:solidFill>
                </a:rPr>
                <a:t>Silver PPO</a:t>
              </a:r>
              <a:endParaRPr lang="en-US" sz="1200" b="1" dirty="0">
                <a:solidFill>
                  <a:schemeClr val="bg1"/>
                </a:solidFill>
              </a:endParaRPr>
            </a:p>
          </p:txBody>
        </p:sp>
        <p:grpSp>
          <p:nvGrpSpPr>
            <p:cNvPr id="24" name="Group 23"/>
            <p:cNvGrpSpPr/>
            <p:nvPr/>
          </p:nvGrpSpPr>
          <p:grpSpPr>
            <a:xfrm>
              <a:off x="6214274" y="1815526"/>
              <a:ext cx="802804" cy="254155"/>
              <a:chOff x="3341691" y="1619250"/>
              <a:chExt cx="802804" cy="254155"/>
            </a:xfrm>
          </p:grpSpPr>
          <p:sp>
            <p:nvSpPr>
              <p:cNvPr id="28" name="Freeform 308"/>
              <p:cNvSpPr>
                <a:spLocks noChangeAspect="1" noEditPoints="1"/>
              </p:cNvSpPr>
              <p:nvPr/>
            </p:nvSpPr>
            <p:spPr bwMode="auto">
              <a:xfrm>
                <a:off x="3341691" y="1619250"/>
                <a:ext cx="240886" cy="254155"/>
              </a:xfrm>
              <a:custGeom>
                <a:avLst/>
                <a:gdLst>
                  <a:gd name="T0" fmla="*/ 5174 w 5699"/>
                  <a:gd name="T1" fmla="*/ 4893 h 6014"/>
                  <a:gd name="T2" fmla="*/ 4525 w 5699"/>
                  <a:gd name="T3" fmla="*/ 5629 h 6014"/>
                  <a:gd name="T4" fmla="*/ 2999 w 5699"/>
                  <a:gd name="T5" fmla="*/ 6009 h 6014"/>
                  <a:gd name="T6" fmla="*/ 1382 w 5699"/>
                  <a:gd name="T7" fmla="*/ 5801 h 6014"/>
                  <a:gd name="T8" fmla="*/ 421 w 5699"/>
                  <a:gd name="T9" fmla="*/ 5126 h 6014"/>
                  <a:gd name="T10" fmla="*/ 1052 w 5699"/>
                  <a:gd name="T11" fmla="*/ 5277 h 6014"/>
                  <a:gd name="T12" fmla="*/ 2669 w 5699"/>
                  <a:gd name="T13" fmla="*/ 5485 h 6014"/>
                  <a:gd name="T14" fmla="*/ 4192 w 5699"/>
                  <a:gd name="T15" fmla="*/ 5110 h 6014"/>
                  <a:gd name="T16" fmla="*/ 4843 w 5699"/>
                  <a:gd name="T17" fmla="*/ 4388 h 6014"/>
                  <a:gd name="T18" fmla="*/ 257 w 5699"/>
                  <a:gd name="T19" fmla="*/ 3411 h 6014"/>
                  <a:gd name="T20" fmla="*/ 691 w 5699"/>
                  <a:gd name="T21" fmla="*/ 4082 h 6014"/>
                  <a:gd name="T22" fmla="*/ 2084 w 5699"/>
                  <a:gd name="T23" fmla="*/ 4567 h 6014"/>
                  <a:gd name="T24" fmla="*/ 3749 w 5699"/>
                  <a:gd name="T25" fmla="*/ 4481 h 6014"/>
                  <a:gd name="T26" fmla="*/ 4850 w 5699"/>
                  <a:gd name="T27" fmla="*/ 3934 h 6014"/>
                  <a:gd name="T28" fmla="*/ 4296 w 5699"/>
                  <a:gd name="T29" fmla="*/ 4658 h 6014"/>
                  <a:gd name="T30" fmla="*/ 2837 w 5699"/>
                  <a:gd name="T31" fmla="*/ 5081 h 6014"/>
                  <a:gd name="T32" fmla="*/ 1198 w 5699"/>
                  <a:gd name="T33" fmla="*/ 4929 h 6014"/>
                  <a:gd name="T34" fmla="*/ 131 w 5699"/>
                  <a:gd name="T35" fmla="*/ 4277 h 6014"/>
                  <a:gd name="T36" fmla="*/ 133 w 5699"/>
                  <a:gd name="T37" fmla="*/ 3485 h 6014"/>
                  <a:gd name="T38" fmla="*/ 848 w 5699"/>
                  <a:gd name="T39" fmla="*/ 2499 h 6014"/>
                  <a:gd name="T40" fmla="*/ 1194 w 5699"/>
                  <a:gd name="T41" fmla="*/ 3126 h 6014"/>
                  <a:gd name="T42" fmla="*/ 2511 w 5699"/>
                  <a:gd name="T43" fmla="*/ 3655 h 6014"/>
                  <a:gd name="T44" fmla="*/ 4181 w 5699"/>
                  <a:gd name="T45" fmla="*/ 3628 h 6014"/>
                  <a:gd name="T46" fmla="*/ 4739 w 5699"/>
                  <a:gd name="T47" fmla="*/ 3639 h 6014"/>
                  <a:gd name="T48" fmla="*/ 3426 w 5699"/>
                  <a:gd name="T49" fmla="*/ 4151 h 6014"/>
                  <a:gd name="T50" fmla="*/ 1761 w 5699"/>
                  <a:gd name="T51" fmla="*/ 4118 h 6014"/>
                  <a:gd name="T52" fmla="*/ 520 w 5699"/>
                  <a:gd name="T53" fmla="*/ 3544 h 6014"/>
                  <a:gd name="T54" fmla="*/ 299 w 5699"/>
                  <a:gd name="T55" fmla="*/ 2767 h 6014"/>
                  <a:gd name="T56" fmla="*/ 5284 w 5699"/>
                  <a:gd name="T57" fmla="*/ 1424 h 6014"/>
                  <a:gd name="T58" fmla="*/ 5692 w 5699"/>
                  <a:gd name="T59" fmla="*/ 2204 h 6014"/>
                  <a:gd name="T60" fmla="*/ 5043 w 5699"/>
                  <a:gd name="T61" fmla="*/ 2937 h 6014"/>
                  <a:gd name="T62" fmla="*/ 3515 w 5699"/>
                  <a:gd name="T63" fmla="*/ 3316 h 6014"/>
                  <a:gd name="T64" fmla="*/ 1898 w 5699"/>
                  <a:gd name="T65" fmla="*/ 3106 h 6014"/>
                  <a:gd name="T66" fmla="*/ 965 w 5699"/>
                  <a:gd name="T67" fmla="*/ 2477 h 6014"/>
                  <a:gd name="T68" fmla="*/ 2277 w 5699"/>
                  <a:gd name="T69" fmla="*/ 2804 h 6014"/>
                  <a:gd name="T70" fmla="*/ 3971 w 5699"/>
                  <a:gd name="T71" fmla="*/ 2665 h 6014"/>
                  <a:gd name="T72" fmla="*/ 5032 w 5699"/>
                  <a:gd name="T73" fmla="*/ 2033 h 6014"/>
                  <a:gd name="T74" fmla="*/ 5183 w 5699"/>
                  <a:gd name="T75" fmla="*/ 1498 h 6014"/>
                  <a:gd name="T76" fmla="*/ 3601 w 5699"/>
                  <a:gd name="T77" fmla="*/ 1316 h 6014"/>
                  <a:gd name="T78" fmla="*/ 3218 w 5699"/>
                  <a:gd name="T79" fmla="*/ 1238 h 6014"/>
                  <a:gd name="T80" fmla="*/ 1946 w 5699"/>
                  <a:gd name="T81" fmla="*/ 1083 h 6014"/>
                  <a:gd name="T82" fmla="*/ 1860 w 5699"/>
                  <a:gd name="T83" fmla="*/ 891 h 6014"/>
                  <a:gd name="T84" fmla="*/ 1318 w 5699"/>
                  <a:gd name="T85" fmla="*/ 935 h 6014"/>
                  <a:gd name="T86" fmla="*/ 1714 w 5699"/>
                  <a:gd name="T87" fmla="*/ 1345 h 6014"/>
                  <a:gd name="T88" fmla="*/ 3171 w 5699"/>
                  <a:gd name="T89" fmla="*/ 1622 h 6014"/>
                  <a:gd name="T90" fmla="*/ 2861 w 5699"/>
                  <a:gd name="T91" fmla="*/ 1919 h 6014"/>
                  <a:gd name="T92" fmla="*/ 4004 w 5699"/>
                  <a:gd name="T93" fmla="*/ 1562 h 6014"/>
                  <a:gd name="T94" fmla="*/ 3995 w 5699"/>
                  <a:gd name="T95" fmla="*/ 1125 h 6014"/>
                  <a:gd name="T96" fmla="*/ 2895 w 5699"/>
                  <a:gd name="T97" fmla="*/ 975 h 6014"/>
                  <a:gd name="T98" fmla="*/ 2671 w 5699"/>
                  <a:gd name="T99" fmla="*/ 436 h 6014"/>
                  <a:gd name="T100" fmla="*/ 2684 w 5699"/>
                  <a:gd name="T101" fmla="*/ 0 h 6014"/>
                  <a:gd name="T102" fmla="*/ 4272 w 5699"/>
                  <a:gd name="T103" fmla="*/ 264 h 6014"/>
                  <a:gd name="T104" fmla="*/ 5140 w 5699"/>
                  <a:gd name="T105" fmla="*/ 984 h 6014"/>
                  <a:gd name="T106" fmla="*/ 4912 w 5699"/>
                  <a:gd name="T107" fmla="*/ 1777 h 6014"/>
                  <a:gd name="T108" fmla="*/ 3663 w 5699"/>
                  <a:gd name="T109" fmla="*/ 2344 h 6014"/>
                  <a:gd name="T110" fmla="*/ 1995 w 5699"/>
                  <a:gd name="T111" fmla="*/ 2372 h 6014"/>
                  <a:gd name="T112" fmla="*/ 667 w 5699"/>
                  <a:gd name="T113" fmla="*/ 1836 h 6014"/>
                  <a:gd name="T114" fmla="*/ 356 w 5699"/>
                  <a:gd name="T115" fmla="*/ 1043 h 6014"/>
                  <a:gd name="T116" fmla="*/ 1109 w 5699"/>
                  <a:gd name="T117" fmla="*/ 322 h 6014"/>
                  <a:gd name="T118" fmla="*/ 2684 w 5699"/>
                  <a:gd name="T119" fmla="*/ 0 h 6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99" h="6014">
                    <a:moveTo>
                      <a:pt x="4853" y="4184"/>
                    </a:moveTo>
                    <a:lnTo>
                      <a:pt x="4932" y="4258"/>
                    </a:lnTo>
                    <a:lnTo>
                      <a:pt x="5001" y="4335"/>
                    </a:lnTo>
                    <a:lnTo>
                      <a:pt x="5059" y="4412"/>
                    </a:lnTo>
                    <a:lnTo>
                      <a:pt x="5105" y="4490"/>
                    </a:lnTo>
                    <a:lnTo>
                      <a:pt x="5142" y="4570"/>
                    </a:lnTo>
                    <a:lnTo>
                      <a:pt x="5165" y="4650"/>
                    </a:lnTo>
                    <a:lnTo>
                      <a:pt x="5180" y="4732"/>
                    </a:lnTo>
                    <a:lnTo>
                      <a:pt x="5183" y="4813"/>
                    </a:lnTo>
                    <a:lnTo>
                      <a:pt x="5174" y="4893"/>
                    </a:lnTo>
                    <a:lnTo>
                      <a:pt x="5158" y="4975"/>
                    </a:lnTo>
                    <a:lnTo>
                      <a:pt x="5129" y="5053"/>
                    </a:lnTo>
                    <a:lnTo>
                      <a:pt x="5089" y="5132"/>
                    </a:lnTo>
                    <a:lnTo>
                      <a:pt x="5039" y="5210"/>
                    </a:lnTo>
                    <a:lnTo>
                      <a:pt x="4979" y="5285"/>
                    </a:lnTo>
                    <a:lnTo>
                      <a:pt x="4910" y="5360"/>
                    </a:lnTo>
                    <a:lnTo>
                      <a:pt x="4828" y="5431"/>
                    </a:lnTo>
                    <a:lnTo>
                      <a:pt x="4739" y="5500"/>
                    </a:lnTo>
                    <a:lnTo>
                      <a:pt x="4637" y="5567"/>
                    </a:lnTo>
                    <a:lnTo>
                      <a:pt x="4525" y="5629"/>
                    </a:lnTo>
                    <a:lnTo>
                      <a:pt x="4405" y="5690"/>
                    </a:lnTo>
                    <a:lnTo>
                      <a:pt x="4274" y="5746"/>
                    </a:lnTo>
                    <a:lnTo>
                      <a:pt x="4128" y="5801"/>
                    </a:lnTo>
                    <a:lnTo>
                      <a:pt x="3978" y="5848"/>
                    </a:lnTo>
                    <a:lnTo>
                      <a:pt x="3822" y="5890"/>
                    </a:lnTo>
                    <a:lnTo>
                      <a:pt x="3663" y="5926"/>
                    </a:lnTo>
                    <a:lnTo>
                      <a:pt x="3501" y="5956"/>
                    </a:lnTo>
                    <a:lnTo>
                      <a:pt x="3335" y="5979"/>
                    </a:lnTo>
                    <a:lnTo>
                      <a:pt x="3167" y="5996"/>
                    </a:lnTo>
                    <a:lnTo>
                      <a:pt x="2999" y="6009"/>
                    </a:lnTo>
                    <a:lnTo>
                      <a:pt x="2830" y="6014"/>
                    </a:lnTo>
                    <a:lnTo>
                      <a:pt x="2660" y="6012"/>
                    </a:lnTo>
                    <a:lnTo>
                      <a:pt x="2491" y="6007"/>
                    </a:lnTo>
                    <a:lnTo>
                      <a:pt x="2323" y="5994"/>
                    </a:lnTo>
                    <a:lnTo>
                      <a:pt x="2157" y="5976"/>
                    </a:lnTo>
                    <a:lnTo>
                      <a:pt x="1995" y="5952"/>
                    </a:lnTo>
                    <a:lnTo>
                      <a:pt x="1834" y="5923"/>
                    </a:lnTo>
                    <a:lnTo>
                      <a:pt x="1679" y="5888"/>
                    </a:lnTo>
                    <a:lnTo>
                      <a:pt x="1528" y="5846"/>
                    </a:lnTo>
                    <a:lnTo>
                      <a:pt x="1382" y="5801"/>
                    </a:lnTo>
                    <a:lnTo>
                      <a:pt x="1242" y="5748"/>
                    </a:lnTo>
                    <a:lnTo>
                      <a:pt x="1109" y="5690"/>
                    </a:lnTo>
                    <a:lnTo>
                      <a:pt x="981" y="5628"/>
                    </a:lnTo>
                    <a:lnTo>
                      <a:pt x="863" y="5558"/>
                    </a:lnTo>
                    <a:lnTo>
                      <a:pt x="764" y="5491"/>
                    </a:lnTo>
                    <a:lnTo>
                      <a:pt x="675" y="5422"/>
                    </a:lnTo>
                    <a:lnTo>
                      <a:pt x="595" y="5350"/>
                    </a:lnTo>
                    <a:lnTo>
                      <a:pt x="527" y="5277"/>
                    </a:lnTo>
                    <a:lnTo>
                      <a:pt x="469" y="5203"/>
                    </a:lnTo>
                    <a:lnTo>
                      <a:pt x="421" y="5126"/>
                    </a:lnTo>
                    <a:lnTo>
                      <a:pt x="383" y="5050"/>
                    </a:lnTo>
                    <a:lnTo>
                      <a:pt x="356" y="4973"/>
                    </a:lnTo>
                    <a:lnTo>
                      <a:pt x="337" y="4895"/>
                    </a:lnTo>
                    <a:lnTo>
                      <a:pt x="398" y="4942"/>
                    </a:lnTo>
                    <a:lnTo>
                      <a:pt x="463" y="4989"/>
                    </a:lnTo>
                    <a:lnTo>
                      <a:pt x="534" y="5037"/>
                    </a:lnTo>
                    <a:lnTo>
                      <a:pt x="651" y="5104"/>
                    </a:lnTo>
                    <a:lnTo>
                      <a:pt x="779" y="5168"/>
                    </a:lnTo>
                    <a:lnTo>
                      <a:pt x="912" y="5226"/>
                    </a:lnTo>
                    <a:lnTo>
                      <a:pt x="1052" y="5277"/>
                    </a:lnTo>
                    <a:lnTo>
                      <a:pt x="1198" y="5325"/>
                    </a:lnTo>
                    <a:lnTo>
                      <a:pt x="1349" y="5365"/>
                    </a:lnTo>
                    <a:lnTo>
                      <a:pt x="1504" y="5401"/>
                    </a:lnTo>
                    <a:lnTo>
                      <a:pt x="1665" y="5431"/>
                    </a:lnTo>
                    <a:lnTo>
                      <a:pt x="1827" y="5454"/>
                    </a:lnTo>
                    <a:lnTo>
                      <a:pt x="1993" y="5473"/>
                    </a:lnTo>
                    <a:lnTo>
                      <a:pt x="2161" y="5485"/>
                    </a:lnTo>
                    <a:lnTo>
                      <a:pt x="2330" y="5491"/>
                    </a:lnTo>
                    <a:lnTo>
                      <a:pt x="2500" y="5491"/>
                    </a:lnTo>
                    <a:lnTo>
                      <a:pt x="2669" y="5485"/>
                    </a:lnTo>
                    <a:lnTo>
                      <a:pt x="2837" y="5474"/>
                    </a:lnTo>
                    <a:lnTo>
                      <a:pt x="3005" y="5458"/>
                    </a:lnTo>
                    <a:lnTo>
                      <a:pt x="3171" y="5434"/>
                    </a:lnTo>
                    <a:lnTo>
                      <a:pt x="3333" y="5405"/>
                    </a:lnTo>
                    <a:lnTo>
                      <a:pt x="3492" y="5369"/>
                    </a:lnTo>
                    <a:lnTo>
                      <a:pt x="3648" y="5327"/>
                    </a:lnTo>
                    <a:lnTo>
                      <a:pt x="3798" y="5279"/>
                    </a:lnTo>
                    <a:lnTo>
                      <a:pt x="3944" y="5225"/>
                    </a:lnTo>
                    <a:lnTo>
                      <a:pt x="4073" y="5170"/>
                    </a:lnTo>
                    <a:lnTo>
                      <a:pt x="4192" y="5110"/>
                    </a:lnTo>
                    <a:lnTo>
                      <a:pt x="4301" y="5048"/>
                    </a:lnTo>
                    <a:lnTo>
                      <a:pt x="4401" y="4982"/>
                    </a:lnTo>
                    <a:lnTo>
                      <a:pt x="4492" y="4915"/>
                    </a:lnTo>
                    <a:lnTo>
                      <a:pt x="4573" y="4844"/>
                    </a:lnTo>
                    <a:lnTo>
                      <a:pt x="4642" y="4773"/>
                    </a:lnTo>
                    <a:lnTo>
                      <a:pt x="4702" y="4698"/>
                    </a:lnTo>
                    <a:lnTo>
                      <a:pt x="4753" y="4621"/>
                    </a:lnTo>
                    <a:lnTo>
                      <a:pt x="4793" y="4545"/>
                    </a:lnTo>
                    <a:lnTo>
                      <a:pt x="4822" y="4466"/>
                    </a:lnTo>
                    <a:lnTo>
                      <a:pt x="4843" y="4388"/>
                    </a:lnTo>
                    <a:lnTo>
                      <a:pt x="4852" y="4308"/>
                    </a:lnTo>
                    <a:lnTo>
                      <a:pt x="4852" y="4300"/>
                    </a:lnTo>
                    <a:lnTo>
                      <a:pt x="4852" y="4282"/>
                    </a:lnTo>
                    <a:lnTo>
                      <a:pt x="4853" y="4255"/>
                    </a:lnTo>
                    <a:lnTo>
                      <a:pt x="4853" y="4222"/>
                    </a:lnTo>
                    <a:lnTo>
                      <a:pt x="4853" y="4184"/>
                    </a:lnTo>
                    <a:close/>
                    <a:moveTo>
                      <a:pt x="257" y="3336"/>
                    </a:moveTo>
                    <a:lnTo>
                      <a:pt x="257" y="3367"/>
                    </a:lnTo>
                    <a:lnTo>
                      <a:pt x="257" y="3392"/>
                    </a:lnTo>
                    <a:lnTo>
                      <a:pt x="257" y="3411"/>
                    </a:lnTo>
                    <a:lnTo>
                      <a:pt x="257" y="3420"/>
                    </a:lnTo>
                    <a:lnTo>
                      <a:pt x="266" y="3496"/>
                    </a:lnTo>
                    <a:lnTo>
                      <a:pt x="285" y="3573"/>
                    </a:lnTo>
                    <a:lnTo>
                      <a:pt x="314" y="3650"/>
                    </a:lnTo>
                    <a:lnTo>
                      <a:pt x="352" y="3724"/>
                    </a:lnTo>
                    <a:lnTo>
                      <a:pt x="399" y="3799"/>
                    </a:lnTo>
                    <a:lnTo>
                      <a:pt x="458" y="3872"/>
                    </a:lnTo>
                    <a:lnTo>
                      <a:pt x="525" y="3943"/>
                    </a:lnTo>
                    <a:lnTo>
                      <a:pt x="604" y="4014"/>
                    </a:lnTo>
                    <a:lnTo>
                      <a:pt x="691" y="4082"/>
                    </a:lnTo>
                    <a:lnTo>
                      <a:pt x="790" y="4147"/>
                    </a:lnTo>
                    <a:lnTo>
                      <a:pt x="908" y="4216"/>
                    </a:lnTo>
                    <a:lnTo>
                      <a:pt x="1034" y="4280"/>
                    </a:lnTo>
                    <a:lnTo>
                      <a:pt x="1167" y="4339"/>
                    </a:lnTo>
                    <a:lnTo>
                      <a:pt x="1307" y="4390"/>
                    </a:lnTo>
                    <a:lnTo>
                      <a:pt x="1453" y="4437"/>
                    </a:lnTo>
                    <a:lnTo>
                      <a:pt x="1605" y="4477"/>
                    </a:lnTo>
                    <a:lnTo>
                      <a:pt x="1761" y="4514"/>
                    </a:lnTo>
                    <a:lnTo>
                      <a:pt x="1920" y="4543"/>
                    </a:lnTo>
                    <a:lnTo>
                      <a:pt x="2084" y="4567"/>
                    </a:lnTo>
                    <a:lnTo>
                      <a:pt x="2250" y="4585"/>
                    </a:lnTo>
                    <a:lnTo>
                      <a:pt x="2418" y="4598"/>
                    </a:lnTo>
                    <a:lnTo>
                      <a:pt x="2585" y="4603"/>
                    </a:lnTo>
                    <a:lnTo>
                      <a:pt x="2755" y="4603"/>
                    </a:lnTo>
                    <a:lnTo>
                      <a:pt x="2925" y="4598"/>
                    </a:lnTo>
                    <a:lnTo>
                      <a:pt x="3094" y="4587"/>
                    </a:lnTo>
                    <a:lnTo>
                      <a:pt x="3262" y="4570"/>
                    </a:lnTo>
                    <a:lnTo>
                      <a:pt x="3426" y="4546"/>
                    </a:lnTo>
                    <a:lnTo>
                      <a:pt x="3590" y="4515"/>
                    </a:lnTo>
                    <a:lnTo>
                      <a:pt x="3749" y="4481"/>
                    </a:lnTo>
                    <a:lnTo>
                      <a:pt x="3904" y="4439"/>
                    </a:lnTo>
                    <a:lnTo>
                      <a:pt x="4055" y="4392"/>
                    </a:lnTo>
                    <a:lnTo>
                      <a:pt x="4201" y="4337"/>
                    </a:lnTo>
                    <a:lnTo>
                      <a:pt x="4317" y="4288"/>
                    </a:lnTo>
                    <a:lnTo>
                      <a:pt x="4425" y="4235"/>
                    </a:lnTo>
                    <a:lnTo>
                      <a:pt x="4527" y="4178"/>
                    </a:lnTo>
                    <a:lnTo>
                      <a:pt x="4618" y="4120"/>
                    </a:lnTo>
                    <a:lnTo>
                      <a:pt x="4704" y="4060"/>
                    </a:lnTo>
                    <a:lnTo>
                      <a:pt x="4781" y="3998"/>
                    </a:lnTo>
                    <a:lnTo>
                      <a:pt x="4850" y="3934"/>
                    </a:lnTo>
                    <a:lnTo>
                      <a:pt x="4839" y="4012"/>
                    </a:lnTo>
                    <a:lnTo>
                      <a:pt x="4817" y="4089"/>
                    </a:lnTo>
                    <a:lnTo>
                      <a:pt x="4784" y="4165"/>
                    </a:lnTo>
                    <a:lnTo>
                      <a:pt x="4744" y="4240"/>
                    </a:lnTo>
                    <a:lnTo>
                      <a:pt x="4693" y="4315"/>
                    </a:lnTo>
                    <a:lnTo>
                      <a:pt x="4633" y="4388"/>
                    </a:lnTo>
                    <a:lnTo>
                      <a:pt x="4562" y="4459"/>
                    </a:lnTo>
                    <a:lnTo>
                      <a:pt x="4483" y="4526"/>
                    </a:lnTo>
                    <a:lnTo>
                      <a:pt x="4394" y="4594"/>
                    </a:lnTo>
                    <a:lnTo>
                      <a:pt x="4296" y="4658"/>
                    </a:lnTo>
                    <a:lnTo>
                      <a:pt x="4188" y="4718"/>
                    </a:lnTo>
                    <a:lnTo>
                      <a:pt x="4071" y="4776"/>
                    </a:lnTo>
                    <a:lnTo>
                      <a:pt x="3944" y="4831"/>
                    </a:lnTo>
                    <a:lnTo>
                      <a:pt x="3798" y="4884"/>
                    </a:lnTo>
                    <a:lnTo>
                      <a:pt x="3648" y="4933"/>
                    </a:lnTo>
                    <a:lnTo>
                      <a:pt x="3492" y="4973"/>
                    </a:lnTo>
                    <a:lnTo>
                      <a:pt x="3333" y="5010"/>
                    </a:lnTo>
                    <a:lnTo>
                      <a:pt x="3171" y="5039"/>
                    </a:lnTo>
                    <a:lnTo>
                      <a:pt x="3005" y="5062"/>
                    </a:lnTo>
                    <a:lnTo>
                      <a:pt x="2837" y="5081"/>
                    </a:lnTo>
                    <a:lnTo>
                      <a:pt x="2669" y="5092"/>
                    </a:lnTo>
                    <a:lnTo>
                      <a:pt x="2500" y="5097"/>
                    </a:lnTo>
                    <a:lnTo>
                      <a:pt x="2330" y="5097"/>
                    </a:lnTo>
                    <a:lnTo>
                      <a:pt x="2161" y="5090"/>
                    </a:lnTo>
                    <a:lnTo>
                      <a:pt x="1993" y="5077"/>
                    </a:lnTo>
                    <a:lnTo>
                      <a:pt x="1827" y="5061"/>
                    </a:lnTo>
                    <a:lnTo>
                      <a:pt x="1665" y="5035"/>
                    </a:lnTo>
                    <a:lnTo>
                      <a:pt x="1504" y="5006"/>
                    </a:lnTo>
                    <a:lnTo>
                      <a:pt x="1349" y="4971"/>
                    </a:lnTo>
                    <a:lnTo>
                      <a:pt x="1198" y="4929"/>
                    </a:lnTo>
                    <a:lnTo>
                      <a:pt x="1052" y="4884"/>
                    </a:lnTo>
                    <a:lnTo>
                      <a:pt x="912" y="4831"/>
                    </a:lnTo>
                    <a:lnTo>
                      <a:pt x="779" y="4774"/>
                    </a:lnTo>
                    <a:lnTo>
                      <a:pt x="651" y="4711"/>
                    </a:lnTo>
                    <a:lnTo>
                      <a:pt x="534" y="4641"/>
                    </a:lnTo>
                    <a:lnTo>
                      <a:pt x="430" y="4572"/>
                    </a:lnTo>
                    <a:lnTo>
                      <a:pt x="339" y="4501"/>
                    </a:lnTo>
                    <a:lnTo>
                      <a:pt x="259" y="4428"/>
                    </a:lnTo>
                    <a:lnTo>
                      <a:pt x="190" y="4353"/>
                    </a:lnTo>
                    <a:lnTo>
                      <a:pt x="131" y="4277"/>
                    </a:lnTo>
                    <a:lnTo>
                      <a:pt x="84" y="4198"/>
                    </a:lnTo>
                    <a:lnTo>
                      <a:pt x="48" y="4120"/>
                    </a:lnTo>
                    <a:lnTo>
                      <a:pt x="22" y="4040"/>
                    </a:lnTo>
                    <a:lnTo>
                      <a:pt x="6" y="3959"/>
                    </a:lnTo>
                    <a:lnTo>
                      <a:pt x="0" y="3879"/>
                    </a:lnTo>
                    <a:lnTo>
                      <a:pt x="6" y="3799"/>
                    </a:lnTo>
                    <a:lnTo>
                      <a:pt x="22" y="3719"/>
                    </a:lnTo>
                    <a:lnTo>
                      <a:pt x="49" y="3640"/>
                    </a:lnTo>
                    <a:lnTo>
                      <a:pt x="86" y="3562"/>
                    </a:lnTo>
                    <a:lnTo>
                      <a:pt x="133" y="3485"/>
                    </a:lnTo>
                    <a:lnTo>
                      <a:pt x="190" y="3409"/>
                    </a:lnTo>
                    <a:lnTo>
                      <a:pt x="257" y="3336"/>
                    </a:lnTo>
                    <a:close/>
                    <a:moveTo>
                      <a:pt x="848" y="2197"/>
                    </a:moveTo>
                    <a:lnTo>
                      <a:pt x="848" y="2242"/>
                    </a:lnTo>
                    <a:lnTo>
                      <a:pt x="848" y="2290"/>
                    </a:lnTo>
                    <a:lnTo>
                      <a:pt x="848" y="2339"/>
                    </a:lnTo>
                    <a:lnTo>
                      <a:pt x="848" y="2386"/>
                    </a:lnTo>
                    <a:lnTo>
                      <a:pt x="848" y="2430"/>
                    </a:lnTo>
                    <a:lnTo>
                      <a:pt x="848" y="2468"/>
                    </a:lnTo>
                    <a:lnTo>
                      <a:pt x="848" y="2499"/>
                    </a:lnTo>
                    <a:lnTo>
                      <a:pt x="848" y="2521"/>
                    </a:lnTo>
                    <a:lnTo>
                      <a:pt x="848" y="2530"/>
                    </a:lnTo>
                    <a:lnTo>
                      <a:pt x="857" y="2609"/>
                    </a:lnTo>
                    <a:lnTo>
                      <a:pt x="875" y="2685"/>
                    </a:lnTo>
                    <a:lnTo>
                      <a:pt x="904" y="2760"/>
                    </a:lnTo>
                    <a:lnTo>
                      <a:pt x="943" y="2836"/>
                    </a:lnTo>
                    <a:lnTo>
                      <a:pt x="990" y="2911"/>
                    </a:lnTo>
                    <a:lnTo>
                      <a:pt x="1049" y="2984"/>
                    </a:lnTo>
                    <a:lnTo>
                      <a:pt x="1116" y="3055"/>
                    </a:lnTo>
                    <a:lnTo>
                      <a:pt x="1194" y="3126"/>
                    </a:lnTo>
                    <a:lnTo>
                      <a:pt x="1282" y="3194"/>
                    </a:lnTo>
                    <a:lnTo>
                      <a:pt x="1380" y="3259"/>
                    </a:lnTo>
                    <a:lnTo>
                      <a:pt x="1499" y="3329"/>
                    </a:lnTo>
                    <a:lnTo>
                      <a:pt x="1625" y="3392"/>
                    </a:lnTo>
                    <a:lnTo>
                      <a:pt x="1758" y="3449"/>
                    </a:lnTo>
                    <a:lnTo>
                      <a:pt x="1898" y="3502"/>
                    </a:lnTo>
                    <a:lnTo>
                      <a:pt x="2044" y="3549"/>
                    </a:lnTo>
                    <a:lnTo>
                      <a:pt x="2195" y="3589"/>
                    </a:lnTo>
                    <a:lnTo>
                      <a:pt x="2352" y="3624"/>
                    </a:lnTo>
                    <a:lnTo>
                      <a:pt x="2511" y="3655"/>
                    </a:lnTo>
                    <a:lnTo>
                      <a:pt x="2675" y="3679"/>
                    </a:lnTo>
                    <a:lnTo>
                      <a:pt x="2841" y="3697"/>
                    </a:lnTo>
                    <a:lnTo>
                      <a:pt x="3008" y="3708"/>
                    </a:lnTo>
                    <a:lnTo>
                      <a:pt x="3176" y="3715"/>
                    </a:lnTo>
                    <a:lnTo>
                      <a:pt x="3346" y="3715"/>
                    </a:lnTo>
                    <a:lnTo>
                      <a:pt x="3515" y="3710"/>
                    </a:lnTo>
                    <a:lnTo>
                      <a:pt x="3685" y="3699"/>
                    </a:lnTo>
                    <a:lnTo>
                      <a:pt x="3853" y="3681"/>
                    </a:lnTo>
                    <a:lnTo>
                      <a:pt x="4017" y="3657"/>
                    </a:lnTo>
                    <a:lnTo>
                      <a:pt x="4181" y="3628"/>
                    </a:lnTo>
                    <a:lnTo>
                      <a:pt x="4339" y="3593"/>
                    </a:lnTo>
                    <a:lnTo>
                      <a:pt x="4494" y="3551"/>
                    </a:lnTo>
                    <a:lnTo>
                      <a:pt x="4646" y="3502"/>
                    </a:lnTo>
                    <a:lnTo>
                      <a:pt x="4791" y="3449"/>
                    </a:lnTo>
                    <a:lnTo>
                      <a:pt x="4899" y="3402"/>
                    </a:lnTo>
                    <a:lnTo>
                      <a:pt x="4999" y="3354"/>
                    </a:lnTo>
                    <a:lnTo>
                      <a:pt x="4948" y="3427"/>
                    </a:lnTo>
                    <a:lnTo>
                      <a:pt x="4888" y="3500"/>
                    </a:lnTo>
                    <a:lnTo>
                      <a:pt x="4819" y="3571"/>
                    </a:lnTo>
                    <a:lnTo>
                      <a:pt x="4739" y="3639"/>
                    </a:lnTo>
                    <a:lnTo>
                      <a:pt x="4649" y="3706"/>
                    </a:lnTo>
                    <a:lnTo>
                      <a:pt x="4551" y="3770"/>
                    </a:lnTo>
                    <a:lnTo>
                      <a:pt x="4443" y="3830"/>
                    </a:lnTo>
                    <a:lnTo>
                      <a:pt x="4327" y="3888"/>
                    </a:lnTo>
                    <a:lnTo>
                      <a:pt x="4201" y="3941"/>
                    </a:lnTo>
                    <a:lnTo>
                      <a:pt x="4055" y="3996"/>
                    </a:lnTo>
                    <a:lnTo>
                      <a:pt x="3904" y="4043"/>
                    </a:lnTo>
                    <a:lnTo>
                      <a:pt x="3749" y="4085"/>
                    </a:lnTo>
                    <a:lnTo>
                      <a:pt x="3590" y="4122"/>
                    </a:lnTo>
                    <a:lnTo>
                      <a:pt x="3426" y="4151"/>
                    </a:lnTo>
                    <a:lnTo>
                      <a:pt x="3262" y="4175"/>
                    </a:lnTo>
                    <a:lnTo>
                      <a:pt x="3094" y="4193"/>
                    </a:lnTo>
                    <a:lnTo>
                      <a:pt x="2925" y="4204"/>
                    </a:lnTo>
                    <a:lnTo>
                      <a:pt x="2755" y="4209"/>
                    </a:lnTo>
                    <a:lnTo>
                      <a:pt x="2585" y="4207"/>
                    </a:lnTo>
                    <a:lnTo>
                      <a:pt x="2418" y="4202"/>
                    </a:lnTo>
                    <a:lnTo>
                      <a:pt x="2250" y="4189"/>
                    </a:lnTo>
                    <a:lnTo>
                      <a:pt x="2084" y="4171"/>
                    </a:lnTo>
                    <a:lnTo>
                      <a:pt x="1920" y="4147"/>
                    </a:lnTo>
                    <a:lnTo>
                      <a:pt x="1761" y="4118"/>
                    </a:lnTo>
                    <a:lnTo>
                      <a:pt x="1605" y="4083"/>
                    </a:lnTo>
                    <a:lnTo>
                      <a:pt x="1453" y="4041"/>
                    </a:lnTo>
                    <a:lnTo>
                      <a:pt x="1307" y="3996"/>
                    </a:lnTo>
                    <a:lnTo>
                      <a:pt x="1167" y="3943"/>
                    </a:lnTo>
                    <a:lnTo>
                      <a:pt x="1034" y="3885"/>
                    </a:lnTo>
                    <a:lnTo>
                      <a:pt x="908" y="3823"/>
                    </a:lnTo>
                    <a:lnTo>
                      <a:pt x="790" y="3753"/>
                    </a:lnTo>
                    <a:lnTo>
                      <a:pt x="689" y="3686"/>
                    </a:lnTo>
                    <a:lnTo>
                      <a:pt x="598" y="3615"/>
                    </a:lnTo>
                    <a:lnTo>
                      <a:pt x="520" y="3544"/>
                    </a:lnTo>
                    <a:lnTo>
                      <a:pt x="451" y="3469"/>
                    </a:lnTo>
                    <a:lnTo>
                      <a:pt x="392" y="3394"/>
                    </a:lnTo>
                    <a:lnTo>
                      <a:pt x="345" y="3318"/>
                    </a:lnTo>
                    <a:lnTo>
                      <a:pt x="306" y="3239"/>
                    </a:lnTo>
                    <a:lnTo>
                      <a:pt x="279" y="3161"/>
                    </a:lnTo>
                    <a:lnTo>
                      <a:pt x="263" y="3083"/>
                    </a:lnTo>
                    <a:lnTo>
                      <a:pt x="257" y="3002"/>
                    </a:lnTo>
                    <a:lnTo>
                      <a:pt x="261" y="2924"/>
                    </a:lnTo>
                    <a:lnTo>
                      <a:pt x="275" y="2846"/>
                    </a:lnTo>
                    <a:lnTo>
                      <a:pt x="299" y="2767"/>
                    </a:lnTo>
                    <a:lnTo>
                      <a:pt x="334" y="2691"/>
                    </a:lnTo>
                    <a:lnTo>
                      <a:pt x="378" y="2614"/>
                    </a:lnTo>
                    <a:lnTo>
                      <a:pt x="430" y="2539"/>
                    </a:lnTo>
                    <a:lnTo>
                      <a:pt x="494" y="2466"/>
                    </a:lnTo>
                    <a:lnTo>
                      <a:pt x="569" y="2395"/>
                    </a:lnTo>
                    <a:lnTo>
                      <a:pt x="651" y="2326"/>
                    </a:lnTo>
                    <a:lnTo>
                      <a:pt x="744" y="2260"/>
                    </a:lnTo>
                    <a:lnTo>
                      <a:pt x="848" y="2197"/>
                    </a:lnTo>
                    <a:close/>
                    <a:moveTo>
                      <a:pt x="5183" y="1353"/>
                    </a:moveTo>
                    <a:lnTo>
                      <a:pt x="5284" y="1424"/>
                    </a:lnTo>
                    <a:lnTo>
                      <a:pt x="5375" y="1495"/>
                    </a:lnTo>
                    <a:lnTo>
                      <a:pt x="5453" y="1569"/>
                    </a:lnTo>
                    <a:lnTo>
                      <a:pt x="5521" y="1644"/>
                    </a:lnTo>
                    <a:lnTo>
                      <a:pt x="5577" y="1723"/>
                    </a:lnTo>
                    <a:lnTo>
                      <a:pt x="5625" y="1801"/>
                    </a:lnTo>
                    <a:lnTo>
                      <a:pt x="5659" y="1881"/>
                    </a:lnTo>
                    <a:lnTo>
                      <a:pt x="5683" y="1961"/>
                    </a:lnTo>
                    <a:lnTo>
                      <a:pt x="5698" y="2042"/>
                    </a:lnTo>
                    <a:lnTo>
                      <a:pt x="5699" y="2122"/>
                    </a:lnTo>
                    <a:lnTo>
                      <a:pt x="5692" y="2204"/>
                    </a:lnTo>
                    <a:lnTo>
                      <a:pt x="5674" y="2284"/>
                    </a:lnTo>
                    <a:lnTo>
                      <a:pt x="5645" y="2362"/>
                    </a:lnTo>
                    <a:lnTo>
                      <a:pt x="5605" y="2441"/>
                    </a:lnTo>
                    <a:lnTo>
                      <a:pt x="5555" y="2519"/>
                    </a:lnTo>
                    <a:lnTo>
                      <a:pt x="5495" y="2594"/>
                    </a:lnTo>
                    <a:lnTo>
                      <a:pt x="5424" y="2667"/>
                    </a:lnTo>
                    <a:lnTo>
                      <a:pt x="5344" y="2738"/>
                    </a:lnTo>
                    <a:lnTo>
                      <a:pt x="5255" y="2807"/>
                    </a:lnTo>
                    <a:lnTo>
                      <a:pt x="5152" y="2875"/>
                    </a:lnTo>
                    <a:lnTo>
                      <a:pt x="5043" y="2937"/>
                    </a:lnTo>
                    <a:lnTo>
                      <a:pt x="4921" y="2997"/>
                    </a:lnTo>
                    <a:lnTo>
                      <a:pt x="4791" y="3053"/>
                    </a:lnTo>
                    <a:lnTo>
                      <a:pt x="4646" y="3108"/>
                    </a:lnTo>
                    <a:lnTo>
                      <a:pt x="4494" y="3155"/>
                    </a:lnTo>
                    <a:lnTo>
                      <a:pt x="4339" y="3197"/>
                    </a:lnTo>
                    <a:lnTo>
                      <a:pt x="4181" y="3234"/>
                    </a:lnTo>
                    <a:lnTo>
                      <a:pt x="4017" y="3263"/>
                    </a:lnTo>
                    <a:lnTo>
                      <a:pt x="3853" y="3287"/>
                    </a:lnTo>
                    <a:lnTo>
                      <a:pt x="3685" y="3303"/>
                    </a:lnTo>
                    <a:lnTo>
                      <a:pt x="3515" y="3316"/>
                    </a:lnTo>
                    <a:lnTo>
                      <a:pt x="3346" y="3321"/>
                    </a:lnTo>
                    <a:lnTo>
                      <a:pt x="3176" y="3320"/>
                    </a:lnTo>
                    <a:lnTo>
                      <a:pt x="3008" y="3314"/>
                    </a:lnTo>
                    <a:lnTo>
                      <a:pt x="2841" y="3301"/>
                    </a:lnTo>
                    <a:lnTo>
                      <a:pt x="2675" y="3283"/>
                    </a:lnTo>
                    <a:lnTo>
                      <a:pt x="2511" y="3259"/>
                    </a:lnTo>
                    <a:lnTo>
                      <a:pt x="2352" y="3230"/>
                    </a:lnTo>
                    <a:lnTo>
                      <a:pt x="2195" y="3194"/>
                    </a:lnTo>
                    <a:lnTo>
                      <a:pt x="2044" y="3154"/>
                    </a:lnTo>
                    <a:lnTo>
                      <a:pt x="1898" y="3106"/>
                    </a:lnTo>
                    <a:lnTo>
                      <a:pt x="1758" y="3055"/>
                    </a:lnTo>
                    <a:lnTo>
                      <a:pt x="1625" y="2997"/>
                    </a:lnTo>
                    <a:lnTo>
                      <a:pt x="1499" y="2933"/>
                    </a:lnTo>
                    <a:lnTo>
                      <a:pt x="1380" y="2866"/>
                    </a:lnTo>
                    <a:lnTo>
                      <a:pt x="1289" y="2804"/>
                    </a:lnTo>
                    <a:lnTo>
                      <a:pt x="1207" y="2742"/>
                    </a:lnTo>
                    <a:lnTo>
                      <a:pt x="1134" y="2678"/>
                    </a:lnTo>
                    <a:lnTo>
                      <a:pt x="1069" y="2612"/>
                    </a:lnTo>
                    <a:lnTo>
                      <a:pt x="1012" y="2545"/>
                    </a:lnTo>
                    <a:lnTo>
                      <a:pt x="965" y="2477"/>
                    </a:lnTo>
                    <a:lnTo>
                      <a:pt x="925" y="2408"/>
                    </a:lnTo>
                    <a:lnTo>
                      <a:pt x="1050" y="2475"/>
                    </a:lnTo>
                    <a:lnTo>
                      <a:pt x="1183" y="2537"/>
                    </a:lnTo>
                    <a:lnTo>
                      <a:pt x="1324" y="2592"/>
                    </a:lnTo>
                    <a:lnTo>
                      <a:pt x="1471" y="2643"/>
                    </a:lnTo>
                    <a:lnTo>
                      <a:pt x="1623" y="2687"/>
                    </a:lnTo>
                    <a:lnTo>
                      <a:pt x="1781" y="2725"/>
                    </a:lnTo>
                    <a:lnTo>
                      <a:pt x="1944" y="2756"/>
                    </a:lnTo>
                    <a:lnTo>
                      <a:pt x="2110" y="2784"/>
                    </a:lnTo>
                    <a:lnTo>
                      <a:pt x="2277" y="2804"/>
                    </a:lnTo>
                    <a:lnTo>
                      <a:pt x="2449" y="2818"/>
                    </a:lnTo>
                    <a:lnTo>
                      <a:pt x="2622" y="2826"/>
                    </a:lnTo>
                    <a:lnTo>
                      <a:pt x="2795" y="2827"/>
                    </a:lnTo>
                    <a:lnTo>
                      <a:pt x="2968" y="2824"/>
                    </a:lnTo>
                    <a:lnTo>
                      <a:pt x="3142" y="2813"/>
                    </a:lnTo>
                    <a:lnTo>
                      <a:pt x="3313" y="2796"/>
                    </a:lnTo>
                    <a:lnTo>
                      <a:pt x="3482" y="2773"/>
                    </a:lnTo>
                    <a:lnTo>
                      <a:pt x="3648" y="2743"/>
                    </a:lnTo>
                    <a:lnTo>
                      <a:pt x="3812" y="2707"/>
                    </a:lnTo>
                    <a:lnTo>
                      <a:pt x="3971" y="2665"/>
                    </a:lnTo>
                    <a:lnTo>
                      <a:pt x="4126" y="2616"/>
                    </a:lnTo>
                    <a:lnTo>
                      <a:pt x="4274" y="2559"/>
                    </a:lnTo>
                    <a:lnTo>
                      <a:pt x="4403" y="2505"/>
                    </a:lnTo>
                    <a:lnTo>
                      <a:pt x="4522" y="2446"/>
                    </a:lnTo>
                    <a:lnTo>
                      <a:pt x="4631" y="2383"/>
                    </a:lnTo>
                    <a:lnTo>
                      <a:pt x="4731" y="2319"/>
                    </a:lnTo>
                    <a:lnTo>
                      <a:pt x="4822" y="2249"/>
                    </a:lnTo>
                    <a:lnTo>
                      <a:pt x="4903" y="2180"/>
                    </a:lnTo>
                    <a:lnTo>
                      <a:pt x="4972" y="2107"/>
                    </a:lnTo>
                    <a:lnTo>
                      <a:pt x="5032" y="2033"/>
                    </a:lnTo>
                    <a:lnTo>
                      <a:pt x="5083" y="1958"/>
                    </a:lnTo>
                    <a:lnTo>
                      <a:pt x="5123" y="1879"/>
                    </a:lnTo>
                    <a:lnTo>
                      <a:pt x="5152" y="1801"/>
                    </a:lnTo>
                    <a:lnTo>
                      <a:pt x="5173" y="1723"/>
                    </a:lnTo>
                    <a:lnTo>
                      <a:pt x="5182" y="1642"/>
                    </a:lnTo>
                    <a:lnTo>
                      <a:pt x="5182" y="1633"/>
                    </a:lnTo>
                    <a:lnTo>
                      <a:pt x="5183" y="1611"/>
                    </a:lnTo>
                    <a:lnTo>
                      <a:pt x="5183" y="1580"/>
                    </a:lnTo>
                    <a:lnTo>
                      <a:pt x="5183" y="1542"/>
                    </a:lnTo>
                    <a:lnTo>
                      <a:pt x="5183" y="1498"/>
                    </a:lnTo>
                    <a:lnTo>
                      <a:pt x="5183" y="1449"/>
                    </a:lnTo>
                    <a:lnTo>
                      <a:pt x="5183" y="1402"/>
                    </a:lnTo>
                    <a:lnTo>
                      <a:pt x="5183" y="1353"/>
                    </a:lnTo>
                    <a:close/>
                    <a:moveTo>
                      <a:pt x="3348" y="1230"/>
                    </a:moveTo>
                    <a:lnTo>
                      <a:pt x="3410" y="1232"/>
                    </a:lnTo>
                    <a:lnTo>
                      <a:pt x="3466" y="1241"/>
                    </a:lnTo>
                    <a:lnTo>
                      <a:pt x="3513" y="1254"/>
                    </a:lnTo>
                    <a:lnTo>
                      <a:pt x="3552" y="1274"/>
                    </a:lnTo>
                    <a:lnTo>
                      <a:pt x="3581" y="1294"/>
                    </a:lnTo>
                    <a:lnTo>
                      <a:pt x="3601" y="1316"/>
                    </a:lnTo>
                    <a:lnTo>
                      <a:pt x="3614" y="1336"/>
                    </a:lnTo>
                    <a:lnTo>
                      <a:pt x="3617" y="1367"/>
                    </a:lnTo>
                    <a:lnTo>
                      <a:pt x="3610" y="1396"/>
                    </a:lnTo>
                    <a:lnTo>
                      <a:pt x="3590" y="1425"/>
                    </a:lnTo>
                    <a:lnTo>
                      <a:pt x="3559" y="1455"/>
                    </a:lnTo>
                    <a:lnTo>
                      <a:pt x="3523" y="1482"/>
                    </a:lnTo>
                    <a:lnTo>
                      <a:pt x="3481" y="1509"/>
                    </a:lnTo>
                    <a:lnTo>
                      <a:pt x="3070" y="1252"/>
                    </a:lnTo>
                    <a:lnTo>
                      <a:pt x="3149" y="1243"/>
                    </a:lnTo>
                    <a:lnTo>
                      <a:pt x="3218" y="1238"/>
                    </a:lnTo>
                    <a:lnTo>
                      <a:pt x="3276" y="1234"/>
                    </a:lnTo>
                    <a:lnTo>
                      <a:pt x="3348" y="1230"/>
                    </a:lnTo>
                    <a:close/>
                    <a:moveTo>
                      <a:pt x="1927" y="844"/>
                    </a:moveTo>
                    <a:lnTo>
                      <a:pt x="2290" y="1072"/>
                    </a:lnTo>
                    <a:lnTo>
                      <a:pt x="2237" y="1079"/>
                    </a:lnTo>
                    <a:lnTo>
                      <a:pt x="2179" y="1085"/>
                    </a:lnTo>
                    <a:lnTo>
                      <a:pt x="2119" y="1090"/>
                    </a:lnTo>
                    <a:lnTo>
                      <a:pt x="2059" y="1092"/>
                    </a:lnTo>
                    <a:lnTo>
                      <a:pt x="2002" y="1090"/>
                    </a:lnTo>
                    <a:lnTo>
                      <a:pt x="1946" y="1083"/>
                    </a:lnTo>
                    <a:lnTo>
                      <a:pt x="1911" y="1075"/>
                    </a:lnTo>
                    <a:lnTo>
                      <a:pt x="1880" y="1066"/>
                    </a:lnTo>
                    <a:lnTo>
                      <a:pt x="1853" y="1052"/>
                    </a:lnTo>
                    <a:lnTo>
                      <a:pt x="1831" y="1033"/>
                    </a:lnTo>
                    <a:lnTo>
                      <a:pt x="1814" y="1017"/>
                    </a:lnTo>
                    <a:lnTo>
                      <a:pt x="1807" y="999"/>
                    </a:lnTo>
                    <a:lnTo>
                      <a:pt x="1805" y="970"/>
                    </a:lnTo>
                    <a:lnTo>
                      <a:pt x="1812" y="942"/>
                    </a:lnTo>
                    <a:lnTo>
                      <a:pt x="1831" y="917"/>
                    </a:lnTo>
                    <a:lnTo>
                      <a:pt x="1860" y="891"/>
                    </a:lnTo>
                    <a:lnTo>
                      <a:pt x="1927" y="844"/>
                    </a:lnTo>
                    <a:close/>
                    <a:moveTo>
                      <a:pt x="1741" y="419"/>
                    </a:moveTo>
                    <a:lnTo>
                      <a:pt x="1442" y="539"/>
                    </a:lnTo>
                    <a:lnTo>
                      <a:pt x="1625" y="654"/>
                    </a:lnTo>
                    <a:lnTo>
                      <a:pt x="1554" y="694"/>
                    </a:lnTo>
                    <a:lnTo>
                      <a:pt x="1488" y="738"/>
                    </a:lnTo>
                    <a:lnTo>
                      <a:pt x="1431" y="786"/>
                    </a:lnTo>
                    <a:lnTo>
                      <a:pt x="1382" y="835"/>
                    </a:lnTo>
                    <a:lnTo>
                      <a:pt x="1344" y="884"/>
                    </a:lnTo>
                    <a:lnTo>
                      <a:pt x="1318" y="935"/>
                    </a:lnTo>
                    <a:lnTo>
                      <a:pt x="1304" y="986"/>
                    </a:lnTo>
                    <a:lnTo>
                      <a:pt x="1304" y="1037"/>
                    </a:lnTo>
                    <a:lnTo>
                      <a:pt x="1318" y="1090"/>
                    </a:lnTo>
                    <a:lnTo>
                      <a:pt x="1338" y="1128"/>
                    </a:lnTo>
                    <a:lnTo>
                      <a:pt x="1369" y="1167"/>
                    </a:lnTo>
                    <a:lnTo>
                      <a:pt x="1411" y="1203"/>
                    </a:lnTo>
                    <a:lnTo>
                      <a:pt x="1462" y="1239"/>
                    </a:lnTo>
                    <a:lnTo>
                      <a:pt x="1541" y="1283"/>
                    </a:lnTo>
                    <a:lnTo>
                      <a:pt x="1625" y="1318"/>
                    </a:lnTo>
                    <a:lnTo>
                      <a:pt x="1714" y="1345"/>
                    </a:lnTo>
                    <a:lnTo>
                      <a:pt x="1807" y="1365"/>
                    </a:lnTo>
                    <a:lnTo>
                      <a:pt x="1907" y="1376"/>
                    </a:lnTo>
                    <a:lnTo>
                      <a:pt x="2013" y="1378"/>
                    </a:lnTo>
                    <a:lnTo>
                      <a:pt x="2102" y="1376"/>
                    </a:lnTo>
                    <a:lnTo>
                      <a:pt x="2201" y="1371"/>
                    </a:lnTo>
                    <a:lnTo>
                      <a:pt x="2306" y="1362"/>
                    </a:lnTo>
                    <a:lnTo>
                      <a:pt x="2421" y="1349"/>
                    </a:lnTo>
                    <a:lnTo>
                      <a:pt x="2544" y="1332"/>
                    </a:lnTo>
                    <a:lnTo>
                      <a:pt x="2677" y="1312"/>
                    </a:lnTo>
                    <a:lnTo>
                      <a:pt x="3171" y="1622"/>
                    </a:lnTo>
                    <a:lnTo>
                      <a:pt x="3067" y="1642"/>
                    </a:lnTo>
                    <a:lnTo>
                      <a:pt x="2965" y="1653"/>
                    </a:lnTo>
                    <a:lnTo>
                      <a:pt x="2863" y="1657"/>
                    </a:lnTo>
                    <a:lnTo>
                      <a:pt x="2762" y="1651"/>
                    </a:lnTo>
                    <a:lnTo>
                      <a:pt x="2658" y="1641"/>
                    </a:lnTo>
                    <a:lnTo>
                      <a:pt x="2553" y="1624"/>
                    </a:lnTo>
                    <a:lnTo>
                      <a:pt x="2451" y="1894"/>
                    </a:lnTo>
                    <a:lnTo>
                      <a:pt x="2593" y="1910"/>
                    </a:lnTo>
                    <a:lnTo>
                      <a:pt x="2729" y="1918"/>
                    </a:lnTo>
                    <a:lnTo>
                      <a:pt x="2861" y="1919"/>
                    </a:lnTo>
                    <a:lnTo>
                      <a:pt x="2987" y="1914"/>
                    </a:lnTo>
                    <a:lnTo>
                      <a:pt x="3151" y="1894"/>
                    </a:lnTo>
                    <a:lnTo>
                      <a:pt x="3315" y="1861"/>
                    </a:lnTo>
                    <a:lnTo>
                      <a:pt x="3479" y="1816"/>
                    </a:lnTo>
                    <a:lnTo>
                      <a:pt x="3785" y="2007"/>
                    </a:lnTo>
                    <a:lnTo>
                      <a:pt x="4084" y="1887"/>
                    </a:lnTo>
                    <a:lnTo>
                      <a:pt x="3781" y="1697"/>
                    </a:lnTo>
                    <a:lnTo>
                      <a:pt x="3867" y="1651"/>
                    </a:lnTo>
                    <a:lnTo>
                      <a:pt x="3940" y="1608"/>
                    </a:lnTo>
                    <a:lnTo>
                      <a:pt x="4004" y="1562"/>
                    </a:lnTo>
                    <a:lnTo>
                      <a:pt x="4053" y="1517"/>
                    </a:lnTo>
                    <a:lnTo>
                      <a:pt x="4093" y="1473"/>
                    </a:lnTo>
                    <a:lnTo>
                      <a:pt x="4121" y="1427"/>
                    </a:lnTo>
                    <a:lnTo>
                      <a:pt x="4135" y="1384"/>
                    </a:lnTo>
                    <a:lnTo>
                      <a:pt x="4139" y="1340"/>
                    </a:lnTo>
                    <a:lnTo>
                      <a:pt x="4131" y="1296"/>
                    </a:lnTo>
                    <a:lnTo>
                      <a:pt x="4113" y="1252"/>
                    </a:lnTo>
                    <a:lnTo>
                      <a:pt x="4086" y="1208"/>
                    </a:lnTo>
                    <a:lnTo>
                      <a:pt x="4046" y="1167"/>
                    </a:lnTo>
                    <a:lnTo>
                      <a:pt x="3995" y="1125"/>
                    </a:lnTo>
                    <a:lnTo>
                      <a:pt x="3933" y="1083"/>
                    </a:lnTo>
                    <a:lnTo>
                      <a:pt x="3862" y="1043"/>
                    </a:lnTo>
                    <a:lnTo>
                      <a:pt x="3785" y="1008"/>
                    </a:lnTo>
                    <a:lnTo>
                      <a:pt x="3703" y="982"/>
                    </a:lnTo>
                    <a:lnTo>
                      <a:pt x="3616" y="962"/>
                    </a:lnTo>
                    <a:lnTo>
                      <a:pt x="3524" y="948"/>
                    </a:lnTo>
                    <a:lnTo>
                      <a:pt x="3426" y="942"/>
                    </a:lnTo>
                    <a:lnTo>
                      <a:pt x="3324" y="941"/>
                    </a:lnTo>
                    <a:lnTo>
                      <a:pt x="3109" y="953"/>
                    </a:lnTo>
                    <a:lnTo>
                      <a:pt x="2895" y="975"/>
                    </a:lnTo>
                    <a:lnTo>
                      <a:pt x="2680" y="1008"/>
                    </a:lnTo>
                    <a:lnTo>
                      <a:pt x="2232" y="727"/>
                    </a:lnTo>
                    <a:lnTo>
                      <a:pt x="2321" y="709"/>
                    </a:lnTo>
                    <a:lnTo>
                      <a:pt x="2412" y="700"/>
                    </a:lnTo>
                    <a:lnTo>
                      <a:pt x="2507" y="696"/>
                    </a:lnTo>
                    <a:lnTo>
                      <a:pt x="2649" y="698"/>
                    </a:lnTo>
                    <a:lnTo>
                      <a:pt x="2790" y="704"/>
                    </a:lnTo>
                    <a:lnTo>
                      <a:pt x="2853" y="441"/>
                    </a:lnTo>
                    <a:lnTo>
                      <a:pt x="2759" y="437"/>
                    </a:lnTo>
                    <a:lnTo>
                      <a:pt x="2671" y="436"/>
                    </a:lnTo>
                    <a:lnTo>
                      <a:pt x="2589" y="434"/>
                    </a:lnTo>
                    <a:lnTo>
                      <a:pt x="2472" y="436"/>
                    </a:lnTo>
                    <a:lnTo>
                      <a:pt x="2361" y="441"/>
                    </a:lnTo>
                    <a:lnTo>
                      <a:pt x="2254" y="454"/>
                    </a:lnTo>
                    <a:lnTo>
                      <a:pt x="2148" y="472"/>
                    </a:lnTo>
                    <a:lnTo>
                      <a:pt x="2077" y="488"/>
                    </a:lnTo>
                    <a:lnTo>
                      <a:pt x="2002" y="508"/>
                    </a:lnTo>
                    <a:lnTo>
                      <a:pt x="1922" y="532"/>
                    </a:lnTo>
                    <a:lnTo>
                      <a:pt x="1741" y="419"/>
                    </a:lnTo>
                    <a:close/>
                    <a:moveTo>
                      <a:pt x="2684" y="0"/>
                    </a:moveTo>
                    <a:lnTo>
                      <a:pt x="2853" y="0"/>
                    </a:lnTo>
                    <a:lnTo>
                      <a:pt x="3023" y="5"/>
                    </a:lnTo>
                    <a:lnTo>
                      <a:pt x="3191" y="18"/>
                    </a:lnTo>
                    <a:lnTo>
                      <a:pt x="3357" y="36"/>
                    </a:lnTo>
                    <a:lnTo>
                      <a:pt x="3519" y="60"/>
                    </a:lnTo>
                    <a:lnTo>
                      <a:pt x="3679" y="89"/>
                    </a:lnTo>
                    <a:lnTo>
                      <a:pt x="3834" y="126"/>
                    </a:lnTo>
                    <a:lnTo>
                      <a:pt x="3986" y="166"/>
                    </a:lnTo>
                    <a:lnTo>
                      <a:pt x="4131" y="213"/>
                    </a:lnTo>
                    <a:lnTo>
                      <a:pt x="4272" y="264"/>
                    </a:lnTo>
                    <a:lnTo>
                      <a:pt x="4405" y="322"/>
                    </a:lnTo>
                    <a:lnTo>
                      <a:pt x="4531" y="386"/>
                    </a:lnTo>
                    <a:lnTo>
                      <a:pt x="4649" y="454"/>
                    </a:lnTo>
                    <a:lnTo>
                      <a:pt x="4753" y="525"/>
                    </a:lnTo>
                    <a:lnTo>
                      <a:pt x="4846" y="596"/>
                    </a:lnTo>
                    <a:lnTo>
                      <a:pt x="4926" y="671"/>
                    </a:lnTo>
                    <a:lnTo>
                      <a:pt x="4997" y="747"/>
                    </a:lnTo>
                    <a:lnTo>
                      <a:pt x="5056" y="826"/>
                    </a:lnTo>
                    <a:lnTo>
                      <a:pt x="5103" y="904"/>
                    </a:lnTo>
                    <a:lnTo>
                      <a:pt x="5140" y="984"/>
                    </a:lnTo>
                    <a:lnTo>
                      <a:pt x="5165" y="1064"/>
                    </a:lnTo>
                    <a:lnTo>
                      <a:pt x="5180" y="1147"/>
                    </a:lnTo>
                    <a:lnTo>
                      <a:pt x="5183" y="1227"/>
                    </a:lnTo>
                    <a:lnTo>
                      <a:pt x="5176" y="1309"/>
                    </a:lnTo>
                    <a:lnTo>
                      <a:pt x="5158" y="1389"/>
                    </a:lnTo>
                    <a:lnTo>
                      <a:pt x="5131" y="1469"/>
                    </a:lnTo>
                    <a:lnTo>
                      <a:pt x="5090" y="1548"/>
                    </a:lnTo>
                    <a:lnTo>
                      <a:pt x="5041" y="1626"/>
                    </a:lnTo>
                    <a:lnTo>
                      <a:pt x="4981" y="1703"/>
                    </a:lnTo>
                    <a:lnTo>
                      <a:pt x="4912" y="1777"/>
                    </a:lnTo>
                    <a:lnTo>
                      <a:pt x="4830" y="1848"/>
                    </a:lnTo>
                    <a:lnTo>
                      <a:pt x="4739" y="1918"/>
                    </a:lnTo>
                    <a:lnTo>
                      <a:pt x="4638" y="1985"/>
                    </a:lnTo>
                    <a:lnTo>
                      <a:pt x="4527" y="2049"/>
                    </a:lnTo>
                    <a:lnTo>
                      <a:pt x="4405" y="2109"/>
                    </a:lnTo>
                    <a:lnTo>
                      <a:pt x="4274" y="2166"/>
                    </a:lnTo>
                    <a:lnTo>
                      <a:pt x="4128" y="2220"/>
                    </a:lnTo>
                    <a:lnTo>
                      <a:pt x="3978" y="2268"/>
                    </a:lnTo>
                    <a:lnTo>
                      <a:pt x="3822" y="2310"/>
                    </a:lnTo>
                    <a:lnTo>
                      <a:pt x="3663" y="2344"/>
                    </a:lnTo>
                    <a:lnTo>
                      <a:pt x="3501" y="2375"/>
                    </a:lnTo>
                    <a:lnTo>
                      <a:pt x="3335" y="2399"/>
                    </a:lnTo>
                    <a:lnTo>
                      <a:pt x="3167" y="2415"/>
                    </a:lnTo>
                    <a:lnTo>
                      <a:pt x="2999" y="2426"/>
                    </a:lnTo>
                    <a:lnTo>
                      <a:pt x="2830" y="2432"/>
                    </a:lnTo>
                    <a:lnTo>
                      <a:pt x="2660" y="2432"/>
                    </a:lnTo>
                    <a:lnTo>
                      <a:pt x="2491" y="2426"/>
                    </a:lnTo>
                    <a:lnTo>
                      <a:pt x="2323" y="2414"/>
                    </a:lnTo>
                    <a:lnTo>
                      <a:pt x="2157" y="2395"/>
                    </a:lnTo>
                    <a:lnTo>
                      <a:pt x="1995" y="2372"/>
                    </a:lnTo>
                    <a:lnTo>
                      <a:pt x="1834" y="2342"/>
                    </a:lnTo>
                    <a:lnTo>
                      <a:pt x="1679" y="2306"/>
                    </a:lnTo>
                    <a:lnTo>
                      <a:pt x="1528" y="2266"/>
                    </a:lnTo>
                    <a:lnTo>
                      <a:pt x="1382" y="2218"/>
                    </a:lnTo>
                    <a:lnTo>
                      <a:pt x="1242" y="2167"/>
                    </a:lnTo>
                    <a:lnTo>
                      <a:pt x="1109" y="2109"/>
                    </a:lnTo>
                    <a:lnTo>
                      <a:pt x="981" y="2045"/>
                    </a:lnTo>
                    <a:lnTo>
                      <a:pt x="863" y="1976"/>
                    </a:lnTo>
                    <a:lnTo>
                      <a:pt x="760" y="1907"/>
                    </a:lnTo>
                    <a:lnTo>
                      <a:pt x="667" y="1836"/>
                    </a:lnTo>
                    <a:lnTo>
                      <a:pt x="587" y="1761"/>
                    </a:lnTo>
                    <a:lnTo>
                      <a:pt x="516" y="1684"/>
                    </a:lnTo>
                    <a:lnTo>
                      <a:pt x="458" y="1606"/>
                    </a:lnTo>
                    <a:lnTo>
                      <a:pt x="410" y="1528"/>
                    </a:lnTo>
                    <a:lnTo>
                      <a:pt x="374" y="1447"/>
                    </a:lnTo>
                    <a:lnTo>
                      <a:pt x="348" y="1367"/>
                    </a:lnTo>
                    <a:lnTo>
                      <a:pt x="334" y="1285"/>
                    </a:lnTo>
                    <a:lnTo>
                      <a:pt x="330" y="1203"/>
                    </a:lnTo>
                    <a:lnTo>
                      <a:pt x="337" y="1123"/>
                    </a:lnTo>
                    <a:lnTo>
                      <a:pt x="356" y="1043"/>
                    </a:lnTo>
                    <a:lnTo>
                      <a:pt x="383" y="962"/>
                    </a:lnTo>
                    <a:lnTo>
                      <a:pt x="423" y="882"/>
                    </a:lnTo>
                    <a:lnTo>
                      <a:pt x="472" y="806"/>
                    </a:lnTo>
                    <a:lnTo>
                      <a:pt x="533" y="729"/>
                    </a:lnTo>
                    <a:lnTo>
                      <a:pt x="602" y="654"/>
                    </a:lnTo>
                    <a:lnTo>
                      <a:pt x="684" y="583"/>
                    </a:lnTo>
                    <a:lnTo>
                      <a:pt x="775" y="514"/>
                    </a:lnTo>
                    <a:lnTo>
                      <a:pt x="875" y="446"/>
                    </a:lnTo>
                    <a:lnTo>
                      <a:pt x="987" y="383"/>
                    </a:lnTo>
                    <a:lnTo>
                      <a:pt x="1109" y="322"/>
                    </a:lnTo>
                    <a:lnTo>
                      <a:pt x="1240" y="266"/>
                    </a:lnTo>
                    <a:lnTo>
                      <a:pt x="1386" y="211"/>
                    </a:lnTo>
                    <a:lnTo>
                      <a:pt x="1535" y="164"/>
                    </a:lnTo>
                    <a:lnTo>
                      <a:pt x="1692" y="122"/>
                    </a:lnTo>
                    <a:lnTo>
                      <a:pt x="1851" y="86"/>
                    </a:lnTo>
                    <a:lnTo>
                      <a:pt x="2013" y="56"/>
                    </a:lnTo>
                    <a:lnTo>
                      <a:pt x="2179" y="33"/>
                    </a:lnTo>
                    <a:lnTo>
                      <a:pt x="2347" y="16"/>
                    </a:lnTo>
                    <a:lnTo>
                      <a:pt x="2514" y="5"/>
                    </a:lnTo>
                    <a:lnTo>
                      <a:pt x="2684" y="0"/>
                    </a:lnTo>
                    <a:close/>
                  </a:path>
                </a:pathLst>
              </a:custGeom>
              <a:solidFill>
                <a:schemeClr val="accent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srgbClr val="000000"/>
                  </a:solidFill>
                </a:endParaRPr>
              </a:p>
            </p:txBody>
          </p:sp>
          <p:sp>
            <p:nvSpPr>
              <p:cNvPr id="29" name="Freeform 308"/>
              <p:cNvSpPr>
                <a:spLocks noChangeAspect="1" noEditPoints="1"/>
              </p:cNvSpPr>
              <p:nvPr/>
            </p:nvSpPr>
            <p:spPr bwMode="auto">
              <a:xfrm>
                <a:off x="3630766" y="1619250"/>
                <a:ext cx="240886" cy="254155"/>
              </a:xfrm>
              <a:custGeom>
                <a:avLst/>
                <a:gdLst>
                  <a:gd name="T0" fmla="*/ 5174 w 5699"/>
                  <a:gd name="T1" fmla="*/ 4893 h 6014"/>
                  <a:gd name="T2" fmla="*/ 4525 w 5699"/>
                  <a:gd name="T3" fmla="*/ 5629 h 6014"/>
                  <a:gd name="T4" fmla="*/ 2999 w 5699"/>
                  <a:gd name="T5" fmla="*/ 6009 h 6014"/>
                  <a:gd name="T6" fmla="*/ 1382 w 5699"/>
                  <a:gd name="T7" fmla="*/ 5801 h 6014"/>
                  <a:gd name="T8" fmla="*/ 421 w 5699"/>
                  <a:gd name="T9" fmla="*/ 5126 h 6014"/>
                  <a:gd name="T10" fmla="*/ 1052 w 5699"/>
                  <a:gd name="T11" fmla="*/ 5277 h 6014"/>
                  <a:gd name="T12" fmla="*/ 2669 w 5699"/>
                  <a:gd name="T13" fmla="*/ 5485 h 6014"/>
                  <a:gd name="T14" fmla="*/ 4192 w 5699"/>
                  <a:gd name="T15" fmla="*/ 5110 h 6014"/>
                  <a:gd name="T16" fmla="*/ 4843 w 5699"/>
                  <a:gd name="T17" fmla="*/ 4388 h 6014"/>
                  <a:gd name="T18" fmla="*/ 257 w 5699"/>
                  <a:gd name="T19" fmla="*/ 3411 h 6014"/>
                  <a:gd name="T20" fmla="*/ 691 w 5699"/>
                  <a:gd name="T21" fmla="*/ 4082 h 6014"/>
                  <a:gd name="T22" fmla="*/ 2084 w 5699"/>
                  <a:gd name="T23" fmla="*/ 4567 h 6014"/>
                  <a:gd name="T24" fmla="*/ 3749 w 5699"/>
                  <a:gd name="T25" fmla="*/ 4481 h 6014"/>
                  <a:gd name="T26" fmla="*/ 4850 w 5699"/>
                  <a:gd name="T27" fmla="*/ 3934 h 6014"/>
                  <a:gd name="T28" fmla="*/ 4296 w 5699"/>
                  <a:gd name="T29" fmla="*/ 4658 h 6014"/>
                  <a:gd name="T30" fmla="*/ 2837 w 5699"/>
                  <a:gd name="T31" fmla="*/ 5081 h 6014"/>
                  <a:gd name="T32" fmla="*/ 1198 w 5699"/>
                  <a:gd name="T33" fmla="*/ 4929 h 6014"/>
                  <a:gd name="T34" fmla="*/ 131 w 5699"/>
                  <a:gd name="T35" fmla="*/ 4277 h 6014"/>
                  <a:gd name="T36" fmla="*/ 133 w 5699"/>
                  <a:gd name="T37" fmla="*/ 3485 h 6014"/>
                  <a:gd name="T38" fmla="*/ 848 w 5699"/>
                  <a:gd name="T39" fmla="*/ 2499 h 6014"/>
                  <a:gd name="T40" fmla="*/ 1194 w 5699"/>
                  <a:gd name="T41" fmla="*/ 3126 h 6014"/>
                  <a:gd name="T42" fmla="*/ 2511 w 5699"/>
                  <a:gd name="T43" fmla="*/ 3655 h 6014"/>
                  <a:gd name="T44" fmla="*/ 4181 w 5699"/>
                  <a:gd name="T45" fmla="*/ 3628 h 6014"/>
                  <a:gd name="T46" fmla="*/ 4739 w 5699"/>
                  <a:gd name="T47" fmla="*/ 3639 h 6014"/>
                  <a:gd name="T48" fmla="*/ 3426 w 5699"/>
                  <a:gd name="T49" fmla="*/ 4151 h 6014"/>
                  <a:gd name="T50" fmla="*/ 1761 w 5699"/>
                  <a:gd name="T51" fmla="*/ 4118 h 6014"/>
                  <a:gd name="T52" fmla="*/ 520 w 5699"/>
                  <a:gd name="T53" fmla="*/ 3544 h 6014"/>
                  <a:gd name="T54" fmla="*/ 299 w 5699"/>
                  <a:gd name="T55" fmla="*/ 2767 h 6014"/>
                  <a:gd name="T56" fmla="*/ 5284 w 5699"/>
                  <a:gd name="T57" fmla="*/ 1424 h 6014"/>
                  <a:gd name="T58" fmla="*/ 5692 w 5699"/>
                  <a:gd name="T59" fmla="*/ 2204 h 6014"/>
                  <a:gd name="T60" fmla="*/ 5043 w 5699"/>
                  <a:gd name="T61" fmla="*/ 2937 h 6014"/>
                  <a:gd name="T62" fmla="*/ 3515 w 5699"/>
                  <a:gd name="T63" fmla="*/ 3316 h 6014"/>
                  <a:gd name="T64" fmla="*/ 1898 w 5699"/>
                  <a:gd name="T65" fmla="*/ 3106 h 6014"/>
                  <a:gd name="T66" fmla="*/ 965 w 5699"/>
                  <a:gd name="T67" fmla="*/ 2477 h 6014"/>
                  <a:gd name="T68" fmla="*/ 2277 w 5699"/>
                  <a:gd name="T69" fmla="*/ 2804 h 6014"/>
                  <a:gd name="T70" fmla="*/ 3971 w 5699"/>
                  <a:gd name="T71" fmla="*/ 2665 h 6014"/>
                  <a:gd name="T72" fmla="*/ 5032 w 5699"/>
                  <a:gd name="T73" fmla="*/ 2033 h 6014"/>
                  <a:gd name="T74" fmla="*/ 5183 w 5699"/>
                  <a:gd name="T75" fmla="*/ 1498 h 6014"/>
                  <a:gd name="T76" fmla="*/ 3601 w 5699"/>
                  <a:gd name="T77" fmla="*/ 1316 h 6014"/>
                  <a:gd name="T78" fmla="*/ 3218 w 5699"/>
                  <a:gd name="T79" fmla="*/ 1238 h 6014"/>
                  <a:gd name="T80" fmla="*/ 1946 w 5699"/>
                  <a:gd name="T81" fmla="*/ 1083 h 6014"/>
                  <a:gd name="T82" fmla="*/ 1860 w 5699"/>
                  <a:gd name="T83" fmla="*/ 891 h 6014"/>
                  <a:gd name="T84" fmla="*/ 1318 w 5699"/>
                  <a:gd name="T85" fmla="*/ 935 h 6014"/>
                  <a:gd name="T86" fmla="*/ 1714 w 5699"/>
                  <a:gd name="T87" fmla="*/ 1345 h 6014"/>
                  <a:gd name="T88" fmla="*/ 3171 w 5699"/>
                  <a:gd name="T89" fmla="*/ 1622 h 6014"/>
                  <a:gd name="T90" fmla="*/ 2861 w 5699"/>
                  <a:gd name="T91" fmla="*/ 1919 h 6014"/>
                  <a:gd name="T92" fmla="*/ 4004 w 5699"/>
                  <a:gd name="T93" fmla="*/ 1562 h 6014"/>
                  <a:gd name="T94" fmla="*/ 3995 w 5699"/>
                  <a:gd name="T95" fmla="*/ 1125 h 6014"/>
                  <a:gd name="T96" fmla="*/ 2895 w 5699"/>
                  <a:gd name="T97" fmla="*/ 975 h 6014"/>
                  <a:gd name="T98" fmla="*/ 2671 w 5699"/>
                  <a:gd name="T99" fmla="*/ 436 h 6014"/>
                  <a:gd name="T100" fmla="*/ 2684 w 5699"/>
                  <a:gd name="T101" fmla="*/ 0 h 6014"/>
                  <a:gd name="T102" fmla="*/ 4272 w 5699"/>
                  <a:gd name="T103" fmla="*/ 264 h 6014"/>
                  <a:gd name="T104" fmla="*/ 5140 w 5699"/>
                  <a:gd name="T105" fmla="*/ 984 h 6014"/>
                  <a:gd name="T106" fmla="*/ 4912 w 5699"/>
                  <a:gd name="T107" fmla="*/ 1777 h 6014"/>
                  <a:gd name="T108" fmla="*/ 3663 w 5699"/>
                  <a:gd name="T109" fmla="*/ 2344 h 6014"/>
                  <a:gd name="T110" fmla="*/ 1995 w 5699"/>
                  <a:gd name="T111" fmla="*/ 2372 h 6014"/>
                  <a:gd name="T112" fmla="*/ 667 w 5699"/>
                  <a:gd name="T113" fmla="*/ 1836 h 6014"/>
                  <a:gd name="T114" fmla="*/ 356 w 5699"/>
                  <a:gd name="T115" fmla="*/ 1043 h 6014"/>
                  <a:gd name="T116" fmla="*/ 1109 w 5699"/>
                  <a:gd name="T117" fmla="*/ 322 h 6014"/>
                  <a:gd name="T118" fmla="*/ 2684 w 5699"/>
                  <a:gd name="T119" fmla="*/ 0 h 6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99" h="6014">
                    <a:moveTo>
                      <a:pt x="4853" y="4184"/>
                    </a:moveTo>
                    <a:lnTo>
                      <a:pt x="4932" y="4258"/>
                    </a:lnTo>
                    <a:lnTo>
                      <a:pt x="5001" y="4335"/>
                    </a:lnTo>
                    <a:lnTo>
                      <a:pt x="5059" y="4412"/>
                    </a:lnTo>
                    <a:lnTo>
                      <a:pt x="5105" y="4490"/>
                    </a:lnTo>
                    <a:lnTo>
                      <a:pt x="5142" y="4570"/>
                    </a:lnTo>
                    <a:lnTo>
                      <a:pt x="5165" y="4650"/>
                    </a:lnTo>
                    <a:lnTo>
                      <a:pt x="5180" y="4732"/>
                    </a:lnTo>
                    <a:lnTo>
                      <a:pt x="5183" y="4813"/>
                    </a:lnTo>
                    <a:lnTo>
                      <a:pt x="5174" y="4893"/>
                    </a:lnTo>
                    <a:lnTo>
                      <a:pt x="5158" y="4975"/>
                    </a:lnTo>
                    <a:lnTo>
                      <a:pt x="5129" y="5053"/>
                    </a:lnTo>
                    <a:lnTo>
                      <a:pt x="5089" y="5132"/>
                    </a:lnTo>
                    <a:lnTo>
                      <a:pt x="5039" y="5210"/>
                    </a:lnTo>
                    <a:lnTo>
                      <a:pt x="4979" y="5285"/>
                    </a:lnTo>
                    <a:lnTo>
                      <a:pt x="4910" y="5360"/>
                    </a:lnTo>
                    <a:lnTo>
                      <a:pt x="4828" y="5431"/>
                    </a:lnTo>
                    <a:lnTo>
                      <a:pt x="4739" y="5500"/>
                    </a:lnTo>
                    <a:lnTo>
                      <a:pt x="4637" y="5567"/>
                    </a:lnTo>
                    <a:lnTo>
                      <a:pt x="4525" y="5629"/>
                    </a:lnTo>
                    <a:lnTo>
                      <a:pt x="4405" y="5690"/>
                    </a:lnTo>
                    <a:lnTo>
                      <a:pt x="4274" y="5746"/>
                    </a:lnTo>
                    <a:lnTo>
                      <a:pt x="4128" y="5801"/>
                    </a:lnTo>
                    <a:lnTo>
                      <a:pt x="3978" y="5848"/>
                    </a:lnTo>
                    <a:lnTo>
                      <a:pt x="3822" y="5890"/>
                    </a:lnTo>
                    <a:lnTo>
                      <a:pt x="3663" y="5926"/>
                    </a:lnTo>
                    <a:lnTo>
                      <a:pt x="3501" y="5956"/>
                    </a:lnTo>
                    <a:lnTo>
                      <a:pt x="3335" y="5979"/>
                    </a:lnTo>
                    <a:lnTo>
                      <a:pt x="3167" y="5996"/>
                    </a:lnTo>
                    <a:lnTo>
                      <a:pt x="2999" y="6009"/>
                    </a:lnTo>
                    <a:lnTo>
                      <a:pt x="2830" y="6014"/>
                    </a:lnTo>
                    <a:lnTo>
                      <a:pt x="2660" y="6012"/>
                    </a:lnTo>
                    <a:lnTo>
                      <a:pt x="2491" y="6007"/>
                    </a:lnTo>
                    <a:lnTo>
                      <a:pt x="2323" y="5994"/>
                    </a:lnTo>
                    <a:lnTo>
                      <a:pt x="2157" y="5976"/>
                    </a:lnTo>
                    <a:lnTo>
                      <a:pt x="1995" y="5952"/>
                    </a:lnTo>
                    <a:lnTo>
                      <a:pt x="1834" y="5923"/>
                    </a:lnTo>
                    <a:lnTo>
                      <a:pt x="1679" y="5888"/>
                    </a:lnTo>
                    <a:lnTo>
                      <a:pt x="1528" y="5846"/>
                    </a:lnTo>
                    <a:lnTo>
                      <a:pt x="1382" y="5801"/>
                    </a:lnTo>
                    <a:lnTo>
                      <a:pt x="1242" y="5748"/>
                    </a:lnTo>
                    <a:lnTo>
                      <a:pt x="1109" y="5690"/>
                    </a:lnTo>
                    <a:lnTo>
                      <a:pt x="981" y="5628"/>
                    </a:lnTo>
                    <a:lnTo>
                      <a:pt x="863" y="5558"/>
                    </a:lnTo>
                    <a:lnTo>
                      <a:pt x="764" y="5491"/>
                    </a:lnTo>
                    <a:lnTo>
                      <a:pt x="675" y="5422"/>
                    </a:lnTo>
                    <a:lnTo>
                      <a:pt x="595" y="5350"/>
                    </a:lnTo>
                    <a:lnTo>
                      <a:pt x="527" y="5277"/>
                    </a:lnTo>
                    <a:lnTo>
                      <a:pt x="469" y="5203"/>
                    </a:lnTo>
                    <a:lnTo>
                      <a:pt x="421" y="5126"/>
                    </a:lnTo>
                    <a:lnTo>
                      <a:pt x="383" y="5050"/>
                    </a:lnTo>
                    <a:lnTo>
                      <a:pt x="356" y="4973"/>
                    </a:lnTo>
                    <a:lnTo>
                      <a:pt x="337" y="4895"/>
                    </a:lnTo>
                    <a:lnTo>
                      <a:pt x="398" y="4942"/>
                    </a:lnTo>
                    <a:lnTo>
                      <a:pt x="463" y="4989"/>
                    </a:lnTo>
                    <a:lnTo>
                      <a:pt x="534" y="5037"/>
                    </a:lnTo>
                    <a:lnTo>
                      <a:pt x="651" y="5104"/>
                    </a:lnTo>
                    <a:lnTo>
                      <a:pt x="779" y="5168"/>
                    </a:lnTo>
                    <a:lnTo>
                      <a:pt x="912" y="5226"/>
                    </a:lnTo>
                    <a:lnTo>
                      <a:pt x="1052" y="5277"/>
                    </a:lnTo>
                    <a:lnTo>
                      <a:pt x="1198" y="5325"/>
                    </a:lnTo>
                    <a:lnTo>
                      <a:pt x="1349" y="5365"/>
                    </a:lnTo>
                    <a:lnTo>
                      <a:pt x="1504" y="5401"/>
                    </a:lnTo>
                    <a:lnTo>
                      <a:pt x="1665" y="5431"/>
                    </a:lnTo>
                    <a:lnTo>
                      <a:pt x="1827" y="5454"/>
                    </a:lnTo>
                    <a:lnTo>
                      <a:pt x="1993" y="5473"/>
                    </a:lnTo>
                    <a:lnTo>
                      <a:pt x="2161" y="5485"/>
                    </a:lnTo>
                    <a:lnTo>
                      <a:pt x="2330" y="5491"/>
                    </a:lnTo>
                    <a:lnTo>
                      <a:pt x="2500" y="5491"/>
                    </a:lnTo>
                    <a:lnTo>
                      <a:pt x="2669" y="5485"/>
                    </a:lnTo>
                    <a:lnTo>
                      <a:pt x="2837" y="5474"/>
                    </a:lnTo>
                    <a:lnTo>
                      <a:pt x="3005" y="5458"/>
                    </a:lnTo>
                    <a:lnTo>
                      <a:pt x="3171" y="5434"/>
                    </a:lnTo>
                    <a:lnTo>
                      <a:pt x="3333" y="5405"/>
                    </a:lnTo>
                    <a:lnTo>
                      <a:pt x="3492" y="5369"/>
                    </a:lnTo>
                    <a:lnTo>
                      <a:pt x="3648" y="5327"/>
                    </a:lnTo>
                    <a:lnTo>
                      <a:pt x="3798" y="5279"/>
                    </a:lnTo>
                    <a:lnTo>
                      <a:pt x="3944" y="5225"/>
                    </a:lnTo>
                    <a:lnTo>
                      <a:pt x="4073" y="5170"/>
                    </a:lnTo>
                    <a:lnTo>
                      <a:pt x="4192" y="5110"/>
                    </a:lnTo>
                    <a:lnTo>
                      <a:pt x="4301" y="5048"/>
                    </a:lnTo>
                    <a:lnTo>
                      <a:pt x="4401" y="4982"/>
                    </a:lnTo>
                    <a:lnTo>
                      <a:pt x="4492" y="4915"/>
                    </a:lnTo>
                    <a:lnTo>
                      <a:pt x="4573" y="4844"/>
                    </a:lnTo>
                    <a:lnTo>
                      <a:pt x="4642" y="4773"/>
                    </a:lnTo>
                    <a:lnTo>
                      <a:pt x="4702" y="4698"/>
                    </a:lnTo>
                    <a:lnTo>
                      <a:pt x="4753" y="4621"/>
                    </a:lnTo>
                    <a:lnTo>
                      <a:pt x="4793" y="4545"/>
                    </a:lnTo>
                    <a:lnTo>
                      <a:pt x="4822" y="4466"/>
                    </a:lnTo>
                    <a:lnTo>
                      <a:pt x="4843" y="4388"/>
                    </a:lnTo>
                    <a:lnTo>
                      <a:pt x="4852" y="4308"/>
                    </a:lnTo>
                    <a:lnTo>
                      <a:pt x="4852" y="4300"/>
                    </a:lnTo>
                    <a:lnTo>
                      <a:pt x="4852" y="4282"/>
                    </a:lnTo>
                    <a:lnTo>
                      <a:pt x="4853" y="4255"/>
                    </a:lnTo>
                    <a:lnTo>
                      <a:pt x="4853" y="4222"/>
                    </a:lnTo>
                    <a:lnTo>
                      <a:pt x="4853" y="4184"/>
                    </a:lnTo>
                    <a:close/>
                    <a:moveTo>
                      <a:pt x="257" y="3336"/>
                    </a:moveTo>
                    <a:lnTo>
                      <a:pt x="257" y="3367"/>
                    </a:lnTo>
                    <a:lnTo>
                      <a:pt x="257" y="3392"/>
                    </a:lnTo>
                    <a:lnTo>
                      <a:pt x="257" y="3411"/>
                    </a:lnTo>
                    <a:lnTo>
                      <a:pt x="257" y="3420"/>
                    </a:lnTo>
                    <a:lnTo>
                      <a:pt x="266" y="3496"/>
                    </a:lnTo>
                    <a:lnTo>
                      <a:pt x="285" y="3573"/>
                    </a:lnTo>
                    <a:lnTo>
                      <a:pt x="314" y="3650"/>
                    </a:lnTo>
                    <a:lnTo>
                      <a:pt x="352" y="3724"/>
                    </a:lnTo>
                    <a:lnTo>
                      <a:pt x="399" y="3799"/>
                    </a:lnTo>
                    <a:lnTo>
                      <a:pt x="458" y="3872"/>
                    </a:lnTo>
                    <a:lnTo>
                      <a:pt x="525" y="3943"/>
                    </a:lnTo>
                    <a:lnTo>
                      <a:pt x="604" y="4014"/>
                    </a:lnTo>
                    <a:lnTo>
                      <a:pt x="691" y="4082"/>
                    </a:lnTo>
                    <a:lnTo>
                      <a:pt x="790" y="4147"/>
                    </a:lnTo>
                    <a:lnTo>
                      <a:pt x="908" y="4216"/>
                    </a:lnTo>
                    <a:lnTo>
                      <a:pt x="1034" y="4280"/>
                    </a:lnTo>
                    <a:lnTo>
                      <a:pt x="1167" y="4339"/>
                    </a:lnTo>
                    <a:lnTo>
                      <a:pt x="1307" y="4390"/>
                    </a:lnTo>
                    <a:lnTo>
                      <a:pt x="1453" y="4437"/>
                    </a:lnTo>
                    <a:lnTo>
                      <a:pt x="1605" y="4477"/>
                    </a:lnTo>
                    <a:lnTo>
                      <a:pt x="1761" y="4514"/>
                    </a:lnTo>
                    <a:lnTo>
                      <a:pt x="1920" y="4543"/>
                    </a:lnTo>
                    <a:lnTo>
                      <a:pt x="2084" y="4567"/>
                    </a:lnTo>
                    <a:lnTo>
                      <a:pt x="2250" y="4585"/>
                    </a:lnTo>
                    <a:lnTo>
                      <a:pt x="2418" y="4598"/>
                    </a:lnTo>
                    <a:lnTo>
                      <a:pt x="2585" y="4603"/>
                    </a:lnTo>
                    <a:lnTo>
                      <a:pt x="2755" y="4603"/>
                    </a:lnTo>
                    <a:lnTo>
                      <a:pt x="2925" y="4598"/>
                    </a:lnTo>
                    <a:lnTo>
                      <a:pt x="3094" y="4587"/>
                    </a:lnTo>
                    <a:lnTo>
                      <a:pt x="3262" y="4570"/>
                    </a:lnTo>
                    <a:lnTo>
                      <a:pt x="3426" y="4546"/>
                    </a:lnTo>
                    <a:lnTo>
                      <a:pt x="3590" y="4515"/>
                    </a:lnTo>
                    <a:lnTo>
                      <a:pt x="3749" y="4481"/>
                    </a:lnTo>
                    <a:lnTo>
                      <a:pt x="3904" y="4439"/>
                    </a:lnTo>
                    <a:lnTo>
                      <a:pt x="4055" y="4392"/>
                    </a:lnTo>
                    <a:lnTo>
                      <a:pt x="4201" y="4337"/>
                    </a:lnTo>
                    <a:lnTo>
                      <a:pt x="4317" y="4288"/>
                    </a:lnTo>
                    <a:lnTo>
                      <a:pt x="4425" y="4235"/>
                    </a:lnTo>
                    <a:lnTo>
                      <a:pt x="4527" y="4178"/>
                    </a:lnTo>
                    <a:lnTo>
                      <a:pt x="4618" y="4120"/>
                    </a:lnTo>
                    <a:lnTo>
                      <a:pt x="4704" y="4060"/>
                    </a:lnTo>
                    <a:lnTo>
                      <a:pt x="4781" y="3998"/>
                    </a:lnTo>
                    <a:lnTo>
                      <a:pt x="4850" y="3934"/>
                    </a:lnTo>
                    <a:lnTo>
                      <a:pt x="4839" y="4012"/>
                    </a:lnTo>
                    <a:lnTo>
                      <a:pt x="4817" y="4089"/>
                    </a:lnTo>
                    <a:lnTo>
                      <a:pt x="4784" y="4165"/>
                    </a:lnTo>
                    <a:lnTo>
                      <a:pt x="4744" y="4240"/>
                    </a:lnTo>
                    <a:lnTo>
                      <a:pt x="4693" y="4315"/>
                    </a:lnTo>
                    <a:lnTo>
                      <a:pt x="4633" y="4388"/>
                    </a:lnTo>
                    <a:lnTo>
                      <a:pt x="4562" y="4459"/>
                    </a:lnTo>
                    <a:lnTo>
                      <a:pt x="4483" y="4526"/>
                    </a:lnTo>
                    <a:lnTo>
                      <a:pt x="4394" y="4594"/>
                    </a:lnTo>
                    <a:lnTo>
                      <a:pt x="4296" y="4658"/>
                    </a:lnTo>
                    <a:lnTo>
                      <a:pt x="4188" y="4718"/>
                    </a:lnTo>
                    <a:lnTo>
                      <a:pt x="4071" y="4776"/>
                    </a:lnTo>
                    <a:lnTo>
                      <a:pt x="3944" y="4831"/>
                    </a:lnTo>
                    <a:lnTo>
                      <a:pt x="3798" y="4884"/>
                    </a:lnTo>
                    <a:lnTo>
                      <a:pt x="3648" y="4933"/>
                    </a:lnTo>
                    <a:lnTo>
                      <a:pt x="3492" y="4973"/>
                    </a:lnTo>
                    <a:lnTo>
                      <a:pt x="3333" y="5010"/>
                    </a:lnTo>
                    <a:lnTo>
                      <a:pt x="3171" y="5039"/>
                    </a:lnTo>
                    <a:lnTo>
                      <a:pt x="3005" y="5062"/>
                    </a:lnTo>
                    <a:lnTo>
                      <a:pt x="2837" y="5081"/>
                    </a:lnTo>
                    <a:lnTo>
                      <a:pt x="2669" y="5092"/>
                    </a:lnTo>
                    <a:lnTo>
                      <a:pt x="2500" y="5097"/>
                    </a:lnTo>
                    <a:lnTo>
                      <a:pt x="2330" y="5097"/>
                    </a:lnTo>
                    <a:lnTo>
                      <a:pt x="2161" y="5090"/>
                    </a:lnTo>
                    <a:lnTo>
                      <a:pt x="1993" y="5077"/>
                    </a:lnTo>
                    <a:lnTo>
                      <a:pt x="1827" y="5061"/>
                    </a:lnTo>
                    <a:lnTo>
                      <a:pt x="1665" y="5035"/>
                    </a:lnTo>
                    <a:lnTo>
                      <a:pt x="1504" y="5006"/>
                    </a:lnTo>
                    <a:lnTo>
                      <a:pt x="1349" y="4971"/>
                    </a:lnTo>
                    <a:lnTo>
                      <a:pt x="1198" y="4929"/>
                    </a:lnTo>
                    <a:lnTo>
                      <a:pt x="1052" y="4884"/>
                    </a:lnTo>
                    <a:lnTo>
                      <a:pt x="912" y="4831"/>
                    </a:lnTo>
                    <a:lnTo>
                      <a:pt x="779" y="4774"/>
                    </a:lnTo>
                    <a:lnTo>
                      <a:pt x="651" y="4711"/>
                    </a:lnTo>
                    <a:lnTo>
                      <a:pt x="534" y="4641"/>
                    </a:lnTo>
                    <a:lnTo>
                      <a:pt x="430" y="4572"/>
                    </a:lnTo>
                    <a:lnTo>
                      <a:pt x="339" y="4501"/>
                    </a:lnTo>
                    <a:lnTo>
                      <a:pt x="259" y="4428"/>
                    </a:lnTo>
                    <a:lnTo>
                      <a:pt x="190" y="4353"/>
                    </a:lnTo>
                    <a:lnTo>
                      <a:pt x="131" y="4277"/>
                    </a:lnTo>
                    <a:lnTo>
                      <a:pt x="84" y="4198"/>
                    </a:lnTo>
                    <a:lnTo>
                      <a:pt x="48" y="4120"/>
                    </a:lnTo>
                    <a:lnTo>
                      <a:pt x="22" y="4040"/>
                    </a:lnTo>
                    <a:lnTo>
                      <a:pt x="6" y="3959"/>
                    </a:lnTo>
                    <a:lnTo>
                      <a:pt x="0" y="3879"/>
                    </a:lnTo>
                    <a:lnTo>
                      <a:pt x="6" y="3799"/>
                    </a:lnTo>
                    <a:lnTo>
                      <a:pt x="22" y="3719"/>
                    </a:lnTo>
                    <a:lnTo>
                      <a:pt x="49" y="3640"/>
                    </a:lnTo>
                    <a:lnTo>
                      <a:pt x="86" y="3562"/>
                    </a:lnTo>
                    <a:lnTo>
                      <a:pt x="133" y="3485"/>
                    </a:lnTo>
                    <a:lnTo>
                      <a:pt x="190" y="3409"/>
                    </a:lnTo>
                    <a:lnTo>
                      <a:pt x="257" y="3336"/>
                    </a:lnTo>
                    <a:close/>
                    <a:moveTo>
                      <a:pt x="848" y="2197"/>
                    </a:moveTo>
                    <a:lnTo>
                      <a:pt x="848" y="2242"/>
                    </a:lnTo>
                    <a:lnTo>
                      <a:pt x="848" y="2290"/>
                    </a:lnTo>
                    <a:lnTo>
                      <a:pt x="848" y="2339"/>
                    </a:lnTo>
                    <a:lnTo>
                      <a:pt x="848" y="2386"/>
                    </a:lnTo>
                    <a:lnTo>
                      <a:pt x="848" y="2430"/>
                    </a:lnTo>
                    <a:lnTo>
                      <a:pt x="848" y="2468"/>
                    </a:lnTo>
                    <a:lnTo>
                      <a:pt x="848" y="2499"/>
                    </a:lnTo>
                    <a:lnTo>
                      <a:pt x="848" y="2521"/>
                    </a:lnTo>
                    <a:lnTo>
                      <a:pt x="848" y="2530"/>
                    </a:lnTo>
                    <a:lnTo>
                      <a:pt x="857" y="2609"/>
                    </a:lnTo>
                    <a:lnTo>
                      <a:pt x="875" y="2685"/>
                    </a:lnTo>
                    <a:lnTo>
                      <a:pt x="904" y="2760"/>
                    </a:lnTo>
                    <a:lnTo>
                      <a:pt x="943" y="2836"/>
                    </a:lnTo>
                    <a:lnTo>
                      <a:pt x="990" y="2911"/>
                    </a:lnTo>
                    <a:lnTo>
                      <a:pt x="1049" y="2984"/>
                    </a:lnTo>
                    <a:lnTo>
                      <a:pt x="1116" y="3055"/>
                    </a:lnTo>
                    <a:lnTo>
                      <a:pt x="1194" y="3126"/>
                    </a:lnTo>
                    <a:lnTo>
                      <a:pt x="1282" y="3194"/>
                    </a:lnTo>
                    <a:lnTo>
                      <a:pt x="1380" y="3259"/>
                    </a:lnTo>
                    <a:lnTo>
                      <a:pt x="1499" y="3329"/>
                    </a:lnTo>
                    <a:lnTo>
                      <a:pt x="1625" y="3392"/>
                    </a:lnTo>
                    <a:lnTo>
                      <a:pt x="1758" y="3449"/>
                    </a:lnTo>
                    <a:lnTo>
                      <a:pt x="1898" y="3502"/>
                    </a:lnTo>
                    <a:lnTo>
                      <a:pt x="2044" y="3549"/>
                    </a:lnTo>
                    <a:lnTo>
                      <a:pt x="2195" y="3589"/>
                    </a:lnTo>
                    <a:lnTo>
                      <a:pt x="2352" y="3624"/>
                    </a:lnTo>
                    <a:lnTo>
                      <a:pt x="2511" y="3655"/>
                    </a:lnTo>
                    <a:lnTo>
                      <a:pt x="2675" y="3679"/>
                    </a:lnTo>
                    <a:lnTo>
                      <a:pt x="2841" y="3697"/>
                    </a:lnTo>
                    <a:lnTo>
                      <a:pt x="3008" y="3708"/>
                    </a:lnTo>
                    <a:lnTo>
                      <a:pt x="3176" y="3715"/>
                    </a:lnTo>
                    <a:lnTo>
                      <a:pt x="3346" y="3715"/>
                    </a:lnTo>
                    <a:lnTo>
                      <a:pt x="3515" y="3710"/>
                    </a:lnTo>
                    <a:lnTo>
                      <a:pt x="3685" y="3699"/>
                    </a:lnTo>
                    <a:lnTo>
                      <a:pt x="3853" y="3681"/>
                    </a:lnTo>
                    <a:lnTo>
                      <a:pt x="4017" y="3657"/>
                    </a:lnTo>
                    <a:lnTo>
                      <a:pt x="4181" y="3628"/>
                    </a:lnTo>
                    <a:lnTo>
                      <a:pt x="4339" y="3593"/>
                    </a:lnTo>
                    <a:lnTo>
                      <a:pt x="4494" y="3551"/>
                    </a:lnTo>
                    <a:lnTo>
                      <a:pt x="4646" y="3502"/>
                    </a:lnTo>
                    <a:lnTo>
                      <a:pt x="4791" y="3449"/>
                    </a:lnTo>
                    <a:lnTo>
                      <a:pt x="4899" y="3402"/>
                    </a:lnTo>
                    <a:lnTo>
                      <a:pt x="4999" y="3354"/>
                    </a:lnTo>
                    <a:lnTo>
                      <a:pt x="4948" y="3427"/>
                    </a:lnTo>
                    <a:lnTo>
                      <a:pt x="4888" y="3500"/>
                    </a:lnTo>
                    <a:lnTo>
                      <a:pt x="4819" y="3571"/>
                    </a:lnTo>
                    <a:lnTo>
                      <a:pt x="4739" y="3639"/>
                    </a:lnTo>
                    <a:lnTo>
                      <a:pt x="4649" y="3706"/>
                    </a:lnTo>
                    <a:lnTo>
                      <a:pt x="4551" y="3770"/>
                    </a:lnTo>
                    <a:lnTo>
                      <a:pt x="4443" y="3830"/>
                    </a:lnTo>
                    <a:lnTo>
                      <a:pt x="4327" y="3888"/>
                    </a:lnTo>
                    <a:lnTo>
                      <a:pt x="4201" y="3941"/>
                    </a:lnTo>
                    <a:lnTo>
                      <a:pt x="4055" y="3996"/>
                    </a:lnTo>
                    <a:lnTo>
                      <a:pt x="3904" y="4043"/>
                    </a:lnTo>
                    <a:lnTo>
                      <a:pt x="3749" y="4085"/>
                    </a:lnTo>
                    <a:lnTo>
                      <a:pt x="3590" y="4122"/>
                    </a:lnTo>
                    <a:lnTo>
                      <a:pt x="3426" y="4151"/>
                    </a:lnTo>
                    <a:lnTo>
                      <a:pt x="3262" y="4175"/>
                    </a:lnTo>
                    <a:lnTo>
                      <a:pt x="3094" y="4193"/>
                    </a:lnTo>
                    <a:lnTo>
                      <a:pt x="2925" y="4204"/>
                    </a:lnTo>
                    <a:lnTo>
                      <a:pt x="2755" y="4209"/>
                    </a:lnTo>
                    <a:lnTo>
                      <a:pt x="2585" y="4207"/>
                    </a:lnTo>
                    <a:lnTo>
                      <a:pt x="2418" y="4202"/>
                    </a:lnTo>
                    <a:lnTo>
                      <a:pt x="2250" y="4189"/>
                    </a:lnTo>
                    <a:lnTo>
                      <a:pt x="2084" y="4171"/>
                    </a:lnTo>
                    <a:lnTo>
                      <a:pt x="1920" y="4147"/>
                    </a:lnTo>
                    <a:lnTo>
                      <a:pt x="1761" y="4118"/>
                    </a:lnTo>
                    <a:lnTo>
                      <a:pt x="1605" y="4083"/>
                    </a:lnTo>
                    <a:lnTo>
                      <a:pt x="1453" y="4041"/>
                    </a:lnTo>
                    <a:lnTo>
                      <a:pt x="1307" y="3996"/>
                    </a:lnTo>
                    <a:lnTo>
                      <a:pt x="1167" y="3943"/>
                    </a:lnTo>
                    <a:lnTo>
                      <a:pt x="1034" y="3885"/>
                    </a:lnTo>
                    <a:lnTo>
                      <a:pt x="908" y="3823"/>
                    </a:lnTo>
                    <a:lnTo>
                      <a:pt x="790" y="3753"/>
                    </a:lnTo>
                    <a:lnTo>
                      <a:pt x="689" y="3686"/>
                    </a:lnTo>
                    <a:lnTo>
                      <a:pt x="598" y="3615"/>
                    </a:lnTo>
                    <a:lnTo>
                      <a:pt x="520" y="3544"/>
                    </a:lnTo>
                    <a:lnTo>
                      <a:pt x="451" y="3469"/>
                    </a:lnTo>
                    <a:lnTo>
                      <a:pt x="392" y="3394"/>
                    </a:lnTo>
                    <a:lnTo>
                      <a:pt x="345" y="3318"/>
                    </a:lnTo>
                    <a:lnTo>
                      <a:pt x="306" y="3239"/>
                    </a:lnTo>
                    <a:lnTo>
                      <a:pt x="279" y="3161"/>
                    </a:lnTo>
                    <a:lnTo>
                      <a:pt x="263" y="3083"/>
                    </a:lnTo>
                    <a:lnTo>
                      <a:pt x="257" y="3002"/>
                    </a:lnTo>
                    <a:lnTo>
                      <a:pt x="261" y="2924"/>
                    </a:lnTo>
                    <a:lnTo>
                      <a:pt x="275" y="2846"/>
                    </a:lnTo>
                    <a:lnTo>
                      <a:pt x="299" y="2767"/>
                    </a:lnTo>
                    <a:lnTo>
                      <a:pt x="334" y="2691"/>
                    </a:lnTo>
                    <a:lnTo>
                      <a:pt x="378" y="2614"/>
                    </a:lnTo>
                    <a:lnTo>
                      <a:pt x="430" y="2539"/>
                    </a:lnTo>
                    <a:lnTo>
                      <a:pt x="494" y="2466"/>
                    </a:lnTo>
                    <a:lnTo>
                      <a:pt x="569" y="2395"/>
                    </a:lnTo>
                    <a:lnTo>
                      <a:pt x="651" y="2326"/>
                    </a:lnTo>
                    <a:lnTo>
                      <a:pt x="744" y="2260"/>
                    </a:lnTo>
                    <a:lnTo>
                      <a:pt x="848" y="2197"/>
                    </a:lnTo>
                    <a:close/>
                    <a:moveTo>
                      <a:pt x="5183" y="1353"/>
                    </a:moveTo>
                    <a:lnTo>
                      <a:pt x="5284" y="1424"/>
                    </a:lnTo>
                    <a:lnTo>
                      <a:pt x="5375" y="1495"/>
                    </a:lnTo>
                    <a:lnTo>
                      <a:pt x="5453" y="1569"/>
                    </a:lnTo>
                    <a:lnTo>
                      <a:pt x="5521" y="1644"/>
                    </a:lnTo>
                    <a:lnTo>
                      <a:pt x="5577" y="1723"/>
                    </a:lnTo>
                    <a:lnTo>
                      <a:pt x="5625" y="1801"/>
                    </a:lnTo>
                    <a:lnTo>
                      <a:pt x="5659" y="1881"/>
                    </a:lnTo>
                    <a:lnTo>
                      <a:pt x="5683" y="1961"/>
                    </a:lnTo>
                    <a:lnTo>
                      <a:pt x="5698" y="2042"/>
                    </a:lnTo>
                    <a:lnTo>
                      <a:pt x="5699" y="2122"/>
                    </a:lnTo>
                    <a:lnTo>
                      <a:pt x="5692" y="2204"/>
                    </a:lnTo>
                    <a:lnTo>
                      <a:pt x="5674" y="2284"/>
                    </a:lnTo>
                    <a:lnTo>
                      <a:pt x="5645" y="2362"/>
                    </a:lnTo>
                    <a:lnTo>
                      <a:pt x="5605" y="2441"/>
                    </a:lnTo>
                    <a:lnTo>
                      <a:pt x="5555" y="2519"/>
                    </a:lnTo>
                    <a:lnTo>
                      <a:pt x="5495" y="2594"/>
                    </a:lnTo>
                    <a:lnTo>
                      <a:pt x="5424" y="2667"/>
                    </a:lnTo>
                    <a:lnTo>
                      <a:pt x="5344" y="2738"/>
                    </a:lnTo>
                    <a:lnTo>
                      <a:pt x="5255" y="2807"/>
                    </a:lnTo>
                    <a:lnTo>
                      <a:pt x="5152" y="2875"/>
                    </a:lnTo>
                    <a:lnTo>
                      <a:pt x="5043" y="2937"/>
                    </a:lnTo>
                    <a:lnTo>
                      <a:pt x="4921" y="2997"/>
                    </a:lnTo>
                    <a:lnTo>
                      <a:pt x="4791" y="3053"/>
                    </a:lnTo>
                    <a:lnTo>
                      <a:pt x="4646" y="3108"/>
                    </a:lnTo>
                    <a:lnTo>
                      <a:pt x="4494" y="3155"/>
                    </a:lnTo>
                    <a:lnTo>
                      <a:pt x="4339" y="3197"/>
                    </a:lnTo>
                    <a:lnTo>
                      <a:pt x="4181" y="3234"/>
                    </a:lnTo>
                    <a:lnTo>
                      <a:pt x="4017" y="3263"/>
                    </a:lnTo>
                    <a:lnTo>
                      <a:pt x="3853" y="3287"/>
                    </a:lnTo>
                    <a:lnTo>
                      <a:pt x="3685" y="3303"/>
                    </a:lnTo>
                    <a:lnTo>
                      <a:pt x="3515" y="3316"/>
                    </a:lnTo>
                    <a:lnTo>
                      <a:pt x="3346" y="3321"/>
                    </a:lnTo>
                    <a:lnTo>
                      <a:pt x="3176" y="3320"/>
                    </a:lnTo>
                    <a:lnTo>
                      <a:pt x="3008" y="3314"/>
                    </a:lnTo>
                    <a:lnTo>
                      <a:pt x="2841" y="3301"/>
                    </a:lnTo>
                    <a:lnTo>
                      <a:pt x="2675" y="3283"/>
                    </a:lnTo>
                    <a:lnTo>
                      <a:pt x="2511" y="3259"/>
                    </a:lnTo>
                    <a:lnTo>
                      <a:pt x="2352" y="3230"/>
                    </a:lnTo>
                    <a:lnTo>
                      <a:pt x="2195" y="3194"/>
                    </a:lnTo>
                    <a:lnTo>
                      <a:pt x="2044" y="3154"/>
                    </a:lnTo>
                    <a:lnTo>
                      <a:pt x="1898" y="3106"/>
                    </a:lnTo>
                    <a:lnTo>
                      <a:pt x="1758" y="3055"/>
                    </a:lnTo>
                    <a:lnTo>
                      <a:pt x="1625" y="2997"/>
                    </a:lnTo>
                    <a:lnTo>
                      <a:pt x="1499" y="2933"/>
                    </a:lnTo>
                    <a:lnTo>
                      <a:pt x="1380" y="2866"/>
                    </a:lnTo>
                    <a:lnTo>
                      <a:pt x="1289" y="2804"/>
                    </a:lnTo>
                    <a:lnTo>
                      <a:pt x="1207" y="2742"/>
                    </a:lnTo>
                    <a:lnTo>
                      <a:pt x="1134" y="2678"/>
                    </a:lnTo>
                    <a:lnTo>
                      <a:pt x="1069" y="2612"/>
                    </a:lnTo>
                    <a:lnTo>
                      <a:pt x="1012" y="2545"/>
                    </a:lnTo>
                    <a:lnTo>
                      <a:pt x="965" y="2477"/>
                    </a:lnTo>
                    <a:lnTo>
                      <a:pt x="925" y="2408"/>
                    </a:lnTo>
                    <a:lnTo>
                      <a:pt x="1050" y="2475"/>
                    </a:lnTo>
                    <a:lnTo>
                      <a:pt x="1183" y="2537"/>
                    </a:lnTo>
                    <a:lnTo>
                      <a:pt x="1324" y="2592"/>
                    </a:lnTo>
                    <a:lnTo>
                      <a:pt x="1471" y="2643"/>
                    </a:lnTo>
                    <a:lnTo>
                      <a:pt x="1623" y="2687"/>
                    </a:lnTo>
                    <a:lnTo>
                      <a:pt x="1781" y="2725"/>
                    </a:lnTo>
                    <a:lnTo>
                      <a:pt x="1944" y="2756"/>
                    </a:lnTo>
                    <a:lnTo>
                      <a:pt x="2110" y="2784"/>
                    </a:lnTo>
                    <a:lnTo>
                      <a:pt x="2277" y="2804"/>
                    </a:lnTo>
                    <a:lnTo>
                      <a:pt x="2449" y="2818"/>
                    </a:lnTo>
                    <a:lnTo>
                      <a:pt x="2622" y="2826"/>
                    </a:lnTo>
                    <a:lnTo>
                      <a:pt x="2795" y="2827"/>
                    </a:lnTo>
                    <a:lnTo>
                      <a:pt x="2968" y="2824"/>
                    </a:lnTo>
                    <a:lnTo>
                      <a:pt x="3142" y="2813"/>
                    </a:lnTo>
                    <a:lnTo>
                      <a:pt x="3313" y="2796"/>
                    </a:lnTo>
                    <a:lnTo>
                      <a:pt x="3482" y="2773"/>
                    </a:lnTo>
                    <a:lnTo>
                      <a:pt x="3648" y="2743"/>
                    </a:lnTo>
                    <a:lnTo>
                      <a:pt x="3812" y="2707"/>
                    </a:lnTo>
                    <a:lnTo>
                      <a:pt x="3971" y="2665"/>
                    </a:lnTo>
                    <a:lnTo>
                      <a:pt x="4126" y="2616"/>
                    </a:lnTo>
                    <a:lnTo>
                      <a:pt x="4274" y="2559"/>
                    </a:lnTo>
                    <a:lnTo>
                      <a:pt x="4403" y="2505"/>
                    </a:lnTo>
                    <a:lnTo>
                      <a:pt x="4522" y="2446"/>
                    </a:lnTo>
                    <a:lnTo>
                      <a:pt x="4631" y="2383"/>
                    </a:lnTo>
                    <a:lnTo>
                      <a:pt x="4731" y="2319"/>
                    </a:lnTo>
                    <a:lnTo>
                      <a:pt x="4822" y="2249"/>
                    </a:lnTo>
                    <a:lnTo>
                      <a:pt x="4903" y="2180"/>
                    </a:lnTo>
                    <a:lnTo>
                      <a:pt x="4972" y="2107"/>
                    </a:lnTo>
                    <a:lnTo>
                      <a:pt x="5032" y="2033"/>
                    </a:lnTo>
                    <a:lnTo>
                      <a:pt x="5083" y="1958"/>
                    </a:lnTo>
                    <a:lnTo>
                      <a:pt x="5123" y="1879"/>
                    </a:lnTo>
                    <a:lnTo>
                      <a:pt x="5152" y="1801"/>
                    </a:lnTo>
                    <a:lnTo>
                      <a:pt x="5173" y="1723"/>
                    </a:lnTo>
                    <a:lnTo>
                      <a:pt x="5182" y="1642"/>
                    </a:lnTo>
                    <a:lnTo>
                      <a:pt x="5182" y="1633"/>
                    </a:lnTo>
                    <a:lnTo>
                      <a:pt x="5183" y="1611"/>
                    </a:lnTo>
                    <a:lnTo>
                      <a:pt x="5183" y="1580"/>
                    </a:lnTo>
                    <a:lnTo>
                      <a:pt x="5183" y="1542"/>
                    </a:lnTo>
                    <a:lnTo>
                      <a:pt x="5183" y="1498"/>
                    </a:lnTo>
                    <a:lnTo>
                      <a:pt x="5183" y="1449"/>
                    </a:lnTo>
                    <a:lnTo>
                      <a:pt x="5183" y="1402"/>
                    </a:lnTo>
                    <a:lnTo>
                      <a:pt x="5183" y="1353"/>
                    </a:lnTo>
                    <a:close/>
                    <a:moveTo>
                      <a:pt x="3348" y="1230"/>
                    </a:moveTo>
                    <a:lnTo>
                      <a:pt x="3410" y="1232"/>
                    </a:lnTo>
                    <a:lnTo>
                      <a:pt x="3466" y="1241"/>
                    </a:lnTo>
                    <a:lnTo>
                      <a:pt x="3513" y="1254"/>
                    </a:lnTo>
                    <a:lnTo>
                      <a:pt x="3552" y="1274"/>
                    </a:lnTo>
                    <a:lnTo>
                      <a:pt x="3581" y="1294"/>
                    </a:lnTo>
                    <a:lnTo>
                      <a:pt x="3601" y="1316"/>
                    </a:lnTo>
                    <a:lnTo>
                      <a:pt x="3614" y="1336"/>
                    </a:lnTo>
                    <a:lnTo>
                      <a:pt x="3617" y="1367"/>
                    </a:lnTo>
                    <a:lnTo>
                      <a:pt x="3610" y="1396"/>
                    </a:lnTo>
                    <a:lnTo>
                      <a:pt x="3590" y="1425"/>
                    </a:lnTo>
                    <a:lnTo>
                      <a:pt x="3559" y="1455"/>
                    </a:lnTo>
                    <a:lnTo>
                      <a:pt x="3523" y="1482"/>
                    </a:lnTo>
                    <a:lnTo>
                      <a:pt x="3481" y="1509"/>
                    </a:lnTo>
                    <a:lnTo>
                      <a:pt x="3070" y="1252"/>
                    </a:lnTo>
                    <a:lnTo>
                      <a:pt x="3149" y="1243"/>
                    </a:lnTo>
                    <a:lnTo>
                      <a:pt x="3218" y="1238"/>
                    </a:lnTo>
                    <a:lnTo>
                      <a:pt x="3276" y="1234"/>
                    </a:lnTo>
                    <a:lnTo>
                      <a:pt x="3348" y="1230"/>
                    </a:lnTo>
                    <a:close/>
                    <a:moveTo>
                      <a:pt x="1927" y="844"/>
                    </a:moveTo>
                    <a:lnTo>
                      <a:pt x="2290" y="1072"/>
                    </a:lnTo>
                    <a:lnTo>
                      <a:pt x="2237" y="1079"/>
                    </a:lnTo>
                    <a:lnTo>
                      <a:pt x="2179" y="1085"/>
                    </a:lnTo>
                    <a:lnTo>
                      <a:pt x="2119" y="1090"/>
                    </a:lnTo>
                    <a:lnTo>
                      <a:pt x="2059" y="1092"/>
                    </a:lnTo>
                    <a:lnTo>
                      <a:pt x="2002" y="1090"/>
                    </a:lnTo>
                    <a:lnTo>
                      <a:pt x="1946" y="1083"/>
                    </a:lnTo>
                    <a:lnTo>
                      <a:pt x="1911" y="1075"/>
                    </a:lnTo>
                    <a:lnTo>
                      <a:pt x="1880" y="1066"/>
                    </a:lnTo>
                    <a:lnTo>
                      <a:pt x="1853" y="1052"/>
                    </a:lnTo>
                    <a:lnTo>
                      <a:pt x="1831" y="1033"/>
                    </a:lnTo>
                    <a:lnTo>
                      <a:pt x="1814" y="1017"/>
                    </a:lnTo>
                    <a:lnTo>
                      <a:pt x="1807" y="999"/>
                    </a:lnTo>
                    <a:lnTo>
                      <a:pt x="1805" y="970"/>
                    </a:lnTo>
                    <a:lnTo>
                      <a:pt x="1812" y="942"/>
                    </a:lnTo>
                    <a:lnTo>
                      <a:pt x="1831" y="917"/>
                    </a:lnTo>
                    <a:lnTo>
                      <a:pt x="1860" y="891"/>
                    </a:lnTo>
                    <a:lnTo>
                      <a:pt x="1927" y="844"/>
                    </a:lnTo>
                    <a:close/>
                    <a:moveTo>
                      <a:pt x="1741" y="419"/>
                    </a:moveTo>
                    <a:lnTo>
                      <a:pt x="1442" y="539"/>
                    </a:lnTo>
                    <a:lnTo>
                      <a:pt x="1625" y="654"/>
                    </a:lnTo>
                    <a:lnTo>
                      <a:pt x="1554" y="694"/>
                    </a:lnTo>
                    <a:lnTo>
                      <a:pt x="1488" y="738"/>
                    </a:lnTo>
                    <a:lnTo>
                      <a:pt x="1431" y="786"/>
                    </a:lnTo>
                    <a:lnTo>
                      <a:pt x="1382" y="835"/>
                    </a:lnTo>
                    <a:lnTo>
                      <a:pt x="1344" y="884"/>
                    </a:lnTo>
                    <a:lnTo>
                      <a:pt x="1318" y="935"/>
                    </a:lnTo>
                    <a:lnTo>
                      <a:pt x="1304" y="986"/>
                    </a:lnTo>
                    <a:lnTo>
                      <a:pt x="1304" y="1037"/>
                    </a:lnTo>
                    <a:lnTo>
                      <a:pt x="1318" y="1090"/>
                    </a:lnTo>
                    <a:lnTo>
                      <a:pt x="1338" y="1128"/>
                    </a:lnTo>
                    <a:lnTo>
                      <a:pt x="1369" y="1167"/>
                    </a:lnTo>
                    <a:lnTo>
                      <a:pt x="1411" y="1203"/>
                    </a:lnTo>
                    <a:lnTo>
                      <a:pt x="1462" y="1239"/>
                    </a:lnTo>
                    <a:lnTo>
                      <a:pt x="1541" y="1283"/>
                    </a:lnTo>
                    <a:lnTo>
                      <a:pt x="1625" y="1318"/>
                    </a:lnTo>
                    <a:lnTo>
                      <a:pt x="1714" y="1345"/>
                    </a:lnTo>
                    <a:lnTo>
                      <a:pt x="1807" y="1365"/>
                    </a:lnTo>
                    <a:lnTo>
                      <a:pt x="1907" y="1376"/>
                    </a:lnTo>
                    <a:lnTo>
                      <a:pt x="2013" y="1378"/>
                    </a:lnTo>
                    <a:lnTo>
                      <a:pt x="2102" y="1376"/>
                    </a:lnTo>
                    <a:lnTo>
                      <a:pt x="2201" y="1371"/>
                    </a:lnTo>
                    <a:lnTo>
                      <a:pt x="2306" y="1362"/>
                    </a:lnTo>
                    <a:lnTo>
                      <a:pt x="2421" y="1349"/>
                    </a:lnTo>
                    <a:lnTo>
                      <a:pt x="2544" y="1332"/>
                    </a:lnTo>
                    <a:lnTo>
                      <a:pt x="2677" y="1312"/>
                    </a:lnTo>
                    <a:lnTo>
                      <a:pt x="3171" y="1622"/>
                    </a:lnTo>
                    <a:lnTo>
                      <a:pt x="3067" y="1642"/>
                    </a:lnTo>
                    <a:lnTo>
                      <a:pt x="2965" y="1653"/>
                    </a:lnTo>
                    <a:lnTo>
                      <a:pt x="2863" y="1657"/>
                    </a:lnTo>
                    <a:lnTo>
                      <a:pt x="2762" y="1651"/>
                    </a:lnTo>
                    <a:lnTo>
                      <a:pt x="2658" y="1641"/>
                    </a:lnTo>
                    <a:lnTo>
                      <a:pt x="2553" y="1624"/>
                    </a:lnTo>
                    <a:lnTo>
                      <a:pt x="2451" y="1894"/>
                    </a:lnTo>
                    <a:lnTo>
                      <a:pt x="2593" y="1910"/>
                    </a:lnTo>
                    <a:lnTo>
                      <a:pt x="2729" y="1918"/>
                    </a:lnTo>
                    <a:lnTo>
                      <a:pt x="2861" y="1919"/>
                    </a:lnTo>
                    <a:lnTo>
                      <a:pt x="2987" y="1914"/>
                    </a:lnTo>
                    <a:lnTo>
                      <a:pt x="3151" y="1894"/>
                    </a:lnTo>
                    <a:lnTo>
                      <a:pt x="3315" y="1861"/>
                    </a:lnTo>
                    <a:lnTo>
                      <a:pt x="3479" y="1816"/>
                    </a:lnTo>
                    <a:lnTo>
                      <a:pt x="3785" y="2007"/>
                    </a:lnTo>
                    <a:lnTo>
                      <a:pt x="4084" y="1887"/>
                    </a:lnTo>
                    <a:lnTo>
                      <a:pt x="3781" y="1697"/>
                    </a:lnTo>
                    <a:lnTo>
                      <a:pt x="3867" y="1651"/>
                    </a:lnTo>
                    <a:lnTo>
                      <a:pt x="3940" y="1608"/>
                    </a:lnTo>
                    <a:lnTo>
                      <a:pt x="4004" y="1562"/>
                    </a:lnTo>
                    <a:lnTo>
                      <a:pt x="4053" y="1517"/>
                    </a:lnTo>
                    <a:lnTo>
                      <a:pt x="4093" y="1473"/>
                    </a:lnTo>
                    <a:lnTo>
                      <a:pt x="4121" y="1427"/>
                    </a:lnTo>
                    <a:lnTo>
                      <a:pt x="4135" y="1384"/>
                    </a:lnTo>
                    <a:lnTo>
                      <a:pt x="4139" y="1340"/>
                    </a:lnTo>
                    <a:lnTo>
                      <a:pt x="4131" y="1296"/>
                    </a:lnTo>
                    <a:lnTo>
                      <a:pt x="4113" y="1252"/>
                    </a:lnTo>
                    <a:lnTo>
                      <a:pt x="4086" y="1208"/>
                    </a:lnTo>
                    <a:lnTo>
                      <a:pt x="4046" y="1167"/>
                    </a:lnTo>
                    <a:lnTo>
                      <a:pt x="3995" y="1125"/>
                    </a:lnTo>
                    <a:lnTo>
                      <a:pt x="3933" y="1083"/>
                    </a:lnTo>
                    <a:lnTo>
                      <a:pt x="3862" y="1043"/>
                    </a:lnTo>
                    <a:lnTo>
                      <a:pt x="3785" y="1008"/>
                    </a:lnTo>
                    <a:lnTo>
                      <a:pt x="3703" y="982"/>
                    </a:lnTo>
                    <a:lnTo>
                      <a:pt x="3616" y="962"/>
                    </a:lnTo>
                    <a:lnTo>
                      <a:pt x="3524" y="948"/>
                    </a:lnTo>
                    <a:lnTo>
                      <a:pt x="3426" y="942"/>
                    </a:lnTo>
                    <a:lnTo>
                      <a:pt x="3324" y="941"/>
                    </a:lnTo>
                    <a:lnTo>
                      <a:pt x="3109" y="953"/>
                    </a:lnTo>
                    <a:lnTo>
                      <a:pt x="2895" y="975"/>
                    </a:lnTo>
                    <a:lnTo>
                      <a:pt x="2680" y="1008"/>
                    </a:lnTo>
                    <a:lnTo>
                      <a:pt x="2232" y="727"/>
                    </a:lnTo>
                    <a:lnTo>
                      <a:pt x="2321" y="709"/>
                    </a:lnTo>
                    <a:lnTo>
                      <a:pt x="2412" y="700"/>
                    </a:lnTo>
                    <a:lnTo>
                      <a:pt x="2507" y="696"/>
                    </a:lnTo>
                    <a:lnTo>
                      <a:pt x="2649" y="698"/>
                    </a:lnTo>
                    <a:lnTo>
                      <a:pt x="2790" y="704"/>
                    </a:lnTo>
                    <a:lnTo>
                      <a:pt x="2853" y="441"/>
                    </a:lnTo>
                    <a:lnTo>
                      <a:pt x="2759" y="437"/>
                    </a:lnTo>
                    <a:lnTo>
                      <a:pt x="2671" y="436"/>
                    </a:lnTo>
                    <a:lnTo>
                      <a:pt x="2589" y="434"/>
                    </a:lnTo>
                    <a:lnTo>
                      <a:pt x="2472" y="436"/>
                    </a:lnTo>
                    <a:lnTo>
                      <a:pt x="2361" y="441"/>
                    </a:lnTo>
                    <a:lnTo>
                      <a:pt x="2254" y="454"/>
                    </a:lnTo>
                    <a:lnTo>
                      <a:pt x="2148" y="472"/>
                    </a:lnTo>
                    <a:lnTo>
                      <a:pt x="2077" y="488"/>
                    </a:lnTo>
                    <a:lnTo>
                      <a:pt x="2002" y="508"/>
                    </a:lnTo>
                    <a:lnTo>
                      <a:pt x="1922" y="532"/>
                    </a:lnTo>
                    <a:lnTo>
                      <a:pt x="1741" y="419"/>
                    </a:lnTo>
                    <a:close/>
                    <a:moveTo>
                      <a:pt x="2684" y="0"/>
                    </a:moveTo>
                    <a:lnTo>
                      <a:pt x="2853" y="0"/>
                    </a:lnTo>
                    <a:lnTo>
                      <a:pt x="3023" y="5"/>
                    </a:lnTo>
                    <a:lnTo>
                      <a:pt x="3191" y="18"/>
                    </a:lnTo>
                    <a:lnTo>
                      <a:pt x="3357" y="36"/>
                    </a:lnTo>
                    <a:lnTo>
                      <a:pt x="3519" y="60"/>
                    </a:lnTo>
                    <a:lnTo>
                      <a:pt x="3679" y="89"/>
                    </a:lnTo>
                    <a:lnTo>
                      <a:pt x="3834" y="126"/>
                    </a:lnTo>
                    <a:lnTo>
                      <a:pt x="3986" y="166"/>
                    </a:lnTo>
                    <a:lnTo>
                      <a:pt x="4131" y="213"/>
                    </a:lnTo>
                    <a:lnTo>
                      <a:pt x="4272" y="264"/>
                    </a:lnTo>
                    <a:lnTo>
                      <a:pt x="4405" y="322"/>
                    </a:lnTo>
                    <a:lnTo>
                      <a:pt x="4531" y="386"/>
                    </a:lnTo>
                    <a:lnTo>
                      <a:pt x="4649" y="454"/>
                    </a:lnTo>
                    <a:lnTo>
                      <a:pt x="4753" y="525"/>
                    </a:lnTo>
                    <a:lnTo>
                      <a:pt x="4846" y="596"/>
                    </a:lnTo>
                    <a:lnTo>
                      <a:pt x="4926" y="671"/>
                    </a:lnTo>
                    <a:lnTo>
                      <a:pt x="4997" y="747"/>
                    </a:lnTo>
                    <a:lnTo>
                      <a:pt x="5056" y="826"/>
                    </a:lnTo>
                    <a:lnTo>
                      <a:pt x="5103" y="904"/>
                    </a:lnTo>
                    <a:lnTo>
                      <a:pt x="5140" y="984"/>
                    </a:lnTo>
                    <a:lnTo>
                      <a:pt x="5165" y="1064"/>
                    </a:lnTo>
                    <a:lnTo>
                      <a:pt x="5180" y="1147"/>
                    </a:lnTo>
                    <a:lnTo>
                      <a:pt x="5183" y="1227"/>
                    </a:lnTo>
                    <a:lnTo>
                      <a:pt x="5176" y="1309"/>
                    </a:lnTo>
                    <a:lnTo>
                      <a:pt x="5158" y="1389"/>
                    </a:lnTo>
                    <a:lnTo>
                      <a:pt x="5131" y="1469"/>
                    </a:lnTo>
                    <a:lnTo>
                      <a:pt x="5090" y="1548"/>
                    </a:lnTo>
                    <a:lnTo>
                      <a:pt x="5041" y="1626"/>
                    </a:lnTo>
                    <a:lnTo>
                      <a:pt x="4981" y="1703"/>
                    </a:lnTo>
                    <a:lnTo>
                      <a:pt x="4912" y="1777"/>
                    </a:lnTo>
                    <a:lnTo>
                      <a:pt x="4830" y="1848"/>
                    </a:lnTo>
                    <a:lnTo>
                      <a:pt x="4739" y="1918"/>
                    </a:lnTo>
                    <a:lnTo>
                      <a:pt x="4638" y="1985"/>
                    </a:lnTo>
                    <a:lnTo>
                      <a:pt x="4527" y="2049"/>
                    </a:lnTo>
                    <a:lnTo>
                      <a:pt x="4405" y="2109"/>
                    </a:lnTo>
                    <a:lnTo>
                      <a:pt x="4274" y="2166"/>
                    </a:lnTo>
                    <a:lnTo>
                      <a:pt x="4128" y="2220"/>
                    </a:lnTo>
                    <a:lnTo>
                      <a:pt x="3978" y="2268"/>
                    </a:lnTo>
                    <a:lnTo>
                      <a:pt x="3822" y="2310"/>
                    </a:lnTo>
                    <a:lnTo>
                      <a:pt x="3663" y="2344"/>
                    </a:lnTo>
                    <a:lnTo>
                      <a:pt x="3501" y="2375"/>
                    </a:lnTo>
                    <a:lnTo>
                      <a:pt x="3335" y="2399"/>
                    </a:lnTo>
                    <a:lnTo>
                      <a:pt x="3167" y="2415"/>
                    </a:lnTo>
                    <a:lnTo>
                      <a:pt x="2999" y="2426"/>
                    </a:lnTo>
                    <a:lnTo>
                      <a:pt x="2830" y="2432"/>
                    </a:lnTo>
                    <a:lnTo>
                      <a:pt x="2660" y="2432"/>
                    </a:lnTo>
                    <a:lnTo>
                      <a:pt x="2491" y="2426"/>
                    </a:lnTo>
                    <a:lnTo>
                      <a:pt x="2323" y="2414"/>
                    </a:lnTo>
                    <a:lnTo>
                      <a:pt x="2157" y="2395"/>
                    </a:lnTo>
                    <a:lnTo>
                      <a:pt x="1995" y="2372"/>
                    </a:lnTo>
                    <a:lnTo>
                      <a:pt x="1834" y="2342"/>
                    </a:lnTo>
                    <a:lnTo>
                      <a:pt x="1679" y="2306"/>
                    </a:lnTo>
                    <a:lnTo>
                      <a:pt x="1528" y="2266"/>
                    </a:lnTo>
                    <a:lnTo>
                      <a:pt x="1382" y="2218"/>
                    </a:lnTo>
                    <a:lnTo>
                      <a:pt x="1242" y="2167"/>
                    </a:lnTo>
                    <a:lnTo>
                      <a:pt x="1109" y="2109"/>
                    </a:lnTo>
                    <a:lnTo>
                      <a:pt x="981" y="2045"/>
                    </a:lnTo>
                    <a:lnTo>
                      <a:pt x="863" y="1976"/>
                    </a:lnTo>
                    <a:lnTo>
                      <a:pt x="760" y="1907"/>
                    </a:lnTo>
                    <a:lnTo>
                      <a:pt x="667" y="1836"/>
                    </a:lnTo>
                    <a:lnTo>
                      <a:pt x="587" y="1761"/>
                    </a:lnTo>
                    <a:lnTo>
                      <a:pt x="516" y="1684"/>
                    </a:lnTo>
                    <a:lnTo>
                      <a:pt x="458" y="1606"/>
                    </a:lnTo>
                    <a:lnTo>
                      <a:pt x="410" y="1528"/>
                    </a:lnTo>
                    <a:lnTo>
                      <a:pt x="374" y="1447"/>
                    </a:lnTo>
                    <a:lnTo>
                      <a:pt x="348" y="1367"/>
                    </a:lnTo>
                    <a:lnTo>
                      <a:pt x="334" y="1285"/>
                    </a:lnTo>
                    <a:lnTo>
                      <a:pt x="330" y="1203"/>
                    </a:lnTo>
                    <a:lnTo>
                      <a:pt x="337" y="1123"/>
                    </a:lnTo>
                    <a:lnTo>
                      <a:pt x="356" y="1043"/>
                    </a:lnTo>
                    <a:lnTo>
                      <a:pt x="383" y="962"/>
                    </a:lnTo>
                    <a:lnTo>
                      <a:pt x="423" y="882"/>
                    </a:lnTo>
                    <a:lnTo>
                      <a:pt x="472" y="806"/>
                    </a:lnTo>
                    <a:lnTo>
                      <a:pt x="533" y="729"/>
                    </a:lnTo>
                    <a:lnTo>
                      <a:pt x="602" y="654"/>
                    </a:lnTo>
                    <a:lnTo>
                      <a:pt x="684" y="583"/>
                    </a:lnTo>
                    <a:lnTo>
                      <a:pt x="775" y="514"/>
                    </a:lnTo>
                    <a:lnTo>
                      <a:pt x="875" y="446"/>
                    </a:lnTo>
                    <a:lnTo>
                      <a:pt x="987" y="383"/>
                    </a:lnTo>
                    <a:lnTo>
                      <a:pt x="1109" y="322"/>
                    </a:lnTo>
                    <a:lnTo>
                      <a:pt x="1240" y="266"/>
                    </a:lnTo>
                    <a:lnTo>
                      <a:pt x="1386" y="211"/>
                    </a:lnTo>
                    <a:lnTo>
                      <a:pt x="1535" y="164"/>
                    </a:lnTo>
                    <a:lnTo>
                      <a:pt x="1692" y="122"/>
                    </a:lnTo>
                    <a:lnTo>
                      <a:pt x="1851" y="86"/>
                    </a:lnTo>
                    <a:lnTo>
                      <a:pt x="2013" y="56"/>
                    </a:lnTo>
                    <a:lnTo>
                      <a:pt x="2179" y="33"/>
                    </a:lnTo>
                    <a:lnTo>
                      <a:pt x="2347" y="16"/>
                    </a:lnTo>
                    <a:lnTo>
                      <a:pt x="2514" y="5"/>
                    </a:lnTo>
                    <a:lnTo>
                      <a:pt x="2684" y="0"/>
                    </a:lnTo>
                    <a:close/>
                  </a:path>
                </a:pathLst>
              </a:custGeom>
              <a:solidFill>
                <a:schemeClr val="accent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srgbClr val="000000"/>
                  </a:solidFill>
                </a:endParaRPr>
              </a:p>
            </p:txBody>
          </p:sp>
          <p:sp>
            <p:nvSpPr>
              <p:cNvPr id="30" name="Freeform 308"/>
              <p:cNvSpPr>
                <a:spLocks noChangeAspect="1" noEditPoints="1"/>
              </p:cNvSpPr>
              <p:nvPr/>
            </p:nvSpPr>
            <p:spPr bwMode="auto">
              <a:xfrm>
                <a:off x="3903609" y="1619250"/>
                <a:ext cx="240886" cy="254155"/>
              </a:xfrm>
              <a:custGeom>
                <a:avLst/>
                <a:gdLst>
                  <a:gd name="T0" fmla="*/ 5174 w 5699"/>
                  <a:gd name="T1" fmla="*/ 4893 h 6014"/>
                  <a:gd name="T2" fmla="*/ 4525 w 5699"/>
                  <a:gd name="T3" fmla="*/ 5629 h 6014"/>
                  <a:gd name="T4" fmla="*/ 2999 w 5699"/>
                  <a:gd name="T5" fmla="*/ 6009 h 6014"/>
                  <a:gd name="T6" fmla="*/ 1382 w 5699"/>
                  <a:gd name="T7" fmla="*/ 5801 h 6014"/>
                  <a:gd name="T8" fmla="*/ 421 w 5699"/>
                  <a:gd name="T9" fmla="*/ 5126 h 6014"/>
                  <a:gd name="T10" fmla="*/ 1052 w 5699"/>
                  <a:gd name="T11" fmla="*/ 5277 h 6014"/>
                  <a:gd name="T12" fmla="*/ 2669 w 5699"/>
                  <a:gd name="T13" fmla="*/ 5485 h 6014"/>
                  <a:gd name="T14" fmla="*/ 4192 w 5699"/>
                  <a:gd name="T15" fmla="*/ 5110 h 6014"/>
                  <a:gd name="T16" fmla="*/ 4843 w 5699"/>
                  <a:gd name="T17" fmla="*/ 4388 h 6014"/>
                  <a:gd name="T18" fmla="*/ 257 w 5699"/>
                  <a:gd name="T19" fmla="*/ 3411 h 6014"/>
                  <a:gd name="T20" fmla="*/ 691 w 5699"/>
                  <a:gd name="T21" fmla="*/ 4082 h 6014"/>
                  <a:gd name="T22" fmla="*/ 2084 w 5699"/>
                  <a:gd name="T23" fmla="*/ 4567 h 6014"/>
                  <a:gd name="T24" fmla="*/ 3749 w 5699"/>
                  <a:gd name="T25" fmla="*/ 4481 h 6014"/>
                  <a:gd name="T26" fmla="*/ 4850 w 5699"/>
                  <a:gd name="T27" fmla="*/ 3934 h 6014"/>
                  <a:gd name="T28" fmla="*/ 4296 w 5699"/>
                  <a:gd name="T29" fmla="*/ 4658 h 6014"/>
                  <a:gd name="T30" fmla="*/ 2837 w 5699"/>
                  <a:gd name="T31" fmla="*/ 5081 h 6014"/>
                  <a:gd name="T32" fmla="*/ 1198 w 5699"/>
                  <a:gd name="T33" fmla="*/ 4929 h 6014"/>
                  <a:gd name="T34" fmla="*/ 131 w 5699"/>
                  <a:gd name="T35" fmla="*/ 4277 h 6014"/>
                  <a:gd name="T36" fmla="*/ 133 w 5699"/>
                  <a:gd name="T37" fmla="*/ 3485 h 6014"/>
                  <a:gd name="T38" fmla="*/ 848 w 5699"/>
                  <a:gd name="T39" fmla="*/ 2499 h 6014"/>
                  <a:gd name="T40" fmla="*/ 1194 w 5699"/>
                  <a:gd name="T41" fmla="*/ 3126 h 6014"/>
                  <a:gd name="T42" fmla="*/ 2511 w 5699"/>
                  <a:gd name="T43" fmla="*/ 3655 h 6014"/>
                  <a:gd name="T44" fmla="*/ 4181 w 5699"/>
                  <a:gd name="T45" fmla="*/ 3628 h 6014"/>
                  <a:gd name="T46" fmla="*/ 4739 w 5699"/>
                  <a:gd name="T47" fmla="*/ 3639 h 6014"/>
                  <a:gd name="T48" fmla="*/ 3426 w 5699"/>
                  <a:gd name="T49" fmla="*/ 4151 h 6014"/>
                  <a:gd name="T50" fmla="*/ 1761 w 5699"/>
                  <a:gd name="T51" fmla="*/ 4118 h 6014"/>
                  <a:gd name="T52" fmla="*/ 520 w 5699"/>
                  <a:gd name="T53" fmla="*/ 3544 h 6014"/>
                  <a:gd name="T54" fmla="*/ 299 w 5699"/>
                  <a:gd name="T55" fmla="*/ 2767 h 6014"/>
                  <a:gd name="T56" fmla="*/ 5284 w 5699"/>
                  <a:gd name="T57" fmla="*/ 1424 h 6014"/>
                  <a:gd name="T58" fmla="*/ 5692 w 5699"/>
                  <a:gd name="T59" fmla="*/ 2204 h 6014"/>
                  <a:gd name="T60" fmla="*/ 5043 w 5699"/>
                  <a:gd name="T61" fmla="*/ 2937 h 6014"/>
                  <a:gd name="T62" fmla="*/ 3515 w 5699"/>
                  <a:gd name="T63" fmla="*/ 3316 h 6014"/>
                  <a:gd name="T64" fmla="*/ 1898 w 5699"/>
                  <a:gd name="T65" fmla="*/ 3106 h 6014"/>
                  <a:gd name="T66" fmla="*/ 965 w 5699"/>
                  <a:gd name="T67" fmla="*/ 2477 h 6014"/>
                  <a:gd name="T68" fmla="*/ 2277 w 5699"/>
                  <a:gd name="T69" fmla="*/ 2804 h 6014"/>
                  <a:gd name="T70" fmla="*/ 3971 w 5699"/>
                  <a:gd name="T71" fmla="*/ 2665 h 6014"/>
                  <a:gd name="T72" fmla="*/ 5032 w 5699"/>
                  <a:gd name="T73" fmla="*/ 2033 h 6014"/>
                  <a:gd name="T74" fmla="*/ 5183 w 5699"/>
                  <a:gd name="T75" fmla="*/ 1498 h 6014"/>
                  <a:gd name="T76" fmla="*/ 3601 w 5699"/>
                  <a:gd name="T77" fmla="*/ 1316 h 6014"/>
                  <a:gd name="T78" fmla="*/ 3218 w 5699"/>
                  <a:gd name="T79" fmla="*/ 1238 h 6014"/>
                  <a:gd name="T80" fmla="*/ 1946 w 5699"/>
                  <a:gd name="T81" fmla="*/ 1083 h 6014"/>
                  <a:gd name="T82" fmla="*/ 1860 w 5699"/>
                  <a:gd name="T83" fmla="*/ 891 h 6014"/>
                  <a:gd name="T84" fmla="*/ 1318 w 5699"/>
                  <a:gd name="T85" fmla="*/ 935 h 6014"/>
                  <a:gd name="T86" fmla="*/ 1714 w 5699"/>
                  <a:gd name="T87" fmla="*/ 1345 h 6014"/>
                  <a:gd name="T88" fmla="*/ 3171 w 5699"/>
                  <a:gd name="T89" fmla="*/ 1622 h 6014"/>
                  <a:gd name="T90" fmla="*/ 2861 w 5699"/>
                  <a:gd name="T91" fmla="*/ 1919 h 6014"/>
                  <a:gd name="T92" fmla="*/ 4004 w 5699"/>
                  <a:gd name="T93" fmla="*/ 1562 h 6014"/>
                  <a:gd name="T94" fmla="*/ 3995 w 5699"/>
                  <a:gd name="T95" fmla="*/ 1125 h 6014"/>
                  <a:gd name="T96" fmla="*/ 2895 w 5699"/>
                  <a:gd name="T97" fmla="*/ 975 h 6014"/>
                  <a:gd name="T98" fmla="*/ 2671 w 5699"/>
                  <a:gd name="T99" fmla="*/ 436 h 6014"/>
                  <a:gd name="T100" fmla="*/ 2684 w 5699"/>
                  <a:gd name="T101" fmla="*/ 0 h 6014"/>
                  <a:gd name="T102" fmla="*/ 4272 w 5699"/>
                  <a:gd name="T103" fmla="*/ 264 h 6014"/>
                  <a:gd name="T104" fmla="*/ 5140 w 5699"/>
                  <a:gd name="T105" fmla="*/ 984 h 6014"/>
                  <a:gd name="T106" fmla="*/ 4912 w 5699"/>
                  <a:gd name="T107" fmla="*/ 1777 h 6014"/>
                  <a:gd name="T108" fmla="*/ 3663 w 5699"/>
                  <a:gd name="T109" fmla="*/ 2344 h 6014"/>
                  <a:gd name="T110" fmla="*/ 1995 w 5699"/>
                  <a:gd name="T111" fmla="*/ 2372 h 6014"/>
                  <a:gd name="T112" fmla="*/ 667 w 5699"/>
                  <a:gd name="T113" fmla="*/ 1836 h 6014"/>
                  <a:gd name="T114" fmla="*/ 356 w 5699"/>
                  <a:gd name="T115" fmla="*/ 1043 h 6014"/>
                  <a:gd name="T116" fmla="*/ 1109 w 5699"/>
                  <a:gd name="T117" fmla="*/ 322 h 6014"/>
                  <a:gd name="T118" fmla="*/ 2684 w 5699"/>
                  <a:gd name="T119" fmla="*/ 0 h 6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99" h="6014">
                    <a:moveTo>
                      <a:pt x="4853" y="4184"/>
                    </a:moveTo>
                    <a:lnTo>
                      <a:pt x="4932" y="4258"/>
                    </a:lnTo>
                    <a:lnTo>
                      <a:pt x="5001" y="4335"/>
                    </a:lnTo>
                    <a:lnTo>
                      <a:pt x="5059" y="4412"/>
                    </a:lnTo>
                    <a:lnTo>
                      <a:pt x="5105" y="4490"/>
                    </a:lnTo>
                    <a:lnTo>
                      <a:pt x="5142" y="4570"/>
                    </a:lnTo>
                    <a:lnTo>
                      <a:pt x="5165" y="4650"/>
                    </a:lnTo>
                    <a:lnTo>
                      <a:pt x="5180" y="4732"/>
                    </a:lnTo>
                    <a:lnTo>
                      <a:pt x="5183" y="4813"/>
                    </a:lnTo>
                    <a:lnTo>
                      <a:pt x="5174" y="4893"/>
                    </a:lnTo>
                    <a:lnTo>
                      <a:pt x="5158" y="4975"/>
                    </a:lnTo>
                    <a:lnTo>
                      <a:pt x="5129" y="5053"/>
                    </a:lnTo>
                    <a:lnTo>
                      <a:pt x="5089" y="5132"/>
                    </a:lnTo>
                    <a:lnTo>
                      <a:pt x="5039" y="5210"/>
                    </a:lnTo>
                    <a:lnTo>
                      <a:pt x="4979" y="5285"/>
                    </a:lnTo>
                    <a:lnTo>
                      <a:pt x="4910" y="5360"/>
                    </a:lnTo>
                    <a:lnTo>
                      <a:pt x="4828" y="5431"/>
                    </a:lnTo>
                    <a:lnTo>
                      <a:pt x="4739" y="5500"/>
                    </a:lnTo>
                    <a:lnTo>
                      <a:pt x="4637" y="5567"/>
                    </a:lnTo>
                    <a:lnTo>
                      <a:pt x="4525" y="5629"/>
                    </a:lnTo>
                    <a:lnTo>
                      <a:pt x="4405" y="5690"/>
                    </a:lnTo>
                    <a:lnTo>
                      <a:pt x="4274" y="5746"/>
                    </a:lnTo>
                    <a:lnTo>
                      <a:pt x="4128" y="5801"/>
                    </a:lnTo>
                    <a:lnTo>
                      <a:pt x="3978" y="5848"/>
                    </a:lnTo>
                    <a:lnTo>
                      <a:pt x="3822" y="5890"/>
                    </a:lnTo>
                    <a:lnTo>
                      <a:pt x="3663" y="5926"/>
                    </a:lnTo>
                    <a:lnTo>
                      <a:pt x="3501" y="5956"/>
                    </a:lnTo>
                    <a:lnTo>
                      <a:pt x="3335" y="5979"/>
                    </a:lnTo>
                    <a:lnTo>
                      <a:pt x="3167" y="5996"/>
                    </a:lnTo>
                    <a:lnTo>
                      <a:pt x="2999" y="6009"/>
                    </a:lnTo>
                    <a:lnTo>
                      <a:pt x="2830" y="6014"/>
                    </a:lnTo>
                    <a:lnTo>
                      <a:pt x="2660" y="6012"/>
                    </a:lnTo>
                    <a:lnTo>
                      <a:pt x="2491" y="6007"/>
                    </a:lnTo>
                    <a:lnTo>
                      <a:pt x="2323" y="5994"/>
                    </a:lnTo>
                    <a:lnTo>
                      <a:pt x="2157" y="5976"/>
                    </a:lnTo>
                    <a:lnTo>
                      <a:pt x="1995" y="5952"/>
                    </a:lnTo>
                    <a:lnTo>
                      <a:pt x="1834" y="5923"/>
                    </a:lnTo>
                    <a:lnTo>
                      <a:pt x="1679" y="5888"/>
                    </a:lnTo>
                    <a:lnTo>
                      <a:pt x="1528" y="5846"/>
                    </a:lnTo>
                    <a:lnTo>
                      <a:pt x="1382" y="5801"/>
                    </a:lnTo>
                    <a:lnTo>
                      <a:pt x="1242" y="5748"/>
                    </a:lnTo>
                    <a:lnTo>
                      <a:pt x="1109" y="5690"/>
                    </a:lnTo>
                    <a:lnTo>
                      <a:pt x="981" y="5628"/>
                    </a:lnTo>
                    <a:lnTo>
                      <a:pt x="863" y="5558"/>
                    </a:lnTo>
                    <a:lnTo>
                      <a:pt x="764" y="5491"/>
                    </a:lnTo>
                    <a:lnTo>
                      <a:pt x="675" y="5422"/>
                    </a:lnTo>
                    <a:lnTo>
                      <a:pt x="595" y="5350"/>
                    </a:lnTo>
                    <a:lnTo>
                      <a:pt x="527" y="5277"/>
                    </a:lnTo>
                    <a:lnTo>
                      <a:pt x="469" y="5203"/>
                    </a:lnTo>
                    <a:lnTo>
                      <a:pt x="421" y="5126"/>
                    </a:lnTo>
                    <a:lnTo>
                      <a:pt x="383" y="5050"/>
                    </a:lnTo>
                    <a:lnTo>
                      <a:pt x="356" y="4973"/>
                    </a:lnTo>
                    <a:lnTo>
                      <a:pt x="337" y="4895"/>
                    </a:lnTo>
                    <a:lnTo>
                      <a:pt x="398" y="4942"/>
                    </a:lnTo>
                    <a:lnTo>
                      <a:pt x="463" y="4989"/>
                    </a:lnTo>
                    <a:lnTo>
                      <a:pt x="534" y="5037"/>
                    </a:lnTo>
                    <a:lnTo>
                      <a:pt x="651" y="5104"/>
                    </a:lnTo>
                    <a:lnTo>
                      <a:pt x="779" y="5168"/>
                    </a:lnTo>
                    <a:lnTo>
                      <a:pt x="912" y="5226"/>
                    </a:lnTo>
                    <a:lnTo>
                      <a:pt x="1052" y="5277"/>
                    </a:lnTo>
                    <a:lnTo>
                      <a:pt x="1198" y="5325"/>
                    </a:lnTo>
                    <a:lnTo>
                      <a:pt x="1349" y="5365"/>
                    </a:lnTo>
                    <a:lnTo>
                      <a:pt x="1504" y="5401"/>
                    </a:lnTo>
                    <a:lnTo>
                      <a:pt x="1665" y="5431"/>
                    </a:lnTo>
                    <a:lnTo>
                      <a:pt x="1827" y="5454"/>
                    </a:lnTo>
                    <a:lnTo>
                      <a:pt x="1993" y="5473"/>
                    </a:lnTo>
                    <a:lnTo>
                      <a:pt x="2161" y="5485"/>
                    </a:lnTo>
                    <a:lnTo>
                      <a:pt x="2330" y="5491"/>
                    </a:lnTo>
                    <a:lnTo>
                      <a:pt x="2500" y="5491"/>
                    </a:lnTo>
                    <a:lnTo>
                      <a:pt x="2669" y="5485"/>
                    </a:lnTo>
                    <a:lnTo>
                      <a:pt x="2837" y="5474"/>
                    </a:lnTo>
                    <a:lnTo>
                      <a:pt x="3005" y="5458"/>
                    </a:lnTo>
                    <a:lnTo>
                      <a:pt x="3171" y="5434"/>
                    </a:lnTo>
                    <a:lnTo>
                      <a:pt x="3333" y="5405"/>
                    </a:lnTo>
                    <a:lnTo>
                      <a:pt x="3492" y="5369"/>
                    </a:lnTo>
                    <a:lnTo>
                      <a:pt x="3648" y="5327"/>
                    </a:lnTo>
                    <a:lnTo>
                      <a:pt x="3798" y="5279"/>
                    </a:lnTo>
                    <a:lnTo>
                      <a:pt x="3944" y="5225"/>
                    </a:lnTo>
                    <a:lnTo>
                      <a:pt x="4073" y="5170"/>
                    </a:lnTo>
                    <a:lnTo>
                      <a:pt x="4192" y="5110"/>
                    </a:lnTo>
                    <a:lnTo>
                      <a:pt x="4301" y="5048"/>
                    </a:lnTo>
                    <a:lnTo>
                      <a:pt x="4401" y="4982"/>
                    </a:lnTo>
                    <a:lnTo>
                      <a:pt x="4492" y="4915"/>
                    </a:lnTo>
                    <a:lnTo>
                      <a:pt x="4573" y="4844"/>
                    </a:lnTo>
                    <a:lnTo>
                      <a:pt x="4642" y="4773"/>
                    </a:lnTo>
                    <a:lnTo>
                      <a:pt x="4702" y="4698"/>
                    </a:lnTo>
                    <a:lnTo>
                      <a:pt x="4753" y="4621"/>
                    </a:lnTo>
                    <a:lnTo>
                      <a:pt x="4793" y="4545"/>
                    </a:lnTo>
                    <a:lnTo>
                      <a:pt x="4822" y="4466"/>
                    </a:lnTo>
                    <a:lnTo>
                      <a:pt x="4843" y="4388"/>
                    </a:lnTo>
                    <a:lnTo>
                      <a:pt x="4852" y="4308"/>
                    </a:lnTo>
                    <a:lnTo>
                      <a:pt x="4852" y="4300"/>
                    </a:lnTo>
                    <a:lnTo>
                      <a:pt x="4852" y="4282"/>
                    </a:lnTo>
                    <a:lnTo>
                      <a:pt x="4853" y="4255"/>
                    </a:lnTo>
                    <a:lnTo>
                      <a:pt x="4853" y="4222"/>
                    </a:lnTo>
                    <a:lnTo>
                      <a:pt x="4853" y="4184"/>
                    </a:lnTo>
                    <a:close/>
                    <a:moveTo>
                      <a:pt x="257" y="3336"/>
                    </a:moveTo>
                    <a:lnTo>
                      <a:pt x="257" y="3367"/>
                    </a:lnTo>
                    <a:lnTo>
                      <a:pt x="257" y="3392"/>
                    </a:lnTo>
                    <a:lnTo>
                      <a:pt x="257" y="3411"/>
                    </a:lnTo>
                    <a:lnTo>
                      <a:pt x="257" y="3420"/>
                    </a:lnTo>
                    <a:lnTo>
                      <a:pt x="266" y="3496"/>
                    </a:lnTo>
                    <a:lnTo>
                      <a:pt x="285" y="3573"/>
                    </a:lnTo>
                    <a:lnTo>
                      <a:pt x="314" y="3650"/>
                    </a:lnTo>
                    <a:lnTo>
                      <a:pt x="352" y="3724"/>
                    </a:lnTo>
                    <a:lnTo>
                      <a:pt x="399" y="3799"/>
                    </a:lnTo>
                    <a:lnTo>
                      <a:pt x="458" y="3872"/>
                    </a:lnTo>
                    <a:lnTo>
                      <a:pt x="525" y="3943"/>
                    </a:lnTo>
                    <a:lnTo>
                      <a:pt x="604" y="4014"/>
                    </a:lnTo>
                    <a:lnTo>
                      <a:pt x="691" y="4082"/>
                    </a:lnTo>
                    <a:lnTo>
                      <a:pt x="790" y="4147"/>
                    </a:lnTo>
                    <a:lnTo>
                      <a:pt x="908" y="4216"/>
                    </a:lnTo>
                    <a:lnTo>
                      <a:pt x="1034" y="4280"/>
                    </a:lnTo>
                    <a:lnTo>
                      <a:pt x="1167" y="4339"/>
                    </a:lnTo>
                    <a:lnTo>
                      <a:pt x="1307" y="4390"/>
                    </a:lnTo>
                    <a:lnTo>
                      <a:pt x="1453" y="4437"/>
                    </a:lnTo>
                    <a:lnTo>
                      <a:pt x="1605" y="4477"/>
                    </a:lnTo>
                    <a:lnTo>
                      <a:pt x="1761" y="4514"/>
                    </a:lnTo>
                    <a:lnTo>
                      <a:pt x="1920" y="4543"/>
                    </a:lnTo>
                    <a:lnTo>
                      <a:pt x="2084" y="4567"/>
                    </a:lnTo>
                    <a:lnTo>
                      <a:pt x="2250" y="4585"/>
                    </a:lnTo>
                    <a:lnTo>
                      <a:pt x="2418" y="4598"/>
                    </a:lnTo>
                    <a:lnTo>
                      <a:pt x="2585" y="4603"/>
                    </a:lnTo>
                    <a:lnTo>
                      <a:pt x="2755" y="4603"/>
                    </a:lnTo>
                    <a:lnTo>
                      <a:pt x="2925" y="4598"/>
                    </a:lnTo>
                    <a:lnTo>
                      <a:pt x="3094" y="4587"/>
                    </a:lnTo>
                    <a:lnTo>
                      <a:pt x="3262" y="4570"/>
                    </a:lnTo>
                    <a:lnTo>
                      <a:pt x="3426" y="4546"/>
                    </a:lnTo>
                    <a:lnTo>
                      <a:pt x="3590" y="4515"/>
                    </a:lnTo>
                    <a:lnTo>
                      <a:pt x="3749" y="4481"/>
                    </a:lnTo>
                    <a:lnTo>
                      <a:pt x="3904" y="4439"/>
                    </a:lnTo>
                    <a:lnTo>
                      <a:pt x="4055" y="4392"/>
                    </a:lnTo>
                    <a:lnTo>
                      <a:pt x="4201" y="4337"/>
                    </a:lnTo>
                    <a:lnTo>
                      <a:pt x="4317" y="4288"/>
                    </a:lnTo>
                    <a:lnTo>
                      <a:pt x="4425" y="4235"/>
                    </a:lnTo>
                    <a:lnTo>
                      <a:pt x="4527" y="4178"/>
                    </a:lnTo>
                    <a:lnTo>
                      <a:pt x="4618" y="4120"/>
                    </a:lnTo>
                    <a:lnTo>
                      <a:pt x="4704" y="4060"/>
                    </a:lnTo>
                    <a:lnTo>
                      <a:pt x="4781" y="3998"/>
                    </a:lnTo>
                    <a:lnTo>
                      <a:pt x="4850" y="3934"/>
                    </a:lnTo>
                    <a:lnTo>
                      <a:pt x="4839" y="4012"/>
                    </a:lnTo>
                    <a:lnTo>
                      <a:pt x="4817" y="4089"/>
                    </a:lnTo>
                    <a:lnTo>
                      <a:pt x="4784" y="4165"/>
                    </a:lnTo>
                    <a:lnTo>
                      <a:pt x="4744" y="4240"/>
                    </a:lnTo>
                    <a:lnTo>
                      <a:pt x="4693" y="4315"/>
                    </a:lnTo>
                    <a:lnTo>
                      <a:pt x="4633" y="4388"/>
                    </a:lnTo>
                    <a:lnTo>
                      <a:pt x="4562" y="4459"/>
                    </a:lnTo>
                    <a:lnTo>
                      <a:pt x="4483" y="4526"/>
                    </a:lnTo>
                    <a:lnTo>
                      <a:pt x="4394" y="4594"/>
                    </a:lnTo>
                    <a:lnTo>
                      <a:pt x="4296" y="4658"/>
                    </a:lnTo>
                    <a:lnTo>
                      <a:pt x="4188" y="4718"/>
                    </a:lnTo>
                    <a:lnTo>
                      <a:pt x="4071" y="4776"/>
                    </a:lnTo>
                    <a:lnTo>
                      <a:pt x="3944" y="4831"/>
                    </a:lnTo>
                    <a:lnTo>
                      <a:pt x="3798" y="4884"/>
                    </a:lnTo>
                    <a:lnTo>
                      <a:pt x="3648" y="4933"/>
                    </a:lnTo>
                    <a:lnTo>
                      <a:pt x="3492" y="4973"/>
                    </a:lnTo>
                    <a:lnTo>
                      <a:pt x="3333" y="5010"/>
                    </a:lnTo>
                    <a:lnTo>
                      <a:pt x="3171" y="5039"/>
                    </a:lnTo>
                    <a:lnTo>
                      <a:pt x="3005" y="5062"/>
                    </a:lnTo>
                    <a:lnTo>
                      <a:pt x="2837" y="5081"/>
                    </a:lnTo>
                    <a:lnTo>
                      <a:pt x="2669" y="5092"/>
                    </a:lnTo>
                    <a:lnTo>
                      <a:pt x="2500" y="5097"/>
                    </a:lnTo>
                    <a:lnTo>
                      <a:pt x="2330" y="5097"/>
                    </a:lnTo>
                    <a:lnTo>
                      <a:pt x="2161" y="5090"/>
                    </a:lnTo>
                    <a:lnTo>
                      <a:pt x="1993" y="5077"/>
                    </a:lnTo>
                    <a:lnTo>
                      <a:pt x="1827" y="5061"/>
                    </a:lnTo>
                    <a:lnTo>
                      <a:pt x="1665" y="5035"/>
                    </a:lnTo>
                    <a:lnTo>
                      <a:pt x="1504" y="5006"/>
                    </a:lnTo>
                    <a:lnTo>
                      <a:pt x="1349" y="4971"/>
                    </a:lnTo>
                    <a:lnTo>
                      <a:pt x="1198" y="4929"/>
                    </a:lnTo>
                    <a:lnTo>
                      <a:pt x="1052" y="4884"/>
                    </a:lnTo>
                    <a:lnTo>
                      <a:pt x="912" y="4831"/>
                    </a:lnTo>
                    <a:lnTo>
                      <a:pt x="779" y="4774"/>
                    </a:lnTo>
                    <a:lnTo>
                      <a:pt x="651" y="4711"/>
                    </a:lnTo>
                    <a:lnTo>
                      <a:pt x="534" y="4641"/>
                    </a:lnTo>
                    <a:lnTo>
                      <a:pt x="430" y="4572"/>
                    </a:lnTo>
                    <a:lnTo>
                      <a:pt x="339" y="4501"/>
                    </a:lnTo>
                    <a:lnTo>
                      <a:pt x="259" y="4428"/>
                    </a:lnTo>
                    <a:lnTo>
                      <a:pt x="190" y="4353"/>
                    </a:lnTo>
                    <a:lnTo>
                      <a:pt x="131" y="4277"/>
                    </a:lnTo>
                    <a:lnTo>
                      <a:pt x="84" y="4198"/>
                    </a:lnTo>
                    <a:lnTo>
                      <a:pt x="48" y="4120"/>
                    </a:lnTo>
                    <a:lnTo>
                      <a:pt x="22" y="4040"/>
                    </a:lnTo>
                    <a:lnTo>
                      <a:pt x="6" y="3959"/>
                    </a:lnTo>
                    <a:lnTo>
                      <a:pt x="0" y="3879"/>
                    </a:lnTo>
                    <a:lnTo>
                      <a:pt x="6" y="3799"/>
                    </a:lnTo>
                    <a:lnTo>
                      <a:pt x="22" y="3719"/>
                    </a:lnTo>
                    <a:lnTo>
                      <a:pt x="49" y="3640"/>
                    </a:lnTo>
                    <a:lnTo>
                      <a:pt x="86" y="3562"/>
                    </a:lnTo>
                    <a:lnTo>
                      <a:pt x="133" y="3485"/>
                    </a:lnTo>
                    <a:lnTo>
                      <a:pt x="190" y="3409"/>
                    </a:lnTo>
                    <a:lnTo>
                      <a:pt x="257" y="3336"/>
                    </a:lnTo>
                    <a:close/>
                    <a:moveTo>
                      <a:pt x="848" y="2197"/>
                    </a:moveTo>
                    <a:lnTo>
                      <a:pt x="848" y="2242"/>
                    </a:lnTo>
                    <a:lnTo>
                      <a:pt x="848" y="2290"/>
                    </a:lnTo>
                    <a:lnTo>
                      <a:pt x="848" y="2339"/>
                    </a:lnTo>
                    <a:lnTo>
                      <a:pt x="848" y="2386"/>
                    </a:lnTo>
                    <a:lnTo>
                      <a:pt x="848" y="2430"/>
                    </a:lnTo>
                    <a:lnTo>
                      <a:pt x="848" y="2468"/>
                    </a:lnTo>
                    <a:lnTo>
                      <a:pt x="848" y="2499"/>
                    </a:lnTo>
                    <a:lnTo>
                      <a:pt x="848" y="2521"/>
                    </a:lnTo>
                    <a:lnTo>
                      <a:pt x="848" y="2530"/>
                    </a:lnTo>
                    <a:lnTo>
                      <a:pt x="857" y="2609"/>
                    </a:lnTo>
                    <a:lnTo>
                      <a:pt x="875" y="2685"/>
                    </a:lnTo>
                    <a:lnTo>
                      <a:pt x="904" y="2760"/>
                    </a:lnTo>
                    <a:lnTo>
                      <a:pt x="943" y="2836"/>
                    </a:lnTo>
                    <a:lnTo>
                      <a:pt x="990" y="2911"/>
                    </a:lnTo>
                    <a:lnTo>
                      <a:pt x="1049" y="2984"/>
                    </a:lnTo>
                    <a:lnTo>
                      <a:pt x="1116" y="3055"/>
                    </a:lnTo>
                    <a:lnTo>
                      <a:pt x="1194" y="3126"/>
                    </a:lnTo>
                    <a:lnTo>
                      <a:pt x="1282" y="3194"/>
                    </a:lnTo>
                    <a:lnTo>
                      <a:pt x="1380" y="3259"/>
                    </a:lnTo>
                    <a:lnTo>
                      <a:pt x="1499" y="3329"/>
                    </a:lnTo>
                    <a:lnTo>
                      <a:pt x="1625" y="3392"/>
                    </a:lnTo>
                    <a:lnTo>
                      <a:pt x="1758" y="3449"/>
                    </a:lnTo>
                    <a:lnTo>
                      <a:pt x="1898" y="3502"/>
                    </a:lnTo>
                    <a:lnTo>
                      <a:pt x="2044" y="3549"/>
                    </a:lnTo>
                    <a:lnTo>
                      <a:pt x="2195" y="3589"/>
                    </a:lnTo>
                    <a:lnTo>
                      <a:pt x="2352" y="3624"/>
                    </a:lnTo>
                    <a:lnTo>
                      <a:pt x="2511" y="3655"/>
                    </a:lnTo>
                    <a:lnTo>
                      <a:pt x="2675" y="3679"/>
                    </a:lnTo>
                    <a:lnTo>
                      <a:pt x="2841" y="3697"/>
                    </a:lnTo>
                    <a:lnTo>
                      <a:pt x="3008" y="3708"/>
                    </a:lnTo>
                    <a:lnTo>
                      <a:pt x="3176" y="3715"/>
                    </a:lnTo>
                    <a:lnTo>
                      <a:pt x="3346" y="3715"/>
                    </a:lnTo>
                    <a:lnTo>
                      <a:pt x="3515" y="3710"/>
                    </a:lnTo>
                    <a:lnTo>
                      <a:pt x="3685" y="3699"/>
                    </a:lnTo>
                    <a:lnTo>
                      <a:pt x="3853" y="3681"/>
                    </a:lnTo>
                    <a:lnTo>
                      <a:pt x="4017" y="3657"/>
                    </a:lnTo>
                    <a:lnTo>
                      <a:pt x="4181" y="3628"/>
                    </a:lnTo>
                    <a:lnTo>
                      <a:pt x="4339" y="3593"/>
                    </a:lnTo>
                    <a:lnTo>
                      <a:pt x="4494" y="3551"/>
                    </a:lnTo>
                    <a:lnTo>
                      <a:pt x="4646" y="3502"/>
                    </a:lnTo>
                    <a:lnTo>
                      <a:pt x="4791" y="3449"/>
                    </a:lnTo>
                    <a:lnTo>
                      <a:pt x="4899" y="3402"/>
                    </a:lnTo>
                    <a:lnTo>
                      <a:pt x="4999" y="3354"/>
                    </a:lnTo>
                    <a:lnTo>
                      <a:pt x="4948" y="3427"/>
                    </a:lnTo>
                    <a:lnTo>
                      <a:pt x="4888" y="3500"/>
                    </a:lnTo>
                    <a:lnTo>
                      <a:pt x="4819" y="3571"/>
                    </a:lnTo>
                    <a:lnTo>
                      <a:pt x="4739" y="3639"/>
                    </a:lnTo>
                    <a:lnTo>
                      <a:pt x="4649" y="3706"/>
                    </a:lnTo>
                    <a:lnTo>
                      <a:pt x="4551" y="3770"/>
                    </a:lnTo>
                    <a:lnTo>
                      <a:pt x="4443" y="3830"/>
                    </a:lnTo>
                    <a:lnTo>
                      <a:pt x="4327" y="3888"/>
                    </a:lnTo>
                    <a:lnTo>
                      <a:pt x="4201" y="3941"/>
                    </a:lnTo>
                    <a:lnTo>
                      <a:pt x="4055" y="3996"/>
                    </a:lnTo>
                    <a:lnTo>
                      <a:pt x="3904" y="4043"/>
                    </a:lnTo>
                    <a:lnTo>
                      <a:pt x="3749" y="4085"/>
                    </a:lnTo>
                    <a:lnTo>
                      <a:pt x="3590" y="4122"/>
                    </a:lnTo>
                    <a:lnTo>
                      <a:pt x="3426" y="4151"/>
                    </a:lnTo>
                    <a:lnTo>
                      <a:pt x="3262" y="4175"/>
                    </a:lnTo>
                    <a:lnTo>
                      <a:pt x="3094" y="4193"/>
                    </a:lnTo>
                    <a:lnTo>
                      <a:pt x="2925" y="4204"/>
                    </a:lnTo>
                    <a:lnTo>
                      <a:pt x="2755" y="4209"/>
                    </a:lnTo>
                    <a:lnTo>
                      <a:pt x="2585" y="4207"/>
                    </a:lnTo>
                    <a:lnTo>
                      <a:pt x="2418" y="4202"/>
                    </a:lnTo>
                    <a:lnTo>
                      <a:pt x="2250" y="4189"/>
                    </a:lnTo>
                    <a:lnTo>
                      <a:pt x="2084" y="4171"/>
                    </a:lnTo>
                    <a:lnTo>
                      <a:pt x="1920" y="4147"/>
                    </a:lnTo>
                    <a:lnTo>
                      <a:pt x="1761" y="4118"/>
                    </a:lnTo>
                    <a:lnTo>
                      <a:pt x="1605" y="4083"/>
                    </a:lnTo>
                    <a:lnTo>
                      <a:pt x="1453" y="4041"/>
                    </a:lnTo>
                    <a:lnTo>
                      <a:pt x="1307" y="3996"/>
                    </a:lnTo>
                    <a:lnTo>
                      <a:pt x="1167" y="3943"/>
                    </a:lnTo>
                    <a:lnTo>
                      <a:pt x="1034" y="3885"/>
                    </a:lnTo>
                    <a:lnTo>
                      <a:pt x="908" y="3823"/>
                    </a:lnTo>
                    <a:lnTo>
                      <a:pt x="790" y="3753"/>
                    </a:lnTo>
                    <a:lnTo>
                      <a:pt x="689" y="3686"/>
                    </a:lnTo>
                    <a:lnTo>
                      <a:pt x="598" y="3615"/>
                    </a:lnTo>
                    <a:lnTo>
                      <a:pt x="520" y="3544"/>
                    </a:lnTo>
                    <a:lnTo>
                      <a:pt x="451" y="3469"/>
                    </a:lnTo>
                    <a:lnTo>
                      <a:pt x="392" y="3394"/>
                    </a:lnTo>
                    <a:lnTo>
                      <a:pt x="345" y="3318"/>
                    </a:lnTo>
                    <a:lnTo>
                      <a:pt x="306" y="3239"/>
                    </a:lnTo>
                    <a:lnTo>
                      <a:pt x="279" y="3161"/>
                    </a:lnTo>
                    <a:lnTo>
                      <a:pt x="263" y="3083"/>
                    </a:lnTo>
                    <a:lnTo>
                      <a:pt x="257" y="3002"/>
                    </a:lnTo>
                    <a:lnTo>
                      <a:pt x="261" y="2924"/>
                    </a:lnTo>
                    <a:lnTo>
                      <a:pt x="275" y="2846"/>
                    </a:lnTo>
                    <a:lnTo>
                      <a:pt x="299" y="2767"/>
                    </a:lnTo>
                    <a:lnTo>
                      <a:pt x="334" y="2691"/>
                    </a:lnTo>
                    <a:lnTo>
                      <a:pt x="378" y="2614"/>
                    </a:lnTo>
                    <a:lnTo>
                      <a:pt x="430" y="2539"/>
                    </a:lnTo>
                    <a:lnTo>
                      <a:pt x="494" y="2466"/>
                    </a:lnTo>
                    <a:lnTo>
                      <a:pt x="569" y="2395"/>
                    </a:lnTo>
                    <a:lnTo>
                      <a:pt x="651" y="2326"/>
                    </a:lnTo>
                    <a:lnTo>
                      <a:pt x="744" y="2260"/>
                    </a:lnTo>
                    <a:lnTo>
                      <a:pt x="848" y="2197"/>
                    </a:lnTo>
                    <a:close/>
                    <a:moveTo>
                      <a:pt x="5183" y="1353"/>
                    </a:moveTo>
                    <a:lnTo>
                      <a:pt x="5284" y="1424"/>
                    </a:lnTo>
                    <a:lnTo>
                      <a:pt x="5375" y="1495"/>
                    </a:lnTo>
                    <a:lnTo>
                      <a:pt x="5453" y="1569"/>
                    </a:lnTo>
                    <a:lnTo>
                      <a:pt x="5521" y="1644"/>
                    </a:lnTo>
                    <a:lnTo>
                      <a:pt x="5577" y="1723"/>
                    </a:lnTo>
                    <a:lnTo>
                      <a:pt x="5625" y="1801"/>
                    </a:lnTo>
                    <a:lnTo>
                      <a:pt x="5659" y="1881"/>
                    </a:lnTo>
                    <a:lnTo>
                      <a:pt x="5683" y="1961"/>
                    </a:lnTo>
                    <a:lnTo>
                      <a:pt x="5698" y="2042"/>
                    </a:lnTo>
                    <a:lnTo>
                      <a:pt x="5699" y="2122"/>
                    </a:lnTo>
                    <a:lnTo>
                      <a:pt x="5692" y="2204"/>
                    </a:lnTo>
                    <a:lnTo>
                      <a:pt x="5674" y="2284"/>
                    </a:lnTo>
                    <a:lnTo>
                      <a:pt x="5645" y="2362"/>
                    </a:lnTo>
                    <a:lnTo>
                      <a:pt x="5605" y="2441"/>
                    </a:lnTo>
                    <a:lnTo>
                      <a:pt x="5555" y="2519"/>
                    </a:lnTo>
                    <a:lnTo>
                      <a:pt x="5495" y="2594"/>
                    </a:lnTo>
                    <a:lnTo>
                      <a:pt x="5424" y="2667"/>
                    </a:lnTo>
                    <a:lnTo>
                      <a:pt x="5344" y="2738"/>
                    </a:lnTo>
                    <a:lnTo>
                      <a:pt x="5255" y="2807"/>
                    </a:lnTo>
                    <a:lnTo>
                      <a:pt x="5152" y="2875"/>
                    </a:lnTo>
                    <a:lnTo>
                      <a:pt x="5043" y="2937"/>
                    </a:lnTo>
                    <a:lnTo>
                      <a:pt x="4921" y="2997"/>
                    </a:lnTo>
                    <a:lnTo>
                      <a:pt x="4791" y="3053"/>
                    </a:lnTo>
                    <a:lnTo>
                      <a:pt x="4646" y="3108"/>
                    </a:lnTo>
                    <a:lnTo>
                      <a:pt x="4494" y="3155"/>
                    </a:lnTo>
                    <a:lnTo>
                      <a:pt x="4339" y="3197"/>
                    </a:lnTo>
                    <a:lnTo>
                      <a:pt x="4181" y="3234"/>
                    </a:lnTo>
                    <a:lnTo>
                      <a:pt x="4017" y="3263"/>
                    </a:lnTo>
                    <a:lnTo>
                      <a:pt x="3853" y="3287"/>
                    </a:lnTo>
                    <a:lnTo>
                      <a:pt x="3685" y="3303"/>
                    </a:lnTo>
                    <a:lnTo>
                      <a:pt x="3515" y="3316"/>
                    </a:lnTo>
                    <a:lnTo>
                      <a:pt x="3346" y="3321"/>
                    </a:lnTo>
                    <a:lnTo>
                      <a:pt x="3176" y="3320"/>
                    </a:lnTo>
                    <a:lnTo>
                      <a:pt x="3008" y="3314"/>
                    </a:lnTo>
                    <a:lnTo>
                      <a:pt x="2841" y="3301"/>
                    </a:lnTo>
                    <a:lnTo>
                      <a:pt x="2675" y="3283"/>
                    </a:lnTo>
                    <a:lnTo>
                      <a:pt x="2511" y="3259"/>
                    </a:lnTo>
                    <a:lnTo>
                      <a:pt x="2352" y="3230"/>
                    </a:lnTo>
                    <a:lnTo>
                      <a:pt x="2195" y="3194"/>
                    </a:lnTo>
                    <a:lnTo>
                      <a:pt x="2044" y="3154"/>
                    </a:lnTo>
                    <a:lnTo>
                      <a:pt x="1898" y="3106"/>
                    </a:lnTo>
                    <a:lnTo>
                      <a:pt x="1758" y="3055"/>
                    </a:lnTo>
                    <a:lnTo>
                      <a:pt x="1625" y="2997"/>
                    </a:lnTo>
                    <a:lnTo>
                      <a:pt x="1499" y="2933"/>
                    </a:lnTo>
                    <a:lnTo>
                      <a:pt x="1380" y="2866"/>
                    </a:lnTo>
                    <a:lnTo>
                      <a:pt x="1289" y="2804"/>
                    </a:lnTo>
                    <a:lnTo>
                      <a:pt x="1207" y="2742"/>
                    </a:lnTo>
                    <a:lnTo>
                      <a:pt x="1134" y="2678"/>
                    </a:lnTo>
                    <a:lnTo>
                      <a:pt x="1069" y="2612"/>
                    </a:lnTo>
                    <a:lnTo>
                      <a:pt x="1012" y="2545"/>
                    </a:lnTo>
                    <a:lnTo>
                      <a:pt x="965" y="2477"/>
                    </a:lnTo>
                    <a:lnTo>
                      <a:pt x="925" y="2408"/>
                    </a:lnTo>
                    <a:lnTo>
                      <a:pt x="1050" y="2475"/>
                    </a:lnTo>
                    <a:lnTo>
                      <a:pt x="1183" y="2537"/>
                    </a:lnTo>
                    <a:lnTo>
                      <a:pt x="1324" y="2592"/>
                    </a:lnTo>
                    <a:lnTo>
                      <a:pt x="1471" y="2643"/>
                    </a:lnTo>
                    <a:lnTo>
                      <a:pt x="1623" y="2687"/>
                    </a:lnTo>
                    <a:lnTo>
                      <a:pt x="1781" y="2725"/>
                    </a:lnTo>
                    <a:lnTo>
                      <a:pt x="1944" y="2756"/>
                    </a:lnTo>
                    <a:lnTo>
                      <a:pt x="2110" y="2784"/>
                    </a:lnTo>
                    <a:lnTo>
                      <a:pt x="2277" y="2804"/>
                    </a:lnTo>
                    <a:lnTo>
                      <a:pt x="2449" y="2818"/>
                    </a:lnTo>
                    <a:lnTo>
                      <a:pt x="2622" y="2826"/>
                    </a:lnTo>
                    <a:lnTo>
                      <a:pt x="2795" y="2827"/>
                    </a:lnTo>
                    <a:lnTo>
                      <a:pt x="2968" y="2824"/>
                    </a:lnTo>
                    <a:lnTo>
                      <a:pt x="3142" y="2813"/>
                    </a:lnTo>
                    <a:lnTo>
                      <a:pt x="3313" y="2796"/>
                    </a:lnTo>
                    <a:lnTo>
                      <a:pt x="3482" y="2773"/>
                    </a:lnTo>
                    <a:lnTo>
                      <a:pt x="3648" y="2743"/>
                    </a:lnTo>
                    <a:lnTo>
                      <a:pt x="3812" y="2707"/>
                    </a:lnTo>
                    <a:lnTo>
                      <a:pt x="3971" y="2665"/>
                    </a:lnTo>
                    <a:lnTo>
                      <a:pt x="4126" y="2616"/>
                    </a:lnTo>
                    <a:lnTo>
                      <a:pt x="4274" y="2559"/>
                    </a:lnTo>
                    <a:lnTo>
                      <a:pt x="4403" y="2505"/>
                    </a:lnTo>
                    <a:lnTo>
                      <a:pt x="4522" y="2446"/>
                    </a:lnTo>
                    <a:lnTo>
                      <a:pt x="4631" y="2383"/>
                    </a:lnTo>
                    <a:lnTo>
                      <a:pt x="4731" y="2319"/>
                    </a:lnTo>
                    <a:lnTo>
                      <a:pt x="4822" y="2249"/>
                    </a:lnTo>
                    <a:lnTo>
                      <a:pt x="4903" y="2180"/>
                    </a:lnTo>
                    <a:lnTo>
                      <a:pt x="4972" y="2107"/>
                    </a:lnTo>
                    <a:lnTo>
                      <a:pt x="5032" y="2033"/>
                    </a:lnTo>
                    <a:lnTo>
                      <a:pt x="5083" y="1958"/>
                    </a:lnTo>
                    <a:lnTo>
                      <a:pt x="5123" y="1879"/>
                    </a:lnTo>
                    <a:lnTo>
                      <a:pt x="5152" y="1801"/>
                    </a:lnTo>
                    <a:lnTo>
                      <a:pt x="5173" y="1723"/>
                    </a:lnTo>
                    <a:lnTo>
                      <a:pt x="5182" y="1642"/>
                    </a:lnTo>
                    <a:lnTo>
                      <a:pt x="5182" y="1633"/>
                    </a:lnTo>
                    <a:lnTo>
                      <a:pt x="5183" y="1611"/>
                    </a:lnTo>
                    <a:lnTo>
                      <a:pt x="5183" y="1580"/>
                    </a:lnTo>
                    <a:lnTo>
                      <a:pt x="5183" y="1542"/>
                    </a:lnTo>
                    <a:lnTo>
                      <a:pt x="5183" y="1498"/>
                    </a:lnTo>
                    <a:lnTo>
                      <a:pt x="5183" y="1449"/>
                    </a:lnTo>
                    <a:lnTo>
                      <a:pt x="5183" y="1402"/>
                    </a:lnTo>
                    <a:lnTo>
                      <a:pt x="5183" y="1353"/>
                    </a:lnTo>
                    <a:close/>
                    <a:moveTo>
                      <a:pt x="3348" y="1230"/>
                    </a:moveTo>
                    <a:lnTo>
                      <a:pt x="3410" y="1232"/>
                    </a:lnTo>
                    <a:lnTo>
                      <a:pt x="3466" y="1241"/>
                    </a:lnTo>
                    <a:lnTo>
                      <a:pt x="3513" y="1254"/>
                    </a:lnTo>
                    <a:lnTo>
                      <a:pt x="3552" y="1274"/>
                    </a:lnTo>
                    <a:lnTo>
                      <a:pt x="3581" y="1294"/>
                    </a:lnTo>
                    <a:lnTo>
                      <a:pt x="3601" y="1316"/>
                    </a:lnTo>
                    <a:lnTo>
                      <a:pt x="3614" y="1336"/>
                    </a:lnTo>
                    <a:lnTo>
                      <a:pt x="3617" y="1367"/>
                    </a:lnTo>
                    <a:lnTo>
                      <a:pt x="3610" y="1396"/>
                    </a:lnTo>
                    <a:lnTo>
                      <a:pt x="3590" y="1425"/>
                    </a:lnTo>
                    <a:lnTo>
                      <a:pt x="3559" y="1455"/>
                    </a:lnTo>
                    <a:lnTo>
                      <a:pt x="3523" y="1482"/>
                    </a:lnTo>
                    <a:lnTo>
                      <a:pt x="3481" y="1509"/>
                    </a:lnTo>
                    <a:lnTo>
                      <a:pt x="3070" y="1252"/>
                    </a:lnTo>
                    <a:lnTo>
                      <a:pt x="3149" y="1243"/>
                    </a:lnTo>
                    <a:lnTo>
                      <a:pt x="3218" y="1238"/>
                    </a:lnTo>
                    <a:lnTo>
                      <a:pt x="3276" y="1234"/>
                    </a:lnTo>
                    <a:lnTo>
                      <a:pt x="3348" y="1230"/>
                    </a:lnTo>
                    <a:close/>
                    <a:moveTo>
                      <a:pt x="1927" y="844"/>
                    </a:moveTo>
                    <a:lnTo>
                      <a:pt x="2290" y="1072"/>
                    </a:lnTo>
                    <a:lnTo>
                      <a:pt x="2237" y="1079"/>
                    </a:lnTo>
                    <a:lnTo>
                      <a:pt x="2179" y="1085"/>
                    </a:lnTo>
                    <a:lnTo>
                      <a:pt x="2119" y="1090"/>
                    </a:lnTo>
                    <a:lnTo>
                      <a:pt x="2059" y="1092"/>
                    </a:lnTo>
                    <a:lnTo>
                      <a:pt x="2002" y="1090"/>
                    </a:lnTo>
                    <a:lnTo>
                      <a:pt x="1946" y="1083"/>
                    </a:lnTo>
                    <a:lnTo>
                      <a:pt x="1911" y="1075"/>
                    </a:lnTo>
                    <a:lnTo>
                      <a:pt x="1880" y="1066"/>
                    </a:lnTo>
                    <a:lnTo>
                      <a:pt x="1853" y="1052"/>
                    </a:lnTo>
                    <a:lnTo>
                      <a:pt x="1831" y="1033"/>
                    </a:lnTo>
                    <a:lnTo>
                      <a:pt x="1814" y="1017"/>
                    </a:lnTo>
                    <a:lnTo>
                      <a:pt x="1807" y="999"/>
                    </a:lnTo>
                    <a:lnTo>
                      <a:pt x="1805" y="970"/>
                    </a:lnTo>
                    <a:lnTo>
                      <a:pt x="1812" y="942"/>
                    </a:lnTo>
                    <a:lnTo>
                      <a:pt x="1831" y="917"/>
                    </a:lnTo>
                    <a:lnTo>
                      <a:pt x="1860" y="891"/>
                    </a:lnTo>
                    <a:lnTo>
                      <a:pt x="1927" y="844"/>
                    </a:lnTo>
                    <a:close/>
                    <a:moveTo>
                      <a:pt x="1741" y="419"/>
                    </a:moveTo>
                    <a:lnTo>
                      <a:pt x="1442" y="539"/>
                    </a:lnTo>
                    <a:lnTo>
                      <a:pt x="1625" y="654"/>
                    </a:lnTo>
                    <a:lnTo>
                      <a:pt x="1554" y="694"/>
                    </a:lnTo>
                    <a:lnTo>
                      <a:pt x="1488" y="738"/>
                    </a:lnTo>
                    <a:lnTo>
                      <a:pt x="1431" y="786"/>
                    </a:lnTo>
                    <a:lnTo>
                      <a:pt x="1382" y="835"/>
                    </a:lnTo>
                    <a:lnTo>
                      <a:pt x="1344" y="884"/>
                    </a:lnTo>
                    <a:lnTo>
                      <a:pt x="1318" y="935"/>
                    </a:lnTo>
                    <a:lnTo>
                      <a:pt x="1304" y="986"/>
                    </a:lnTo>
                    <a:lnTo>
                      <a:pt x="1304" y="1037"/>
                    </a:lnTo>
                    <a:lnTo>
                      <a:pt x="1318" y="1090"/>
                    </a:lnTo>
                    <a:lnTo>
                      <a:pt x="1338" y="1128"/>
                    </a:lnTo>
                    <a:lnTo>
                      <a:pt x="1369" y="1167"/>
                    </a:lnTo>
                    <a:lnTo>
                      <a:pt x="1411" y="1203"/>
                    </a:lnTo>
                    <a:lnTo>
                      <a:pt x="1462" y="1239"/>
                    </a:lnTo>
                    <a:lnTo>
                      <a:pt x="1541" y="1283"/>
                    </a:lnTo>
                    <a:lnTo>
                      <a:pt x="1625" y="1318"/>
                    </a:lnTo>
                    <a:lnTo>
                      <a:pt x="1714" y="1345"/>
                    </a:lnTo>
                    <a:lnTo>
                      <a:pt x="1807" y="1365"/>
                    </a:lnTo>
                    <a:lnTo>
                      <a:pt x="1907" y="1376"/>
                    </a:lnTo>
                    <a:lnTo>
                      <a:pt x="2013" y="1378"/>
                    </a:lnTo>
                    <a:lnTo>
                      <a:pt x="2102" y="1376"/>
                    </a:lnTo>
                    <a:lnTo>
                      <a:pt x="2201" y="1371"/>
                    </a:lnTo>
                    <a:lnTo>
                      <a:pt x="2306" y="1362"/>
                    </a:lnTo>
                    <a:lnTo>
                      <a:pt x="2421" y="1349"/>
                    </a:lnTo>
                    <a:lnTo>
                      <a:pt x="2544" y="1332"/>
                    </a:lnTo>
                    <a:lnTo>
                      <a:pt x="2677" y="1312"/>
                    </a:lnTo>
                    <a:lnTo>
                      <a:pt x="3171" y="1622"/>
                    </a:lnTo>
                    <a:lnTo>
                      <a:pt x="3067" y="1642"/>
                    </a:lnTo>
                    <a:lnTo>
                      <a:pt x="2965" y="1653"/>
                    </a:lnTo>
                    <a:lnTo>
                      <a:pt x="2863" y="1657"/>
                    </a:lnTo>
                    <a:lnTo>
                      <a:pt x="2762" y="1651"/>
                    </a:lnTo>
                    <a:lnTo>
                      <a:pt x="2658" y="1641"/>
                    </a:lnTo>
                    <a:lnTo>
                      <a:pt x="2553" y="1624"/>
                    </a:lnTo>
                    <a:lnTo>
                      <a:pt x="2451" y="1894"/>
                    </a:lnTo>
                    <a:lnTo>
                      <a:pt x="2593" y="1910"/>
                    </a:lnTo>
                    <a:lnTo>
                      <a:pt x="2729" y="1918"/>
                    </a:lnTo>
                    <a:lnTo>
                      <a:pt x="2861" y="1919"/>
                    </a:lnTo>
                    <a:lnTo>
                      <a:pt x="2987" y="1914"/>
                    </a:lnTo>
                    <a:lnTo>
                      <a:pt x="3151" y="1894"/>
                    </a:lnTo>
                    <a:lnTo>
                      <a:pt x="3315" y="1861"/>
                    </a:lnTo>
                    <a:lnTo>
                      <a:pt x="3479" y="1816"/>
                    </a:lnTo>
                    <a:lnTo>
                      <a:pt x="3785" y="2007"/>
                    </a:lnTo>
                    <a:lnTo>
                      <a:pt x="4084" y="1887"/>
                    </a:lnTo>
                    <a:lnTo>
                      <a:pt x="3781" y="1697"/>
                    </a:lnTo>
                    <a:lnTo>
                      <a:pt x="3867" y="1651"/>
                    </a:lnTo>
                    <a:lnTo>
                      <a:pt x="3940" y="1608"/>
                    </a:lnTo>
                    <a:lnTo>
                      <a:pt x="4004" y="1562"/>
                    </a:lnTo>
                    <a:lnTo>
                      <a:pt x="4053" y="1517"/>
                    </a:lnTo>
                    <a:lnTo>
                      <a:pt x="4093" y="1473"/>
                    </a:lnTo>
                    <a:lnTo>
                      <a:pt x="4121" y="1427"/>
                    </a:lnTo>
                    <a:lnTo>
                      <a:pt x="4135" y="1384"/>
                    </a:lnTo>
                    <a:lnTo>
                      <a:pt x="4139" y="1340"/>
                    </a:lnTo>
                    <a:lnTo>
                      <a:pt x="4131" y="1296"/>
                    </a:lnTo>
                    <a:lnTo>
                      <a:pt x="4113" y="1252"/>
                    </a:lnTo>
                    <a:lnTo>
                      <a:pt x="4086" y="1208"/>
                    </a:lnTo>
                    <a:lnTo>
                      <a:pt x="4046" y="1167"/>
                    </a:lnTo>
                    <a:lnTo>
                      <a:pt x="3995" y="1125"/>
                    </a:lnTo>
                    <a:lnTo>
                      <a:pt x="3933" y="1083"/>
                    </a:lnTo>
                    <a:lnTo>
                      <a:pt x="3862" y="1043"/>
                    </a:lnTo>
                    <a:lnTo>
                      <a:pt x="3785" y="1008"/>
                    </a:lnTo>
                    <a:lnTo>
                      <a:pt x="3703" y="982"/>
                    </a:lnTo>
                    <a:lnTo>
                      <a:pt x="3616" y="962"/>
                    </a:lnTo>
                    <a:lnTo>
                      <a:pt x="3524" y="948"/>
                    </a:lnTo>
                    <a:lnTo>
                      <a:pt x="3426" y="942"/>
                    </a:lnTo>
                    <a:lnTo>
                      <a:pt x="3324" y="941"/>
                    </a:lnTo>
                    <a:lnTo>
                      <a:pt x="3109" y="953"/>
                    </a:lnTo>
                    <a:lnTo>
                      <a:pt x="2895" y="975"/>
                    </a:lnTo>
                    <a:lnTo>
                      <a:pt x="2680" y="1008"/>
                    </a:lnTo>
                    <a:lnTo>
                      <a:pt x="2232" y="727"/>
                    </a:lnTo>
                    <a:lnTo>
                      <a:pt x="2321" y="709"/>
                    </a:lnTo>
                    <a:lnTo>
                      <a:pt x="2412" y="700"/>
                    </a:lnTo>
                    <a:lnTo>
                      <a:pt x="2507" y="696"/>
                    </a:lnTo>
                    <a:lnTo>
                      <a:pt x="2649" y="698"/>
                    </a:lnTo>
                    <a:lnTo>
                      <a:pt x="2790" y="704"/>
                    </a:lnTo>
                    <a:lnTo>
                      <a:pt x="2853" y="441"/>
                    </a:lnTo>
                    <a:lnTo>
                      <a:pt x="2759" y="437"/>
                    </a:lnTo>
                    <a:lnTo>
                      <a:pt x="2671" y="436"/>
                    </a:lnTo>
                    <a:lnTo>
                      <a:pt x="2589" y="434"/>
                    </a:lnTo>
                    <a:lnTo>
                      <a:pt x="2472" y="436"/>
                    </a:lnTo>
                    <a:lnTo>
                      <a:pt x="2361" y="441"/>
                    </a:lnTo>
                    <a:lnTo>
                      <a:pt x="2254" y="454"/>
                    </a:lnTo>
                    <a:lnTo>
                      <a:pt x="2148" y="472"/>
                    </a:lnTo>
                    <a:lnTo>
                      <a:pt x="2077" y="488"/>
                    </a:lnTo>
                    <a:lnTo>
                      <a:pt x="2002" y="508"/>
                    </a:lnTo>
                    <a:lnTo>
                      <a:pt x="1922" y="532"/>
                    </a:lnTo>
                    <a:lnTo>
                      <a:pt x="1741" y="419"/>
                    </a:lnTo>
                    <a:close/>
                    <a:moveTo>
                      <a:pt x="2684" y="0"/>
                    </a:moveTo>
                    <a:lnTo>
                      <a:pt x="2853" y="0"/>
                    </a:lnTo>
                    <a:lnTo>
                      <a:pt x="3023" y="5"/>
                    </a:lnTo>
                    <a:lnTo>
                      <a:pt x="3191" y="18"/>
                    </a:lnTo>
                    <a:lnTo>
                      <a:pt x="3357" y="36"/>
                    </a:lnTo>
                    <a:lnTo>
                      <a:pt x="3519" y="60"/>
                    </a:lnTo>
                    <a:lnTo>
                      <a:pt x="3679" y="89"/>
                    </a:lnTo>
                    <a:lnTo>
                      <a:pt x="3834" y="126"/>
                    </a:lnTo>
                    <a:lnTo>
                      <a:pt x="3986" y="166"/>
                    </a:lnTo>
                    <a:lnTo>
                      <a:pt x="4131" y="213"/>
                    </a:lnTo>
                    <a:lnTo>
                      <a:pt x="4272" y="264"/>
                    </a:lnTo>
                    <a:lnTo>
                      <a:pt x="4405" y="322"/>
                    </a:lnTo>
                    <a:lnTo>
                      <a:pt x="4531" y="386"/>
                    </a:lnTo>
                    <a:lnTo>
                      <a:pt x="4649" y="454"/>
                    </a:lnTo>
                    <a:lnTo>
                      <a:pt x="4753" y="525"/>
                    </a:lnTo>
                    <a:lnTo>
                      <a:pt x="4846" y="596"/>
                    </a:lnTo>
                    <a:lnTo>
                      <a:pt x="4926" y="671"/>
                    </a:lnTo>
                    <a:lnTo>
                      <a:pt x="4997" y="747"/>
                    </a:lnTo>
                    <a:lnTo>
                      <a:pt x="5056" y="826"/>
                    </a:lnTo>
                    <a:lnTo>
                      <a:pt x="5103" y="904"/>
                    </a:lnTo>
                    <a:lnTo>
                      <a:pt x="5140" y="984"/>
                    </a:lnTo>
                    <a:lnTo>
                      <a:pt x="5165" y="1064"/>
                    </a:lnTo>
                    <a:lnTo>
                      <a:pt x="5180" y="1147"/>
                    </a:lnTo>
                    <a:lnTo>
                      <a:pt x="5183" y="1227"/>
                    </a:lnTo>
                    <a:lnTo>
                      <a:pt x="5176" y="1309"/>
                    </a:lnTo>
                    <a:lnTo>
                      <a:pt x="5158" y="1389"/>
                    </a:lnTo>
                    <a:lnTo>
                      <a:pt x="5131" y="1469"/>
                    </a:lnTo>
                    <a:lnTo>
                      <a:pt x="5090" y="1548"/>
                    </a:lnTo>
                    <a:lnTo>
                      <a:pt x="5041" y="1626"/>
                    </a:lnTo>
                    <a:lnTo>
                      <a:pt x="4981" y="1703"/>
                    </a:lnTo>
                    <a:lnTo>
                      <a:pt x="4912" y="1777"/>
                    </a:lnTo>
                    <a:lnTo>
                      <a:pt x="4830" y="1848"/>
                    </a:lnTo>
                    <a:lnTo>
                      <a:pt x="4739" y="1918"/>
                    </a:lnTo>
                    <a:lnTo>
                      <a:pt x="4638" y="1985"/>
                    </a:lnTo>
                    <a:lnTo>
                      <a:pt x="4527" y="2049"/>
                    </a:lnTo>
                    <a:lnTo>
                      <a:pt x="4405" y="2109"/>
                    </a:lnTo>
                    <a:lnTo>
                      <a:pt x="4274" y="2166"/>
                    </a:lnTo>
                    <a:lnTo>
                      <a:pt x="4128" y="2220"/>
                    </a:lnTo>
                    <a:lnTo>
                      <a:pt x="3978" y="2268"/>
                    </a:lnTo>
                    <a:lnTo>
                      <a:pt x="3822" y="2310"/>
                    </a:lnTo>
                    <a:lnTo>
                      <a:pt x="3663" y="2344"/>
                    </a:lnTo>
                    <a:lnTo>
                      <a:pt x="3501" y="2375"/>
                    </a:lnTo>
                    <a:lnTo>
                      <a:pt x="3335" y="2399"/>
                    </a:lnTo>
                    <a:lnTo>
                      <a:pt x="3167" y="2415"/>
                    </a:lnTo>
                    <a:lnTo>
                      <a:pt x="2999" y="2426"/>
                    </a:lnTo>
                    <a:lnTo>
                      <a:pt x="2830" y="2432"/>
                    </a:lnTo>
                    <a:lnTo>
                      <a:pt x="2660" y="2432"/>
                    </a:lnTo>
                    <a:lnTo>
                      <a:pt x="2491" y="2426"/>
                    </a:lnTo>
                    <a:lnTo>
                      <a:pt x="2323" y="2414"/>
                    </a:lnTo>
                    <a:lnTo>
                      <a:pt x="2157" y="2395"/>
                    </a:lnTo>
                    <a:lnTo>
                      <a:pt x="1995" y="2372"/>
                    </a:lnTo>
                    <a:lnTo>
                      <a:pt x="1834" y="2342"/>
                    </a:lnTo>
                    <a:lnTo>
                      <a:pt x="1679" y="2306"/>
                    </a:lnTo>
                    <a:lnTo>
                      <a:pt x="1528" y="2266"/>
                    </a:lnTo>
                    <a:lnTo>
                      <a:pt x="1382" y="2218"/>
                    </a:lnTo>
                    <a:lnTo>
                      <a:pt x="1242" y="2167"/>
                    </a:lnTo>
                    <a:lnTo>
                      <a:pt x="1109" y="2109"/>
                    </a:lnTo>
                    <a:lnTo>
                      <a:pt x="981" y="2045"/>
                    </a:lnTo>
                    <a:lnTo>
                      <a:pt x="863" y="1976"/>
                    </a:lnTo>
                    <a:lnTo>
                      <a:pt x="760" y="1907"/>
                    </a:lnTo>
                    <a:lnTo>
                      <a:pt x="667" y="1836"/>
                    </a:lnTo>
                    <a:lnTo>
                      <a:pt x="587" y="1761"/>
                    </a:lnTo>
                    <a:lnTo>
                      <a:pt x="516" y="1684"/>
                    </a:lnTo>
                    <a:lnTo>
                      <a:pt x="458" y="1606"/>
                    </a:lnTo>
                    <a:lnTo>
                      <a:pt x="410" y="1528"/>
                    </a:lnTo>
                    <a:lnTo>
                      <a:pt x="374" y="1447"/>
                    </a:lnTo>
                    <a:lnTo>
                      <a:pt x="348" y="1367"/>
                    </a:lnTo>
                    <a:lnTo>
                      <a:pt x="334" y="1285"/>
                    </a:lnTo>
                    <a:lnTo>
                      <a:pt x="330" y="1203"/>
                    </a:lnTo>
                    <a:lnTo>
                      <a:pt x="337" y="1123"/>
                    </a:lnTo>
                    <a:lnTo>
                      <a:pt x="356" y="1043"/>
                    </a:lnTo>
                    <a:lnTo>
                      <a:pt x="383" y="962"/>
                    </a:lnTo>
                    <a:lnTo>
                      <a:pt x="423" y="882"/>
                    </a:lnTo>
                    <a:lnTo>
                      <a:pt x="472" y="806"/>
                    </a:lnTo>
                    <a:lnTo>
                      <a:pt x="533" y="729"/>
                    </a:lnTo>
                    <a:lnTo>
                      <a:pt x="602" y="654"/>
                    </a:lnTo>
                    <a:lnTo>
                      <a:pt x="684" y="583"/>
                    </a:lnTo>
                    <a:lnTo>
                      <a:pt x="775" y="514"/>
                    </a:lnTo>
                    <a:lnTo>
                      <a:pt x="875" y="446"/>
                    </a:lnTo>
                    <a:lnTo>
                      <a:pt x="987" y="383"/>
                    </a:lnTo>
                    <a:lnTo>
                      <a:pt x="1109" y="322"/>
                    </a:lnTo>
                    <a:lnTo>
                      <a:pt x="1240" y="266"/>
                    </a:lnTo>
                    <a:lnTo>
                      <a:pt x="1386" y="211"/>
                    </a:lnTo>
                    <a:lnTo>
                      <a:pt x="1535" y="164"/>
                    </a:lnTo>
                    <a:lnTo>
                      <a:pt x="1692" y="122"/>
                    </a:lnTo>
                    <a:lnTo>
                      <a:pt x="1851" y="86"/>
                    </a:lnTo>
                    <a:lnTo>
                      <a:pt x="2013" y="56"/>
                    </a:lnTo>
                    <a:lnTo>
                      <a:pt x="2179" y="33"/>
                    </a:lnTo>
                    <a:lnTo>
                      <a:pt x="2347" y="16"/>
                    </a:lnTo>
                    <a:lnTo>
                      <a:pt x="2514" y="5"/>
                    </a:lnTo>
                    <a:lnTo>
                      <a:pt x="2684" y="0"/>
                    </a:lnTo>
                    <a:close/>
                  </a:path>
                </a:pathLst>
              </a:custGeom>
              <a:solidFill>
                <a:schemeClr val="accent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srgbClr val="000000"/>
                  </a:solidFill>
                </a:endParaRPr>
              </a:p>
            </p:txBody>
          </p:sp>
        </p:grpSp>
        <p:sp>
          <p:nvSpPr>
            <p:cNvPr id="25" name="Freeform 308"/>
            <p:cNvSpPr>
              <a:spLocks noChangeAspect="1" noEditPoints="1"/>
            </p:cNvSpPr>
            <p:nvPr/>
          </p:nvSpPr>
          <p:spPr bwMode="auto">
            <a:xfrm>
              <a:off x="6185007" y="1470312"/>
              <a:ext cx="240886" cy="254155"/>
            </a:xfrm>
            <a:custGeom>
              <a:avLst/>
              <a:gdLst>
                <a:gd name="T0" fmla="*/ 5174 w 5699"/>
                <a:gd name="T1" fmla="*/ 4893 h 6014"/>
                <a:gd name="T2" fmla="*/ 4525 w 5699"/>
                <a:gd name="T3" fmla="*/ 5629 h 6014"/>
                <a:gd name="T4" fmla="*/ 2999 w 5699"/>
                <a:gd name="T5" fmla="*/ 6009 h 6014"/>
                <a:gd name="T6" fmla="*/ 1382 w 5699"/>
                <a:gd name="T7" fmla="*/ 5801 h 6014"/>
                <a:gd name="T8" fmla="*/ 421 w 5699"/>
                <a:gd name="T9" fmla="*/ 5126 h 6014"/>
                <a:gd name="T10" fmla="*/ 1052 w 5699"/>
                <a:gd name="T11" fmla="*/ 5277 h 6014"/>
                <a:gd name="T12" fmla="*/ 2669 w 5699"/>
                <a:gd name="T13" fmla="*/ 5485 h 6014"/>
                <a:gd name="T14" fmla="*/ 4192 w 5699"/>
                <a:gd name="T15" fmla="*/ 5110 h 6014"/>
                <a:gd name="T16" fmla="*/ 4843 w 5699"/>
                <a:gd name="T17" fmla="*/ 4388 h 6014"/>
                <a:gd name="T18" fmla="*/ 257 w 5699"/>
                <a:gd name="T19" fmla="*/ 3411 h 6014"/>
                <a:gd name="T20" fmla="*/ 691 w 5699"/>
                <a:gd name="T21" fmla="*/ 4082 h 6014"/>
                <a:gd name="T22" fmla="*/ 2084 w 5699"/>
                <a:gd name="T23" fmla="*/ 4567 h 6014"/>
                <a:gd name="T24" fmla="*/ 3749 w 5699"/>
                <a:gd name="T25" fmla="*/ 4481 h 6014"/>
                <a:gd name="T26" fmla="*/ 4850 w 5699"/>
                <a:gd name="T27" fmla="*/ 3934 h 6014"/>
                <a:gd name="T28" fmla="*/ 4296 w 5699"/>
                <a:gd name="T29" fmla="*/ 4658 h 6014"/>
                <a:gd name="T30" fmla="*/ 2837 w 5699"/>
                <a:gd name="T31" fmla="*/ 5081 h 6014"/>
                <a:gd name="T32" fmla="*/ 1198 w 5699"/>
                <a:gd name="T33" fmla="*/ 4929 h 6014"/>
                <a:gd name="T34" fmla="*/ 131 w 5699"/>
                <a:gd name="T35" fmla="*/ 4277 h 6014"/>
                <a:gd name="T36" fmla="*/ 133 w 5699"/>
                <a:gd name="T37" fmla="*/ 3485 h 6014"/>
                <a:gd name="T38" fmla="*/ 848 w 5699"/>
                <a:gd name="T39" fmla="*/ 2499 h 6014"/>
                <a:gd name="T40" fmla="*/ 1194 w 5699"/>
                <a:gd name="T41" fmla="*/ 3126 h 6014"/>
                <a:gd name="T42" fmla="*/ 2511 w 5699"/>
                <a:gd name="T43" fmla="*/ 3655 h 6014"/>
                <a:gd name="T44" fmla="*/ 4181 w 5699"/>
                <a:gd name="T45" fmla="*/ 3628 h 6014"/>
                <a:gd name="T46" fmla="*/ 4739 w 5699"/>
                <a:gd name="T47" fmla="*/ 3639 h 6014"/>
                <a:gd name="T48" fmla="*/ 3426 w 5699"/>
                <a:gd name="T49" fmla="*/ 4151 h 6014"/>
                <a:gd name="T50" fmla="*/ 1761 w 5699"/>
                <a:gd name="T51" fmla="*/ 4118 h 6014"/>
                <a:gd name="T52" fmla="*/ 520 w 5699"/>
                <a:gd name="T53" fmla="*/ 3544 h 6014"/>
                <a:gd name="T54" fmla="*/ 299 w 5699"/>
                <a:gd name="T55" fmla="*/ 2767 h 6014"/>
                <a:gd name="T56" fmla="*/ 5284 w 5699"/>
                <a:gd name="T57" fmla="*/ 1424 h 6014"/>
                <a:gd name="T58" fmla="*/ 5692 w 5699"/>
                <a:gd name="T59" fmla="*/ 2204 h 6014"/>
                <a:gd name="T60" fmla="*/ 5043 w 5699"/>
                <a:gd name="T61" fmla="*/ 2937 h 6014"/>
                <a:gd name="T62" fmla="*/ 3515 w 5699"/>
                <a:gd name="T63" fmla="*/ 3316 h 6014"/>
                <a:gd name="T64" fmla="*/ 1898 w 5699"/>
                <a:gd name="T65" fmla="*/ 3106 h 6014"/>
                <a:gd name="T66" fmla="*/ 965 w 5699"/>
                <a:gd name="T67" fmla="*/ 2477 h 6014"/>
                <a:gd name="T68" fmla="*/ 2277 w 5699"/>
                <a:gd name="T69" fmla="*/ 2804 h 6014"/>
                <a:gd name="T70" fmla="*/ 3971 w 5699"/>
                <a:gd name="T71" fmla="*/ 2665 h 6014"/>
                <a:gd name="T72" fmla="*/ 5032 w 5699"/>
                <a:gd name="T73" fmla="*/ 2033 h 6014"/>
                <a:gd name="T74" fmla="*/ 5183 w 5699"/>
                <a:gd name="T75" fmla="*/ 1498 h 6014"/>
                <a:gd name="T76" fmla="*/ 3601 w 5699"/>
                <a:gd name="T77" fmla="*/ 1316 h 6014"/>
                <a:gd name="T78" fmla="*/ 3218 w 5699"/>
                <a:gd name="T79" fmla="*/ 1238 h 6014"/>
                <a:gd name="T80" fmla="*/ 1946 w 5699"/>
                <a:gd name="T81" fmla="*/ 1083 h 6014"/>
                <a:gd name="T82" fmla="*/ 1860 w 5699"/>
                <a:gd name="T83" fmla="*/ 891 h 6014"/>
                <a:gd name="T84" fmla="*/ 1318 w 5699"/>
                <a:gd name="T85" fmla="*/ 935 h 6014"/>
                <a:gd name="T86" fmla="*/ 1714 w 5699"/>
                <a:gd name="T87" fmla="*/ 1345 h 6014"/>
                <a:gd name="T88" fmla="*/ 3171 w 5699"/>
                <a:gd name="T89" fmla="*/ 1622 h 6014"/>
                <a:gd name="T90" fmla="*/ 2861 w 5699"/>
                <a:gd name="T91" fmla="*/ 1919 h 6014"/>
                <a:gd name="T92" fmla="*/ 4004 w 5699"/>
                <a:gd name="T93" fmla="*/ 1562 h 6014"/>
                <a:gd name="T94" fmla="*/ 3995 w 5699"/>
                <a:gd name="T95" fmla="*/ 1125 h 6014"/>
                <a:gd name="T96" fmla="*/ 2895 w 5699"/>
                <a:gd name="T97" fmla="*/ 975 h 6014"/>
                <a:gd name="T98" fmla="*/ 2671 w 5699"/>
                <a:gd name="T99" fmla="*/ 436 h 6014"/>
                <a:gd name="T100" fmla="*/ 2684 w 5699"/>
                <a:gd name="T101" fmla="*/ 0 h 6014"/>
                <a:gd name="T102" fmla="*/ 4272 w 5699"/>
                <a:gd name="T103" fmla="*/ 264 h 6014"/>
                <a:gd name="T104" fmla="*/ 5140 w 5699"/>
                <a:gd name="T105" fmla="*/ 984 h 6014"/>
                <a:gd name="T106" fmla="*/ 4912 w 5699"/>
                <a:gd name="T107" fmla="*/ 1777 h 6014"/>
                <a:gd name="T108" fmla="*/ 3663 w 5699"/>
                <a:gd name="T109" fmla="*/ 2344 h 6014"/>
                <a:gd name="T110" fmla="*/ 1995 w 5699"/>
                <a:gd name="T111" fmla="*/ 2372 h 6014"/>
                <a:gd name="T112" fmla="*/ 667 w 5699"/>
                <a:gd name="T113" fmla="*/ 1836 h 6014"/>
                <a:gd name="T114" fmla="*/ 356 w 5699"/>
                <a:gd name="T115" fmla="*/ 1043 h 6014"/>
                <a:gd name="T116" fmla="*/ 1109 w 5699"/>
                <a:gd name="T117" fmla="*/ 322 h 6014"/>
                <a:gd name="T118" fmla="*/ 2684 w 5699"/>
                <a:gd name="T119" fmla="*/ 0 h 6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99" h="6014">
                  <a:moveTo>
                    <a:pt x="4853" y="4184"/>
                  </a:moveTo>
                  <a:lnTo>
                    <a:pt x="4932" y="4258"/>
                  </a:lnTo>
                  <a:lnTo>
                    <a:pt x="5001" y="4335"/>
                  </a:lnTo>
                  <a:lnTo>
                    <a:pt x="5059" y="4412"/>
                  </a:lnTo>
                  <a:lnTo>
                    <a:pt x="5105" y="4490"/>
                  </a:lnTo>
                  <a:lnTo>
                    <a:pt x="5142" y="4570"/>
                  </a:lnTo>
                  <a:lnTo>
                    <a:pt x="5165" y="4650"/>
                  </a:lnTo>
                  <a:lnTo>
                    <a:pt x="5180" y="4732"/>
                  </a:lnTo>
                  <a:lnTo>
                    <a:pt x="5183" y="4813"/>
                  </a:lnTo>
                  <a:lnTo>
                    <a:pt x="5174" y="4893"/>
                  </a:lnTo>
                  <a:lnTo>
                    <a:pt x="5158" y="4975"/>
                  </a:lnTo>
                  <a:lnTo>
                    <a:pt x="5129" y="5053"/>
                  </a:lnTo>
                  <a:lnTo>
                    <a:pt x="5089" y="5132"/>
                  </a:lnTo>
                  <a:lnTo>
                    <a:pt x="5039" y="5210"/>
                  </a:lnTo>
                  <a:lnTo>
                    <a:pt x="4979" y="5285"/>
                  </a:lnTo>
                  <a:lnTo>
                    <a:pt x="4910" y="5360"/>
                  </a:lnTo>
                  <a:lnTo>
                    <a:pt x="4828" y="5431"/>
                  </a:lnTo>
                  <a:lnTo>
                    <a:pt x="4739" y="5500"/>
                  </a:lnTo>
                  <a:lnTo>
                    <a:pt x="4637" y="5567"/>
                  </a:lnTo>
                  <a:lnTo>
                    <a:pt x="4525" y="5629"/>
                  </a:lnTo>
                  <a:lnTo>
                    <a:pt x="4405" y="5690"/>
                  </a:lnTo>
                  <a:lnTo>
                    <a:pt x="4274" y="5746"/>
                  </a:lnTo>
                  <a:lnTo>
                    <a:pt x="4128" y="5801"/>
                  </a:lnTo>
                  <a:lnTo>
                    <a:pt x="3978" y="5848"/>
                  </a:lnTo>
                  <a:lnTo>
                    <a:pt x="3822" y="5890"/>
                  </a:lnTo>
                  <a:lnTo>
                    <a:pt x="3663" y="5926"/>
                  </a:lnTo>
                  <a:lnTo>
                    <a:pt x="3501" y="5956"/>
                  </a:lnTo>
                  <a:lnTo>
                    <a:pt x="3335" y="5979"/>
                  </a:lnTo>
                  <a:lnTo>
                    <a:pt x="3167" y="5996"/>
                  </a:lnTo>
                  <a:lnTo>
                    <a:pt x="2999" y="6009"/>
                  </a:lnTo>
                  <a:lnTo>
                    <a:pt x="2830" y="6014"/>
                  </a:lnTo>
                  <a:lnTo>
                    <a:pt x="2660" y="6012"/>
                  </a:lnTo>
                  <a:lnTo>
                    <a:pt x="2491" y="6007"/>
                  </a:lnTo>
                  <a:lnTo>
                    <a:pt x="2323" y="5994"/>
                  </a:lnTo>
                  <a:lnTo>
                    <a:pt x="2157" y="5976"/>
                  </a:lnTo>
                  <a:lnTo>
                    <a:pt x="1995" y="5952"/>
                  </a:lnTo>
                  <a:lnTo>
                    <a:pt x="1834" y="5923"/>
                  </a:lnTo>
                  <a:lnTo>
                    <a:pt x="1679" y="5888"/>
                  </a:lnTo>
                  <a:lnTo>
                    <a:pt x="1528" y="5846"/>
                  </a:lnTo>
                  <a:lnTo>
                    <a:pt x="1382" y="5801"/>
                  </a:lnTo>
                  <a:lnTo>
                    <a:pt x="1242" y="5748"/>
                  </a:lnTo>
                  <a:lnTo>
                    <a:pt x="1109" y="5690"/>
                  </a:lnTo>
                  <a:lnTo>
                    <a:pt x="981" y="5628"/>
                  </a:lnTo>
                  <a:lnTo>
                    <a:pt x="863" y="5558"/>
                  </a:lnTo>
                  <a:lnTo>
                    <a:pt x="764" y="5491"/>
                  </a:lnTo>
                  <a:lnTo>
                    <a:pt x="675" y="5422"/>
                  </a:lnTo>
                  <a:lnTo>
                    <a:pt x="595" y="5350"/>
                  </a:lnTo>
                  <a:lnTo>
                    <a:pt x="527" y="5277"/>
                  </a:lnTo>
                  <a:lnTo>
                    <a:pt x="469" y="5203"/>
                  </a:lnTo>
                  <a:lnTo>
                    <a:pt x="421" y="5126"/>
                  </a:lnTo>
                  <a:lnTo>
                    <a:pt x="383" y="5050"/>
                  </a:lnTo>
                  <a:lnTo>
                    <a:pt x="356" y="4973"/>
                  </a:lnTo>
                  <a:lnTo>
                    <a:pt x="337" y="4895"/>
                  </a:lnTo>
                  <a:lnTo>
                    <a:pt x="398" y="4942"/>
                  </a:lnTo>
                  <a:lnTo>
                    <a:pt x="463" y="4989"/>
                  </a:lnTo>
                  <a:lnTo>
                    <a:pt x="534" y="5037"/>
                  </a:lnTo>
                  <a:lnTo>
                    <a:pt x="651" y="5104"/>
                  </a:lnTo>
                  <a:lnTo>
                    <a:pt x="779" y="5168"/>
                  </a:lnTo>
                  <a:lnTo>
                    <a:pt x="912" y="5226"/>
                  </a:lnTo>
                  <a:lnTo>
                    <a:pt x="1052" y="5277"/>
                  </a:lnTo>
                  <a:lnTo>
                    <a:pt x="1198" y="5325"/>
                  </a:lnTo>
                  <a:lnTo>
                    <a:pt x="1349" y="5365"/>
                  </a:lnTo>
                  <a:lnTo>
                    <a:pt x="1504" y="5401"/>
                  </a:lnTo>
                  <a:lnTo>
                    <a:pt x="1665" y="5431"/>
                  </a:lnTo>
                  <a:lnTo>
                    <a:pt x="1827" y="5454"/>
                  </a:lnTo>
                  <a:lnTo>
                    <a:pt x="1993" y="5473"/>
                  </a:lnTo>
                  <a:lnTo>
                    <a:pt x="2161" y="5485"/>
                  </a:lnTo>
                  <a:lnTo>
                    <a:pt x="2330" y="5491"/>
                  </a:lnTo>
                  <a:lnTo>
                    <a:pt x="2500" y="5491"/>
                  </a:lnTo>
                  <a:lnTo>
                    <a:pt x="2669" y="5485"/>
                  </a:lnTo>
                  <a:lnTo>
                    <a:pt x="2837" y="5474"/>
                  </a:lnTo>
                  <a:lnTo>
                    <a:pt x="3005" y="5458"/>
                  </a:lnTo>
                  <a:lnTo>
                    <a:pt x="3171" y="5434"/>
                  </a:lnTo>
                  <a:lnTo>
                    <a:pt x="3333" y="5405"/>
                  </a:lnTo>
                  <a:lnTo>
                    <a:pt x="3492" y="5369"/>
                  </a:lnTo>
                  <a:lnTo>
                    <a:pt x="3648" y="5327"/>
                  </a:lnTo>
                  <a:lnTo>
                    <a:pt x="3798" y="5279"/>
                  </a:lnTo>
                  <a:lnTo>
                    <a:pt x="3944" y="5225"/>
                  </a:lnTo>
                  <a:lnTo>
                    <a:pt x="4073" y="5170"/>
                  </a:lnTo>
                  <a:lnTo>
                    <a:pt x="4192" y="5110"/>
                  </a:lnTo>
                  <a:lnTo>
                    <a:pt x="4301" y="5048"/>
                  </a:lnTo>
                  <a:lnTo>
                    <a:pt x="4401" y="4982"/>
                  </a:lnTo>
                  <a:lnTo>
                    <a:pt x="4492" y="4915"/>
                  </a:lnTo>
                  <a:lnTo>
                    <a:pt x="4573" y="4844"/>
                  </a:lnTo>
                  <a:lnTo>
                    <a:pt x="4642" y="4773"/>
                  </a:lnTo>
                  <a:lnTo>
                    <a:pt x="4702" y="4698"/>
                  </a:lnTo>
                  <a:lnTo>
                    <a:pt x="4753" y="4621"/>
                  </a:lnTo>
                  <a:lnTo>
                    <a:pt x="4793" y="4545"/>
                  </a:lnTo>
                  <a:lnTo>
                    <a:pt x="4822" y="4466"/>
                  </a:lnTo>
                  <a:lnTo>
                    <a:pt x="4843" y="4388"/>
                  </a:lnTo>
                  <a:lnTo>
                    <a:pt x="4852" y="4308"/>
                  </a:lnTo>
                  <a:lnTo>
                    <a:pt x="4852" y="4300"/>
                  </a:lnTo>
                  <a:lnTo>
                    <a:pt x="4852" y="4282"/>
                  </a:lnTo>
                  <a:lnTo>
                    <a:pt x="4853" y="4255"/>
                  </a:lnTo>
                  <a:lnTo>
                    <a:pt x="4853" y="4222"/>
                  </a:lnTo>
                  <a:lnTo>
                    <a:pt x="4853" y="4184"/>
                  </a:lnTo>
                  <a:close/>
                  <a:moveTo>
                    <a:pt x="257" y="3336"/>
                  </a:moveTo>
                  <a:lnTo>
                    <a:pt x="257" y="3367"/>
                  </a:lnTo>
                  <a:lnTo>
                    <a:pt x="257" y="3392"/>
                  </a:lnTo>
                  <a:lnTo>
                    <a:pt x="257" y="3411"/>
                  </a:lnTo>
                  <a:lnTo>
                    <a:pt x="257" y="3420"/>
                  </a:lnTo>
                  <a:lnTo>
                    <a:pt x="266" y="3496"/>
                  </a:lnTo>
                  <a:lnTo>
                    <a:pt x="285" y="3573"/>
                  </a:lnTo>
                  <a:lnTo>
                    <a:pt x="314" y="3650"/>
                  </a:lnTo>
                  <a:lnTo>
                    <a:pt x="352" y="3724"/>
                  </a:lnTo>
                  <a:lnTo>
                    <a:pt x="399" y="3799"/>
                  </a:lnTo>
                  <a:lnTo>
                    <a:pt x="458" y="3872"/>
                  </a:lnTo>
                  <a:lnTo>
                    <a:pt x="525" y="3943"/>
                  </a:lnTo>
                  <a:lnTo>
                    <a:pt x="604" y="4014"/>
                  </a:lnTo>
                  <a:lnTo>
                    <a:pt x="691" y="4082"/>
                  </a:lnTo>
                  <a:lnTo>
                    <a:pt x="790" y="4147"/>
                  </a:lnTo>
                  <a:lnTo>
                    <a:pt x="908" y="4216"/>
                  </a:lnTo>
                  <a:lnTo>
                    <a:pt x="1034" y="4280"/>
                  </a:lnTo>
                  <a:lnTo>
                    <a:pt x="1167" y="4339"/>
                  </a:lnTo>
                  <a:lnTo>
                    <a:pt x="1307" y="4390"/>
                  </a:lnTo>
                  <a:lnTo>
                    <a:pt x="1453" y="4437"/>
                  </a:lnTo>
                  <a:lnTo>
                    <a:pt x="1605" y="4477"/>
                  </a:lnTo>
                  <a:lnTo>
                    <a:pt x="1761" y="4514"/>
                  </a:lnTo>
                  <a:lnTo>
                    <a:pt x="1920" y="4543"/>
                  </a:lnTo>
                  <a:lnTo>
                    <a:pt x="2084" y="4567"/>
                  </a:lnTo>
                  <a:lnTo>
                    <a:pt x="2250" y="4585"/>
                  </a:lnTo>
                  <a:lnTo>
                    <a:pt x="2418" y="4598"/>
                  </a:lnTo>
                  <a:lnTo>
                    <a:pt x="2585" y="4603"/>
                  </a:lnTo>
                  <a:lnTo>
                    <a:pt x="2755" y="4603"/>
                  </a:lnTo>
                  <a:lnTo>
                    <a:pt x="2925" y="4598"/>
                  </a:lnTo>
                  <a:lnTo>
                    <a:pt x="3094" y="4587"/>
                  </a:lnTo>
                  <a:lnTo>
                    <a:pt x="3262" y="4570"/>
                  </a:lnTo>
                  <a:lnTo>
                    <a:pt x="3426" y="4546"/>
                  </a:lnTo>
                  <a:lnTo>
                    <a:pt x="3590" y="4515"/>
                  </a:lnTo>
                  <a:lnTo>
                    <a:pt x="3749" y="4481"/>
                  </a:lnTo>
                  <a:lnTo>
                    <a:pt x="3904" y="4439"/>
                  </a:lnTo>
                  <a:lnTo>
                    <a:pt x="4055" y="4392"/>
                  </a:lnTo>
                  <a:lnTo>
                    <a:pt x="4201" y="4337"/>
                  </a:lnTo>
                  <a:lnTo>
                    <a:pt x="4317" y="4288"/>
                  </a:lnTo>
                  <a:lnTo>
                    <a:pt x="4425" y="4235"/>
                  </a:lnTo>
                  <a:lnTo>
                    <a:pt x="4527" y="4178"/>
                  </a:lnTo>
                  <a:lnTo>
                    <a:pt x="4618" y="4120"/>
                  </a:lnTo>
                  <a:lnTo>
                    <a:pt x="4704" y="4060"/>
                  </a:lnTo>
                  <a:lnTo>
                    <a:pt x="4781" y="3998"/>
                  </a:lnTo>
                  <a:lnTo>
                    <a:pt x="4850" y="3934"/>
                  </a:lnTo>
                  <a:lnTo>
                    <a:pt x="4839" y="4012"/>
                  </a:lnTo>
                  <a:lnTo>
                    <a:pt x="4817" y="4089"/>
                  </a:lnTo>
                  <a:lnTo>
                    <a:pt x="4784" y="4165"/>
                  </a:lnTo>
                  <a:lnTo>
                    <a:pt x="4744" y="4240"/>
                  </a:lnTo>
                  <a:lnTo>
                    <a:pt x="4693" y="4315"/>
                  </a:lnTo>
                  <a:lnTo>
                    <a:pt x="4633" y="4388"/>
                  </a:lnTo>
                  <a:lnTo>
                    <a:pt x="4562" y="4459"/>
                  </a:lnTo>
                  <a:lnTo>
                    <a:pt x="4483" y="4526"/>
                  </a:lnTo>
                  <a:lnTo>
                    <a:pt x="4394" y="4594"/>
                  </a:lnTo>
                  <a:lnTo>
                    <a:pt x="4296" y="4658"/>
                  </a:lnTo>
                  <a:lnTo>
                    <a:pt x="4188" y="4718"/>
                  </a:lnTo>
                  <a:lnTo>
                    <a:pt x="4071" y="4776"/>
                  </a:lnTo>
                  <a:lnTo>
                    <a:pt x="3944" y="4831"/>
                  </a:lnTo>
                  <a:lnTo>
                    <a:pt x="3798" y="4884"/>
                  </a:lnTo>
                  <a:lnTo>
                    <a:pt x="3648" y="4933"/>
                  </a:lnTo>
                  <a:lnTo>
                    <a:pt x="3492" y="4973"/>
                  </a:lnTo>
                  <a:lnTo>
                    <a:pt x="3333" y="5010"/>
                  </a:lnTo>
                  <a:lnTo>
                    <a:pt x="3171" y="5039"/>
                  </a:lnTo>
                  <a:lnTo>
                    <a:pt x="3005" y="5062"/>
                  </a:lnTo>
                  <a:lnTo>
                    <a:pt x="2837" y="5081"/>
                  </a:lnTo>
                  <a:lnTo>
                    <a:pt x="2669" y="5092"/>
                  </a:lnTo>
                  <a:lnTo>
                    <a:pt x="2500" y="5097"/>
                  </a:lnTo>
                  <a:lnTo>
                    <a:pt x="2330" y="5097"/>
                  </a:lnTo>
                  <a:lnTo>
                    <a:pt x="2161" y="5090"/>
                  </a:lnTo>
                  <a:lnTo>
                    <a:pt x="1993" y="5077"/>
                  </a:lnTo>
                  <a:lnTo>
                    <a:pt x="1827" y="5061"/>
                  </a:lnTo>
                  <a:lnTo>
                    <a:pt x="1665" y="5035"/>
                  </a:lnTo>
                  <a:lnTo>
                    <a:pt x="1504" y="5006"/>
                  </a:lnTo>
                  <a:lnTo>
                    <a:pt x="1349" y="4971"/>
                  </a:lnTo>
                  <a:lnTo>
                    <a:pt x="1198" y="4929"/>
                  </a:lnTo>
                  <a:lnTo>
                    <a:pt x="1052" y="4884"/>
                  </a:lnTo>
                  <a:lnTo>
                    <a:pt x="912" y="4831"/>
                  </a:lnTo>
                  <a:lnTo>
                    <a:pt x="779" y="4774"/>
                  </a:lnTo>
                  <a:lnTo>
                    <a:pt x="651" y="4711"/>
                  </a:lnTo>
                  <a:lnTo>
                    <a:pt x="534" y="4641"/>
                  </a:lnTo>
                  <a:lnTo>
                    <a:pt x="430" y="4572"/>
                  </a:lnTo>
                  <a:lnTo>
                    <a:pt x="339" y="4501"/>
                  </a:lnTo>
                  <a:lnTo>
                    <a:pt x="259" y="4428"/>
                  </a:lnTo>
                  <a:lnTo>
                    <a:pt x="190" y="4353"/>
                  </a:lnTo>
                  <a:lnTo>
                    <a:pt x="131" y="4277"/>
                  </a:lnTo>
                  <a:lnTo>
                    <a:pt x="84" y="4198"/>
                  </a:lnTo>
                  <a:lnTo>
                    <a:pt x="48" y="4120"/>
                  </a:lnTo>
                  <a:lnTo>
                    <a:pt x="22" y="4040"/>
                  </a:lnTo>
                  <a:lnTo>
                    <a:pt x="6" y="3959"/>
                  </a:lnTo>
                  <a:lnTo>
                    <a:pt x="0" y="3879"/>
                  </a:lnTo>
                  <a:lnTo>
                    <a:pt x="6" y="3799"/>
                  </a:lnTo>
                  <a:lnTo>
                    <a:pt x="22" y="3719"/>
                  </a:lnTo>
                  <a:lnTo>
                    <a:pt x="49" y="3640"/>
                  </a:lnTo>
                  <a:lnTo>
                    <a:pt x="86" y="3562"/>
                  </a:lnTo>
                  <a:lnTo>
                    <a:pt x="133" y="3485"/>
                  </a:lnTo>
                  <a:lnTo>
                    <a:pt x="190" y="3409"/>
                  </a:lnTo>
                  <a:lnTo>
                    <a:pt x="257" y="3336"/>
                  </a:lnTo>
                  <a:close/>
                  <a:moveTo>
                    <a:pt x="848" y="2197"/>
                  </a:moveTo>
                  <a:lnTo>
                    <a:pt x="848" y="2242"/>
                  </a:lnTo>
                  <a:lnTo>
                    <a:pt x="848" y="2290"/>
                  </a:lnTo>
                  <a:lnTo>
                    <a:pt x="848" y="2339"/>
                  </a:lnTo>
                  <a:lnTo>
                    <a:pt x="848" y="2386"/>
                  </a:lnTo>
                  <a:lnTo>
                    <a:pt x="848" y="2430"/>
                  </a:lnTo>
                  <a:lnTo>
                    <a:pt x="848" y="2468"/>
                  </a:lnTo>
                  <a:lnTo>
                    <a:pt x="848" y="2499"/>
                  </a:lnTo>
                  <a:lnTo>
                    <a:pt x="848" y="2521"/>
                  </a:lnTo>
                  <a:lnTo>
                    <a:pt x="848" y="2530"/>
                  </a:lnTo>
                  <a:lnTo>
                    <a:pt x="857" y="2609"/>
                  </a:lnTo>
                  <a:lnTo>
                    <a:pt x="875" y="2685"/>
                  </a:lnTo>
                  <a:lnTo>
                    <a:pt x="904" y="2760"/>
                  </a:lnTo>
                  <a:lnTo>
                    <a:pt x="943" y="2836"/>
                  </a:lnTo>
                  <a:lnTo>
                    <a:pt x="990" y="2911"/>
                  </a:lnTo>
                  <a:lnTo>
                    <a:pt x="1049" y="2984"/>
                  </a:lnTo>
                  <a:lnTo>
                    <a:pt x="1116" y="3055"/>
                  </a:lnTo>
                  <a:lnTo>
                    <a:pt x="1194" y="3126"/>
                  </a:lnTo>
                  <a:lnTo>
                    <a:pt x="1282" y="3194"/>
                  </a:lnTo>
                  <a:lnTo>
                    <a:pt x="1380" y="3259"/>
                  </a:lnTo>
                  <a:lnTo>
                    <a:pt x="1499" y="3329"/>
                  </a:lnTo>
                  <a:lnTo>
                    <a:pt x="1625" y="3392"/>
                  </a:lnTo>
                  <a:lnTo>
                    <a:pt x="1758" y="3449"/>
                  </a:lnTo>
                  <a:lnTo>
                    <a:pt x="1898" y="3502"/>
                  </a:lnTo>
                  <a:lnTo>
                    <a:pt x="2044" y="3549"/>
                  </a:lnTo>
                  <a:lnTo>
                    <a:pt x="2195" y="3589"/>
                  </a:lnTo>
                  <a:lnTo>
                    <a:pt x="2352" y="3624"/>
                  </a:lnTo>
                  <a:lnTo>
                    <a:pt x="2511" y="3655"/>
                  </a:lnTo>
                  <a:lnTo>
                    <a:pt x="2675" y="3679"/>
                  </a:lnTo>
                  <a:lnTo>
                    <a:pt x="2841" y="3697"/>
                  </a:lnTo>
                  <a:lnTo>
                    <a:pt x="3008" y="3708"/>
                  </a:lnTo>
                  <a:lnTo>
                    <a:pt x="3176" y="3715"/>
                  </a:lnTo>
                  <a:lnTo>
                    <a:pt x="3346" y="3715"/>
                  </a:lnTo>
                  <a:lnTo>
                    <a:pt x="3515" y="3710"/>
                  </a:lnTo>
                  <a:lnTo>
                    <a:pt x="3685" y="3699"/>
                  </a:lnTo>
                  <a:lnTo>
                    <a:pt x="3853" y="3681"/>
                  </a:lnTo>
                  <a:lnTo>
                    <a:pt x="4017" y="3657"/>
                  </a:lnTo>
                  <a:lnTo>
                    <a:pt x="4181" y="3628"/>
                  </a:lnTo>
                  <a:lnTo>
                    <a:pt x="4339" y="3593"/>
                  </a:lnTo>
                  <a:lnTo>
                    <a:pt x="4494" y="3551"/>
                  </a:lnTo>
                  <a:lnTo>
                    <a:pt x="4646" y="3502"/>
                  </a:lnTo>
                  <a:lnTo>
                    <a:pt x="4791" y="3449"/>
                  </a:lnTo>
                  <a:lnTo>
                    <a:pt x="4899" y="3402"/>
                  </a:lnTo>
                  <a:lnTo>
                    <a:pt x="4999" y="3354"/>
                  </a:lnTo>
                  <a:lnTo>
                    <a:pt x="4948" y="3427"/>
                  </a:lnTo>
                  <a:lnTo>
                    <a:pt x="4888" y="3500"/>
                  </a:lnTo>
                  <a:lnTo>
                    <a:pt x="4819" y="3571"/>
                  </a:lnTo>
                  <a:lnTo>
                    <a:pt x="4739" y="3639"/>
                  </a:lnTo>
                  <a:lnTo>
                    <a:pt x="4649" y="3706"/>
                  </a:lnTo>
                  <a:lnTo>
                    <a:pt x="4551" y="3770"/>
                  </a:lnTo>
                  <a:lnTo>
                    <a:pt x="4443" y="3830"/>
                  </a:lnTo>
                  <a:lnTo>
                    <a:pt x="4327" y="3888"/>
                  </a:lnTo>
                  <a:lnTo>
                    <a:pt x="4201" y="3941"/>
                  </a:lnTo>
                  <a:lnTo>
                    <a:pt x="4055" y="3996"/>
                  </a:lnTo>
                  <a:lnTo>
                    <a:pt x="3904" y="4043"/>
                  </a:lnTo>
                  <a:lnTo>
                    <a:pt x="3749" y="4085"/>
                  </a:lnTo>
                  <a:lnTo>
                    <a:pt x="3590" y="4122"/>
                  </a:lnTo>
                  <a:lnTo>
                    <a:pt x="3426" y="4151"/>
                  </a:lnTo>
                  <a:lnTo>
                    <a:pt x="3262" y="4175"/>
                  </a:lnTo>
                  <a:lnTo>
                    <a:pt x="3094" y="4193"/>
                  </a:lnTo>
                  <a:lnTo>
                    <a:pt x="2925" y="4204"/>
                  </a:lnTo>
                  <a:lnTo>
                    <a:pt x="2755" y="4209"/>
                  </a:lnTo>
                  <a:lnTo>
                    <a:pt x="2585" y="4207"/>
                  </a:lnTo>
                  <a:lnTo>
                    <a:pt x="2418" y="4202"/>
                  </a:lnTo>
                  <a:lnTo>
                    <a:pt x="2250" y="4189"/>
                  </a:lnTo>
                  <a:lnTo>
                    <a:pt x="2084" y="4171"/>
                  </a:lnTo>
                  <a:lnTo>
                    <a:pt x="1920" y="4147"/>
                  </a:lnTo>
                  <a:lnTo>
                    <a:pt x="1761" y="4118"/>
                  </a:lnTo>
                  <a:lnTo>
                    <a:pt x="1605" y="4083"/>
                  </a:lnTo>
                  <a:lnTo>
                    <a:pt x="1453" y="4041"/>
                  </a:lnTo>
                  <a:lnTo>
                    <a:pt x="1307" y="3996"/>
                  </a:lnTo>
                  <a:lnTo>
                    <a:pt x="1167" y="3943"/>
                  </a:lnTo>
                  <a:lnTo>
                    <a:pt x="1034" y="3885"/>
                  </a:lnTo>
                  <a:lnTo>
                    <a:pt x="908" y="3823"/>
                  </a:lnTo>
                  <a:lnTo>
                    <a:pt x="790" y="3753"/>
                  </a:lnTo>
                  <a:lnTo>
                    <a:pt x="689" y="3686"/>
                  </a:lnTo>
                  <a:lnTo>
                    <a:pt x="598" y="3615"/>
                  </a:lnTo>
                  <a:lnTo>
                    <a:pt x="520" y="3544"/>
                  </a:lnTo>
                  <a:lnTo>
                    <a:pt x="451" y="3469"/>
                  </a:lnTo>
                  <a:lnTo>
                    <a:pt x="392" y="3394"/>
                  </a:lnTo>
                  <a:lnTo>
                    <a:pt x="345" y="3318"/>
                  </a:lnTo>
                  <a:lnTo>
                    <a:pt x="306" y="3239"/>
                  </a:lnTo>
                  <a:lnTo>
                    <a:pt x="279" y="3161"/>
                  </a:lnTo>
                  <a:lnTo>
                    <a:pt x="263" y="3083"/>
                  </a:lnTo>
                  <a:lnTo>
                    <a:pt x="257" y="3002"/>
                  </a:lnTo>
                  <a:lnTo>
                    <a:pt x="261" y="2924"/>
                  </a:lnTo>
                  <a:lnTo>
                    <a:pt x="275" y="2846"/>
                  </a:lnTo>
                  <a:lnTo>
                    <a:pt x="299" y="2767"/>
                  </a:lnTo>
                  <a:lnTo>
                    <a:pt x="334" y="2691"/>
                  </a:lnTo>
                  <a:lnTo>
                    <a:pt x="378" y="2614"/>
                  </a:lnTo>
                  <a:lnTo>
                    <a:pt x="430" y="2539"/>
                  </a:lnTo>
                  <a:lnTo>
                    <a:pt x="494" y="2466"/>
                  </a:lnTo>
                  <a:lnTo>
                    <a:pt x="569" y="2395"/>
                  </a:lnTo>
                  <a:lnTo>
                    <a:pt x="651" y="2326"/>
                  </a:lnTo>
                  <a:lnTo>
                    <a:pt x="744" y="2260"/>
                  </a:lnTo>
                  <a:lnTo>
                    <a:pt x="848" y="2197"/>
                  </a:lnTo>
                  <a:close/>
                  <a:moveTo>
                    <a:pt x="5183" y="1353"/>
                  </a:moveTo>
                  <a:lnTo>
                    <a:pt x="5284" y="1424"/>
                  </a:lnTo>
                  <a:lnTo>
                    <a:pt x="5375" y="1495"/>
                  </a:lnTo>
                  <a:lnTo>
                    <a:pt x="5453" y="1569"/>
                  </a:lnTo>
                  <a:lnTo>
                    <a:pt x="5521" y="1644"/>
                  </a:lnTo>
                  <a:lnTo>
                    <a:pt x="5577" y="1723"/>
                  </a:lnTo>
                  <a:lnTo>
                    <a:pt x="5625" y="1801"/>
                  </a:lnTo>
                  <a:lnTo>
                    <a:pt x="5659" y="1881"/>
                  </a:lnTo>
                  <a:lnTo>
                    <a:pt x="5683" y="1961"/>
                  </a:lnTo>
                  <a:lnTo>
                    <a:pt x="5698" y="2042"/>
                  </a:lnTo>
                  <a:lnTo>
                    <a:pt x="5699" y="2122"/>
                  </a:lnTo>
                  <a:lnTo>
                    <a:pt x="5692" y="2204"/>
                  </a:lnTo>
                  <a:lnTo>
                    <a:pt x="5674" y="2284"/>
                  </a:lnTo>
                  <a:lnTo>
                    <a:pt x="5645" y="2362"/>
                  </a:lnTo>
                  <a:lnTo>
                    <a:pt x="5605" y="2441"/>
                  </a:lnTo>
                  <a:lnTo>
                    <a:pt x="5555" y="2519"/>
                  </a:lnTo>
                  <a:lnTo>
                    <a:pt x="5495" y="2594"/>
                  </a:lnTo>
                  <a:lnTo>
                    <a:pt x="5424" y="2667"/>
                  </a:lnTo>
                  <a:lnTo>
                    <a:pt x="5344" y="2738"/>
                  </a:lnTo>
                  <a:lnTo>
                    <a:pt x="5255" y="2807"/>
                  </a:lnTo>
                  <a:lnTo>
                    <a:pt x="5152" y="2875"/>
                  </a:lnTo>
                  <a:lnTo>
                    <a:pt x="5043" y="2937"/>
                  </a:lnTo>
                  <a:lnTo>
                    <a:pt x="4921" y="2997"/>
                  </a:lnTo>
                  <a:lnTo>
                    <a:pt x="4791" y="3053"/>
                  </a:lnTo>
                  <a:lnTo>
                    <a:pt x="4646" y="3108"/>
                  </a:lnTo>
                  <a:lnTo>
                    <a:pt x="4494" y="3155"/>
                  </a:lnTo>
                  <a:lnTo>
                    <a:pt x="4339" y="3197"/>
                  </a:lnTo>
                  <a:lnTo>
                    <a:pt x="4181" y="3234"/>
                  </a:lnTo>
                  <a:lnTo>
                    <a:pt x="4017" y="3263"/>
                  </a:lnTo>
                  <a:lnTo>
                    <a:pt x="3853" y="3287"/>
                  </a:lnTo>
                  <a:lnTo>
                    <a:pt x="3685" y="3303"/>
                  </a:lnTo>
                  <a:lnTo>
                    <a:pt x="3515" y="3316"/>
                  </a:lnTo>
                  <a:lnTo>
                    <a:pt x="3346" y="3321"/>
                  </a:lnTo>
                  <a:lnTo>
                    <a:pt x="3176" y="3320"/>
                  </a:lnTo>
                  <a:lnTo>
                    <a:pt x="3008" y="3314"/>
                  </a:lnTo>
                  <a:lnTo>
                    <a:pt x="2841" y="3301"/>
                  </a:lnTo>
                  <a:lnTo>
                    <a:pt x="2675" y="3283"/>
                  </a:lnTo>
                  <a:lnTo>
                    <a:pt x="2511" y="3259"/>
                  </a:lnTo>
                  <a:lnTo>
                    <a:pt x="2352" y="3230"/>
                  </a:lnTo>
                  <a:lnTo>
                    <a:pt x="2195" y="3194"/>
                  </a:lnTo>
                  <a:lnTo>
                    <a:pt x="2044" y="3154"/>
                  </a:lnTo>
                  <a:lnTo>
                    <a:pt x="1898" y="3106"/>
                  </a:lnTo>
                  <a:lnTo>
                    <a:pt x="1758" y="3055"/>
                  </a:lnTo>
                  <a:lnTo>
                    <a:pt x="1625" y="2997"/>
                  </a:lnTo>
                  <a:lnTo>
                    <a:pt x="1499" y="2933"/>
                  </a:lnTo>
                  <a:lnTo>
                    <a:pt x="1380" y="2866"/>
                  </a:lnTo>
                  <a:lnTo>
                    <a:pt x="1289" y="2804"/>
                  </a:lnTo>
                  <a:lnTo>
                    <a:pt x="1207" y="2742"/>
                  </a:lnTo>
                  <a:lnTo>
                    <a:pt x="1134" y="2678"/>
                  </a:lnTo>
                  <a:lnTo>
                    <a:pt x="1069" y="2612"/>
                  </a:lnTo>
                  <a:lnTo>
                    <a:pt x="1012" y="2545"/>
                  </a:lnTo>
                  <a:lnTo>
                    <a:pt x="965" y="2477"/>
                  </a:lnTo>
                  <a:lnTo>
                    <a:pt x="925" y="2408"/>
                  </a:lnTo>
                  <a:lnTo>
                    <a:pt x="1050" y="2475"/>
                  </a:lnTo>
                  <a:lnTo>
                    <a:pt x="1183" y="2537"/>
                  </a:lnTo>
                  <a:lnTo>
                    <a:pt x="1324" y="2592"/>
                  </a:lnTo>
                  <a:lnTo>
                    <a:pt x="1471" y="2643"/>
                  </a:lnTo>
                  <a:lnTo>
                    <a:pt x="1623" y="2687"/>
                  </a:lnTo>
                  <a:lnTo>
                    <a:pt x="1781" y="2725"/>
                  </a:lnTo>
                  <a:lnTo>
                    <a:pt x="1944" y="2756"/>
                  </a:lnTo>
                  <a:lnTo>
                    <a:pt x="2110" y="2784"/>
                  </a:lnTo>
                  <a:lnTo>
                    <a:pt x="2277" y="2804"/>
                  </a:lnTo>
                  <a:lnTo>
                    <a:pt x="2449" y="2818"/>
                  </a:lnTo>
                  <a:lnTo>
                    <a:pt x="2622" y="2826"/>
                  </a:lnTo>
                  <a:lnTo>
                    <a:pt x="2795" y="2827"/>
                  </a:lnTo>
                  <a:lnTo>
                    <a:pt x="2968" y="2824"/>
                  </a:lnTo>
                  <a:lnTo>
                    <a:pt x="3142" y="2813"/>
                  </a:lnTo>
                  <a:lnTo>
                    <a:pt x="3313" y="2796"/>
                  </a:lnTo>
                  <a:lnTo>
                    <a:pt x="3482" y="2773"/>
                  </a:lnTo>
                  <a:lnTo>
                    <a:pt x="3648" y="2743"/>
                  </a:lnTo>
                  <a:lnTo>
                    <a:pt x="3812" y="2707"/>
                  </a:lnTo>
                  <a:lnTo>
                    <a:pt x="3971" y="2665"/>
                  </a:lnTo>
                  <a:lnTo>
                    <a:pt x="4126" y="2616"/>
                  </a:lnTo>
                  <a:lnTo>
                    <a:pt x="4274" y="2559"/>
                  </a:lnTo>
                  <a:lnTo>
                    <a:pt x="4403" y="2505"/>
                  </a:lnTo>
                  <a:lnTo>
                    <a:pt x="4522" y="2446"/>
                  </a:lnTo>
                  <a:lnTo>
                    <a:pt x="4631" y="2383"/>
                  </a:lnTo>
                  <a:lnTo>
                    <a:pt x="4731" y="2319"/>
                  </a:lnTo>
                  <a:lnTo>
                    <a:pt x="4822" y="2249"/>
                  </a:lnTo>
                  <a:lnTo>
                    <a:pt x="4903" y="2180"/>
                  </a:lnTo>
                  <a:lnTo>
                    <a:pt x="4972" y="2107"/>
                  </a:lnTo>
                  <a:lnTo>
                    <a:pt x="5032" y="2033"/>
                  </a:lnTo>
                  <a:lnTo>
                    <a:pt x="5083" y="1958"/>
                  </a:lnTo>
                  <a:lnTo>
                    <a:pt x="5123" y="1879"/>
                  </a:lnTo>
                  <a:lnTo>
                    <a:pt x="5152" y="1801"/>
                  </a:lnTo>
                  <a:lnTo>
                    <a:pt x="5173" y="1723"/>
                  </a:lnTo>
                  <a:lnTo>
                    <a:pt x="5182" y="1642"/>
                  </a:lnTo>
                  <a:lnTo>
                    <a:pt x="5182" y="1633"/>
                  </a:lnTo>
                  <a:lnTo>
                    <a:pt x="5183" y="1611"/>
                  </a:lnTo>
                  <a:lnTo>
                    <a:pt x="5183" y="1580"/>
                  </a:lnTo>
                  <a:lnTo>
                    <a:pt x="5183" y="1542"/>
                  </a:lnTo>
                  <a:lnTo>
                    <a:pt x="5183" y="1498"/>
                  </a:lnTo>
                  <a:lnTo>
                    <a:pt x="5183" y="1449"/>
                  </a:lnTo>
                  <a:lnTo>
                    <a:pt x="5183" y="1402"/>
                  </a:lnTo>
                  <a:lnTo>
                    <a:pt x="5183" y="1353"/>
                  </a:lnTo>
                  <a:close/>
                  <a:moveTo>
                    <a:pt x="3348" y="1230"/>
                  </a:moveTo>
                  <a:lnTo>
                    <a:pt x="3410" y="1232"/>
                  </a:lnTo>
                  <a:lnTo>
                    <a:pt x="3466" y="1241"/>
                  </a:lnTo>
                  <a:lnTo>
                    <a:pt x="3513" y="1254"/>
                  </a:lnTo>
                  <a:lnTo>
                    <a:pt x="3552" y="1274"/>
                  </a:lnTo>
                  <a:lnTo>
                    <a:pt x="3581" y="1294"/>
                  </a:lnTo>
                  <a:lnTo>
                    <a:pt x="3601" y="1316"/>
                  </a:lnTo>
                  <a:lnTo>
                    <a:pt x="3614" y="1336"/>
                  </a:lnTo>
                  <a:lnTo>
                    <a:pt x="3617" y="1367"/>
                  </a:lnTo>
                  <a:lnTo>
                    <a:pt x="3610" y="1396"/>
                  </a:lnTo>
                  <a:lnTo>
                    <a:pt x="3590" y="1425"/>
                  </a:lnTo>
                  <a:lnTo>
                    <a:pt x="3559" y="1455"/>
                  </a:lnTo>
                  <a:lnTo>
                    <a:pt x="3523" y="1482"/>
                  </a:lnTo>
                  <a:lnTo>
                    <a:pt x="3481" y="1509"/>
                  </a:lnTo>
                  <a:lnTo>
                    <a:pt x="3070" y="1252"/>
                  </a:lnTo>
                  <a:lnTo>
                    <a:pt x="3149" y="1243"/>
                  </a:lnTo>
                  <a:lnTo>
                    <a:pt x="3218" y="1238"/>
                  </a:lnTo>
                  <a:lnTo>
                    <a:pt x="3276" y="1234"/>
                  </a:lnTo>
                  <a:lnTo>
                    <a:pt x="3348" y="1230"/>
                  </a:lnTo>
                  <a:close/>
                  <a:moveTo>
                    <a:pt x="1927" y="844"/>
                  </a:moveTo>
                  <a:lnTo>
                    <a:pt x="2290" y="1072"/>
                  </a:lnTo>
                  <a:lnTo>
                    <a:pt x="2237" y="1079"/>
                  </a:lnTo>
                  <a:lnTo>
                    <a:pt x="2179" y="1085"/>
                  </a:lnTo>
                  <a:lnTo>
                    <a:pt x="2119" y="1090"/>
                  </a:lnTo>
                  <a:lnTo>
                    <a:pt x="2059" y="1092"/>
                  </a:lnTo>
                  <a:lnTo>
                    <a:pt x="2002" y="1090"/>
                  </a:lnTo>
                  <a:lnTo>
                    <a:pt x="1946" y="1083"/>
                  </a:lnTo>
                  <a:lnTo>
                    <a:pt x="1911" y="1075"/>
                  </a:lnTo>
                  <a:lnTo>
                    <a:pt x="1880" y="1066"/>
                  </a:lnTo>
                  <a:lnTo>
                    <a:pt x="1853" y="1052"/>
                  </a:lnTo>
                  <a:lnTo>
                    <a:pt x="1831" y="1033"/>
                  </a:lnTo>
                  <a:lnTo>
                    <a:pt x="1814" y="1017"/>
                  </a:lnTo>
                  <a:lnTo>
                    <a:pt x="1807" y="999"/>
                  </a:lnTo>
                  <a:lnTo>
                    <a:pt x="1805" y="970"/>
                  </a:lnTo>
                  <a:lnTo>
                    <a:pt x="1812" y="942"/>
                  </a:lnTo>
                  <a:lnTo>
                    <a:pt x="1831" y="917"/>
                  </a:lnTo>
                  <a:lnTo>
                    <a:pt x="1860" y="891"/>
                  </a:lnTo>
                  <a:lnTo>
                    <a:pt x="1927" y="844"/>
                  </a:lnTo>
                  <a:close/>
                  <a:moveTo>
                    <a:pt x="1741" y="419"/>
                  </a:moveTo>
                  <a:lnTo>
                    <a:pt x="1442" y="539"/>
                  </a:lnTo>
                  <a:lnTo>
                    <a:pt x="1625" y="654"/>
                  </a:lnTo>
                  <a:lnTo>
                    <a:pt x="1554" y="694"/>
                  </a:lnTo>
                  <a:lnTo>
                    <a:pt x="1488" y="738"/>
                  </a:lnTo>
                  <a:lnTo>
                    <a:pt x="1431" y="786"/>
                  </a:lnTo>
                  <a:lnTo>
                    <a:pt x="1382" y="835"/>
                  </a:lnTo>
                  <a:lnTo>
                    <a:pt x="1344" y="884"/>
                  </a:lnTo>
                  <a:lnTo>
                    <a:pt x="1318" y="935"/>
                  </a:lnTo>
                  <a:lnTo>
                    <a:pt x="1304" y="986"/>
                  </a:lnTo>
                  <a:lnTo>
                    <a:pt x="1304" y="1037"/>
                  </a:lnTo>
                  <a:lnTo>
                    <a:pt x="1318" y="1090"/>
                  </a:lnTo>
                  <a:lnTo>
                    <a:pt x="1338" y="1128"/>
                  </a:lnTo>
                  <a:lnTo>
                    <a:pt x="1369" y="1167"/>
                  </a:lnTo>
                  <a:lnTo>
                    <a:pt x="1411" y="1203"/>
                  </a:lnTo>
                  <a:lnTo>
                    <a:pt x="1462" y="1239"/>
                  </a:lnTo>
                  <a:lnTo>
                    <a:pt x="1541" y="1283"/>
                  </a:lnTo>
                  <a:lnTo>
                    <a:pt x="1625" y="1318"/>
                  </a:lnTo>
                  <a:lnTo>
                    <a:pt x="1714" y="1345"/>
                  </a:lnTo>
                  <a:lnTo>
                    <a:pt x="1807" y="1365"/>
                  </a:lnTo>
                  <a:lnTo>
                    <a:pt x="1907" y="1376"/>
                  </a:lnTo>
                  <a:lnTo>
                    <a:pt x="2013" y="1378"/>
                  </a:lnTo>
                  <a:lnTo>
                    <a:pt x="2102" y="1376"/>
                  </a:lnTo>
                  <a:lnTo>
                    <a:pt x="2201" y="1371"/>
                  </a:lnTo>
                  <a:lnTo>
                    <a:pt x="2306" y="1362"/>
                  </a:lnTo>
                  <a:lnTo>
                    <a:pt x="2421" y="1349"/>
                  </a:lnTo>
                  <a:lnTo>
                    <a:pt x="2544" y="1332"/>
                  </a:lnTo>
                  <a:lnTo>
                    <a:pt x="2677" y="1312"/>
                  </a:lnTo>
                  <a:lnTo>
                    <a:pt x="3171" y="1622"/>
                  </a:lnTo>
                  <a:lnTo>
                    <a:pt x="3067" y="1642"/>
                  </a:lnTo>
                  <a:lnTo>
                    <a:pt x="2965" y="1653"/>
                  </a:lnTo>
                  <a:lnTo>
                    <a:pt x="2863" y="1657"/>
                  </a:lnTo>
                  <a:lnTo>
                    <a:pt x="2762" y="1651"/>
                  </a:lnTo>
                  <a:lnTo>
                    <a:pt x="2658" y="1641"/>
                  </a:lnTo>
                  <a:lnTo>
                    <a:pt x="2553" y="1624"/>
                  </a:lnTo>
                  <a:lnTo>
                    <a:pt x="2451" y="1894"/>
                  </a:lnTo>
                  <a:lnTo>
                    <a:pt x="2593" y="1910"/>
                  </a:lnTo>
                  <a:lnTo>
                    <a:pt x="2729" y="1918"/>
                  </a:lnTo>
                  <a:lnTo>
                    <a:pt x="2861" y="1919"/>
                  </a:lnTo>
                  <a:lnTo>
                    <a:pt x="2987" y="1914"/>
                  </a:lnTo>
                  <a:lnTo>
                    <a:pt x="3151" y="1894"/>
                  </a:lnTo>
                  <a:lnTo>
                    <a:pt x="3315" y="1861"/>
                  </a:lnTo>
                  <a:lnTo>
                    <a:pt x="3479" y="1816"/>
                  </a:lnTo>
                  <a:lnTo>
                    <a:pt x="3785" y="2007"/>
                  </a:lnTo>
                  <a:lnTo>
                    <a:pt x="4084" y="1887"/>
                  </a:lnTo>
                  <a:lnTo>
                    <a:pt x="3781" y="1697"/>
                  </a:lnTo>
                  <a:lnTo>
                    <a:pt x="3867" y="1651"/>
                  </a:lnTo>
                  <a:lnTo>
                    <a:pt x="3940" y="1608"/>
                  </a:lnTo>
                  <a:lnTo>
                    <a:pt x="4004" y="1562"/>
                  </a:lnTo>
                  <a:lnTo>
                    <a:pt x="4053" y="1517"/>
                  </a:lnTo>
                  <a:lnTo>
                    <a:pt x="4093" y="1473"/>
                  </a:lnTo>
                  <a:lnTo>
                    <a:pt x="4121" y="1427"/>
                  </a:lnTo>
                  <a:lnTo>
                    <a:pt x="4135" y="1384"/>
                  </a:lnTo>
                  <a:lnTo>
                    <a:pt x="4139" y="1340"/>
                  </a:lnTo>
                  <a:lnTo>
                    <a:pt x="4131" y="1296"/>
                  </a:lnTo>
                  <a:lnTo>
                    <a:pt x="4113" y="1252"/>
                  </a:lnTo>
                  <a:lnTo>
                    <a:pt x="4086" y="1208"/>
                  </a:lnTo>
                  <a:lnTo>
                    <a:pt x="4046" y="1167"/>
                  </a:lnTo>
                  <a:lnTo>
                    <a:pt x="3995" y="1125"/>
                  </a:lnTo>
                  <a:lnTo>
                    <a:pt x="3933" y="1083"/>
                  </a:lnTo>
                  <a:lnTo>
                    <a:pt x="3862" y="1043"/>
                  </a:lnTo>
                  <a:lnTo>
                    <a:pt x="3785" y="1008"/>
                  </a:lnTo>
                  <a:lnTo>
                    <a:pt x="3703" y="982"/>
                  </a:lnTo>
                  <a:lnTo>
                    <a:pt x="3616" y="962"/>
                  </a:lnTo>
                  <a:lnTo>
                    <a:pt x="3524" y="948"/>
                  </a:lnTo>
                  <a:lnTo>
                    <a:pt x="3426" y="942"/>
                  </a:lnTo>
                  <a:lnTo>
                    <a:pt x="3324" y="941"/>
                  </a:lnTo>
                  <a:lnTo>
                    <a:pt x="3109" y="953"/>
                  </a:lnTo>
                  <a:lnTo>
                    <a:pt x="2895" y="975"/>
                  </a:lnTo>
                  <a:lnTo>
                    <a:pt x="2680" y="1008"/>
                  </a:lnTo>
                  <a:lnTo>
                    <a:pt x="2232" y="727"/>
                  </a:lnTo>
                  <a:lnTo>
                    <a:pt x="2321" y="709"/>
                  </a:lnTo>
                  <a:lnTo>
                    <a:pt x="2412" y="700"/>
                  </a:lnTo>
                  <a:lnTo>
                    <a:pt x="2507" y="696"/>
                  </a:lnTo>
                  <a:lnTo>
                    <a:pt x="2649" y="698"/>
                  </a:lnTo>
                  <a:lnTo>
                    <a:pt x="2790" y="704"/>
                  </a:lnTo>
                  <a:lnTo>
                    <a:pt x="2853" y="441"/>
                  </a:lnTo>
                  <a:lnTo>
                    <a:pt x="2759" y="437"/>
                  </a:lnTo>
                  <a:lnTo>
                    <a:pt x="2671" y="436"/>
                  </a:lnTo>
                  <a:lnTo>
                    <a:pt x="2589" y="434"/>
                  </a:lnTo>
                  <a:lnTo>
                    <a:pt x="2472" y="436"/>
                  </a:lnTo>
                  <a:lnTo>
                    <a:pt x="2361" y="441"/>
                  </a:lnTo>
                  <a:lnTo>
                    <a:pt x="2254" y="454"/>
                  </a:lnTo>
                  <a:lnTo>
                    <a:pt x="2148" y="472"/>
                  </a:lnTo>
                  <a:lnTo>
                    <a:pt x="2077" y="488"/>
                  </a:lnTo>
                  <a:lnTo>
                    <a:pt x="2002" y="508"/>
                  </a:lnTo>
                  <a:lnTo>
                    <a:pt x="1922" y="532"/>
                  </a:lnTo>
                  <a:lnTo>
                    <a:pt x="1741" y="419"/>
                  </a:lnTo>
                  <a:close/>
                  <a:moveTo>
                    <a:pt x="2684" y="0"/>
                  </a:moveTo>
                  <a:lnTo>
                    <a:pt x="2853" y="0"/>
                  </a:lnTo>
                  <a:lnTo>
                    <a:pt x="3023" y="5"/>
                  </a:lnTo>
                  <a:lnTo>
                    <a:pt x="3191" y="18"/>
                  </a:lnTo>
                  <a:lnTo>
                    <a:pt x="3357" y="36"/>
                  </a:lnTo>
                  <a:lnTo>
                    <a:pt x="3519" y="60"/>
                  </a:lnTo>
                  <a:lnTo>
                    <a:pt x="3679" y="89"/>
                  </a:lnTo>
                  <a:lnTo>
                    <a:pt x="3834" y="126"/>
                  </a:lnTo>
                  <a:lnTo>
                    <a:pt x="3986" y="166"/>
                  </a:lnTo>
                  <a:lnTo>
                    <a:pt x="4131" y="213"/>
                  </a:lnTo>
                  <a:lnTo>
                    <a:pt x="4272" y="264"/>
                  </a:lnTo>
                  <a:lnTo>
                    <a:pt x="4405" y="322"/>
                  </a:lnTo>
                  <a:lnTo>
                    <a:pt x="4531" y="386"/>
                  </a:lnTo>
                  <a:lnTo>
                    <a:pt x="4649" y="454"/>
                  </a:lnTo>
                  <a:lnTo>
                    <a:pt x="4753" y="525"/>
                  </a:lnTo>
                  <a:lnTo>
                    <a:pt x="4846" y="596"/>
                  </a:lnTo>
                  <a:lnTo>
                    <a:pt x="4926" y="671"/>
                  </a:lnTo>
                  <a:lnTo>
                    <a:pt x="4997" y="747"/>
                  </a:lnTo>
                  <a:lnTo>
                    <a:pt x="5056" y="826"/>
                  </a:lnTo>
                  <a:lnTo>
                    <a:pt x="5103" y="904"/>
                  </a:lnTo>
                  <a:lnTo>
                    <a:pt x="5140" y="984"/>
                  </a:lnTo>
                  <a:lnTo>
                    <a:pt x="5165" y="1064"/>
                  </a:lnTo>
                  <a:lnTo>
                    <a:pt x="5180" y="1147"/>
                  </a:lnTo>
                  <a:lnTo>
                    <a:pt x="5183" y="1227"/>
                  </a:lnTo>
                  <a:lnTo>
                    <a:pt x="5176" y="1309"/>
                  </a:lnTo>
                  <a:lnTo>
                    <a:pt x="5158" y="1389"/>
                  </a:lnTo>
                  <a:lnTo>
                    <a:pt x="5131" y="1469"/>
                  </a:lnTo>
                  <a:lnTo>
                    <a:pt x="5090" y="1548"/>
                  </a:lnTo>
                  <a:lnTo>
                    <a:pt x="5041" y="1626"/>
                  </a:lnTo>
                  <a:lnTo>
                    <a:pt x="4981" y="1703"/>
                  </a:lnTo>
                  <a:lnTo>
                    <a:pt x="4912" y="1777"/>
                  </a:lnTo>
                  <a:lnTo>
                    <a:pt x="4830" y="1848"/>
                  </a:lnTo>
                  <a:lnTo>
                    <a:pt x="4739" y="1918"/>
                  </a:lnTo>
                  <a:lnTo>
                    <a:pt x="4638" y="1985"/>
                  </a:lnTo>
                  <a:lnTo>
                    <a:pt x="4527" y="2049"/>
                  </a:lnTo>
                  <a:lnTo>
                    <a:pt x="4405" y="2109"/>
                  </a:lnTo>
                  <a:lnTo>
                    <a:pt x="4274" y="2166"/>
                  </a:lnTo>
                  <a:lnTo>
                    <a:pt x="4128" y="2220"/>
                  </a:lnTo>
                  <a:lnTo>
                    <a:pt x="3978" y="2268"/>
                  </a:lnTo>
                  <a:lnTo>
                    <a:pt x="3822" y="2310"/>
                  </a:lnTo>
                  <a:lnTo>
                    <a:pt x="3663" y="2344"/>
                  </a:lnTo>
                  <a:lnTo>
                    <a:pt x="3501" y="2375"/>
                  </a:lnTo>
                  <a:lnTo>
                    <a:pt x="3335" y="2399"/>
                  </a:lnTo>
                  <a:lnTo>
                    <a:pt x="3167" y="2415"/>
                  </a:lnTo>
                  <a:lnTo>
                    <a:pt x="2999" y="2426"/>
                  </a:lnTo>
                  <a:lnTo>
                    <a:pt x="2830" y="2432"/>
                  </a:lnTo>
                  <a:lnTo>
                    <a:pt x="2660" y="2432"/>
                  </a:lnTo>
                  <a:lnTo>
                    <a:pt x="2491" y="2426"/>
                  </a:lnTo>
                  <a:lnTo>
                    <a:pt x="2323" y="2414"/>
                  </a:lnTo>
                  <a:lnTo>
                    <a:pt x="2157" y="2395"/>
                  </a:lnTo>
                  <a:lnTo>
                    <a:pt x="1995" y="2372"/>
                  </a:lnTo>
                  <a:lnTo>
                    <a:pt x="1834" y="2342"/>
                  </a:lnTo>
                  <a:lnTo>
                    <a:pt x="1679" y="2306"/>
                  </a:lnTo>
                  <a:lnTo>
                    <a:pt x="1528" y="2266"/>
                  </a:lnTo>
                  <a:lnTo>
                    <a:pt x="1382" y="2218"/>
                  </a:lnTo>
                  <a:lnTo>
                    <a:pt x="1242" y="2167"/>
                  </a:lnTo>
                  <a:lnTo>
                    <a:pt x="1109" y="2109"/>
                  </a:lnTo>
                  <a:lnTo>
                    <a:pt x="981" y="2045"/>
                  </a:lnTo>
                  <a:lnTo>
                    <a:pt x="863" y="1976"/>
                  </a:lnTo>
                  <a:lnTo>
                    <a:pt x="760" y="1907"/>
                  </a:lnTo>
                  <a:lnTo>
                    <a:pt x="667" y="1836"/>
                  </a:lnTo>
                  <a:lnTo>
                    <a:pt x="587" y="1761"/>
                  </a:lnTo>
                  <a:lnTo>
                    <a:pt x="516" y="1684"/>
                  </a:lnTo>
                  <a:lnTo>
                    <a:pt x="458" y="1606"/>
                  </a:lnTo>
                  <a:lnTo>
                    <a:pt x="410" y="1528"/>
                  </a:lnTo>
                  <a:lnTo>
                    <a:pt x="374" y="1447"/>
                  </a:lnTo>
                  <a:lnTo>
                    <a:pt x="348" y="1367"/>
                  </a:lnTo>
                  <a:lnTo>
                    <a:pt x="334" y="1285"/>
                  </a:lnTo>
                  <a:lnTo>
                    <a:pt x="330" y="1203"/>
                  </a:lnTo>
                  <a:lnTo>
                    <a:pt x="337" y="1123"/>
                  </a:lnTo>
                  <a:lnTo>
                    <a:pt x="356" y="1043"/>
                  </a:lnTo>
                  <a:lnTo>
                    <a:pt x="383" y="962"/>
                  </a:lnTo>
                  <a:lnTo>
                    <a:pt x="423" y="882"/>
                  </a:lnTo>
                  <a:lnTo>
                    <a:pt x="472" y="806"/>
                  </a:lnTo>
                  <a:lnTo>
                    <a:pt x="533" y="729"/>
                  </a:lnTo>
                  <a:lnTo>
                    <a:pt x="602" y="654"/>
                  </a:lnTo>
                  <a:lnTo>
                    <a:pt x="684" y="583"/>
                  </a:lnTo>
                  <a:lnTo>
                    <a:pt x="775" y="514"/>
                  </a:lnTo>
                  <a:lnTo>
                    <a:pt x="875" y="446"/>
                  </a:lnTo>
                  <a:lnTo>
                    <a:pt x="987" y="383"/>
                  </a:lnTo>
                  <a:lnTo>
                    <a:pt x="1109" y="322"/>
                  </a:lnTo>
                  <a:lnTo>
                    <a:pt x="1240" y="266"/>
                  </a:lnTo>
                  <a:lnTo>
                    <a:pt x="1386" y="211"/>
                  </a:lnTo>
                  <a:lnTo>
                    <a:pt x="1535" y="164"/>
                  </a:lnTo>
                  <a:lnTo>
                    <a:pt x="1692" y="122"/>
                  </a:lnTo>
                  <a:lnTo>
                    <a:pt x="1851" y="86"/>
                  </a:lnTo>
                  <a:lnTo>
                    <a:pt x="2013" y="56"/>
                  </a:lnTo>
                  <a:lnTo>
                    <a:pt x="2179" y="33"/>
                  </a:lnTo>
                  <a:lnTo>
                    <a:pt x="2347" y="16"/>
                  </a:lnTo>
                  <a:lnTo>
                    <a:pt x="2514" y="5"/>
                  </a:lnTo>
                  <a:lnTo>
                    <a:pt x="2684" y="0"/>
                  </a:lnTo>
                  <a:close/>
                </a:path>
              </a:pathLst>
            </a:custGeom>
            <a:solidFill>
              <a:schemeClr val="accent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srgbClr val="000000"/>
                </a:solidFill>
              </a:endParaRPr>
            </a:p>
          </p:txBody>
        </p:sp>
        <p:sp>
          <p:nvSpPr>
            <p:cNvPr id="26" name="Rectangle 25"/>
            <p:cNvSpPr/>
            <p:nvPr/>
          </p:nvSpPr>
          <p:spPr>
            <a:xfrm>
              <a:off x="6538165" y="1356965"/>
              <a:ext cx="1790242" cy="43627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66675" tIns="66675" rIns="66675" bIns="66675" rtlCol="0" anchor="ctr" anchorCtr="0"/>
            <a:lstStyle/>
            <a:p>
              <a:pPr marL="0" lvl="1">
                <a:spcBef>
                  <a:spcPts val="450"/>
                </a:spcBef>
                <a:buSzPct val="100000"/>
              </a:pPr>
              <a:r>
                <a:rPr lang="en-US" altLang="en-US" sz="1200" dirty="0" smtClean="0">
                  <a:solidFill>
                    <a:schemeClr val="bg1">
                      <a:lumMod val="50000"/>
                    </a:schemeClr>
                  </a:solidFill>
                </a:rPr>
                <a:t>Least in contributions</a:t>
              </a:r>
              <a:endParaRPr lang="en-US" altLang="en-US" sz="1200" dirty="0">
                <a:solidFill>
                  <a:schemeClr val="bg1">
                    <a:lumMod val="50000"/>
                  </a:schemeClr>
                </a:solidFill>
              </a:endParaRPr>
            </a:p>
          </p:txBody>
        </p:sp>
        <p:sp>
          <p:nvSpPr>
            <p:cNvPr id="27" name="Rectangle 26"/>
            <p:cNvSpPr/>
            <p:nvPr/>
          </p:nvSpPr>
          <p:spPr>
            <a:xfrm>
              <a:off x="7053138" y="1724467"/>
              <a:ext cx="1671319" cy="43627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66675" tIns="66675" rIns="66675" bIns="66675" rtlCol="0" anchor="ctr" anchorCtr="0"/>
            <a:lstStyle/>
            <a:p>
              <a:pPr marL="0" lvl="1">
                <a:spcBef>
                  <a:spcPts val="450"/>
                </a:spcBef>
                <a:buSzPct val="100000"/>
              </a:pPr>
              <a:r>
                <a:rPr lang="en-US" altLang="en-US" sz="1200" dirty="0" smtClean="0">
                  <a:solidFill>
                    <a:schemeClr val="bg1">
                      <a:lumMod val="50000"/>
                    </a:schemeClr>
                  </a:solidFill>
                </a:rPr>
                <a:t>Most at the time of service</a:t>
              </a:r>
              <a:endParaRPr lang="en-US" altLang="en-US" sz="1200" dirty="0">
                <a:solidFill>
                  <a:schemeClr val="bg1">
                    <a:lumMod val="50000"/>
                  </a:schemeClr>
                </a:solidFill>
              </a:endParaRPr>
            </a:p>
          </p:txBody>
        </p:sp>
      </p:grpSp>
      <p:sp>
        <p:nvSpPr>
          <p:cNvPr id="32" name="Rectangle 31"/>
          <p:cNvSpPr/>
          <p:nvPr/>
        </p:nvSpPr>
        <p:spPr>
          <a:xfrm>
            <a:off x="545419" y="4321280"/>
            <a:ext cx="8053786" cy="373099"/>
          </a:xfrm>
          <a:prstGeom prst="rect">
            <a:avLst/>
          </a:prstGeom>
          <a:solidFill>
            <a:schemeClr val="accent2">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6675" tIns="66675" rIns="66675" bIns="66675" rtlCol="0" anchor="ctr"/>
          <a:lstStyle/>
          <a:p>
            <a:pPr algn="ctr"/>
            <a:endParaRPr lang="en-US" sz="1000" b="1" dirty="0" smtClean="0">
              <a:solidFill>
                <a:schemeClr val="bg1"/>
              </a:solidFill>
            </a:endParaRPr>
          </a:p>
          <a:p>
            <a:pPr algn="ctr"/>
            <a:r>
              <a:rPr lang="en-US" sz="1000" b="1" dirty="0" smtClean="0">
                <a:solidFill>
                  <a:schemeClr val="bg1"/>
                </a:solidFill>
              </a:rPr>
              <a:t>In-network Preventive Care Services are covered at 100%</a:t>
            </a:r>
          </a:p>
          <a:p>
            <a:pPr algn="ctr"/>
            <a:r>
              <a:rPr lang="en-US" sz="1000" b="1" dirty="0" smtClean="0">
                <a:solidFill>
                  <a:schemeClr val="bg1"/>
                </a:solidFill>
              </a:rPr>
              <a:t>See next slide for plans comparison</a:t>
            </a:r>
          </a:p>
          <a:p>
            <a:pPr algn="ctr"/>
            <a:r>
              <a:rPr lang="en-US" sz="1000" b="1" dirty="0" smtClean="0">
                <a:solidFill>
                  <a:schemeClr val="bg1"/>
                </a:solidFill>
              </a:rPr>
              <a:t> </a:t>
            </a:r>
            <a:endParaRPr lang="en-US" sz="1000" b="1" dirty="0">
              <a:solidFill>
                <a:schemeClr val="bg1"/>
              </a:solidFill>
            </a:endParaRPr>
          </a:p>
        </p:txBody>
      </p:sp>
      <p:sp>
        <p:nvSpPr>
          <p:cNvPr id="33" name="Rectangle 32"/>
          <p:cNvSpPr/>
          <p:nvPr/>
        </p:nvSpPr>
        <p:spPr>
          <a:xfrm>
            <a:off x="531943" y="4739505"/>
            <a:ext cx="8053786" cy="343463"/>
          </a:xfrm>
          <a:prstGeom prst="rect">
            <a:avLst/>
          </a:prstGeom>
          <a:solidFill>
            <a:schemeClr val="accent2">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6675" tIns="66675" rIns="66675" bIns="66675" rtlCol="0" anchor="t"/>
          <a:lstStyle/>
          <a:p>
            <a:pPr algn="ctr"/>
            <a:r>
              <a:rPr lang="en-US" sz="1200" b="1" dirty="0" smtClean="0">
                <a:solidFill>
                  <a:schemeClr val="bg1"/>
                </a:solidFill>
              </a:rPr>
              <a:t>Prescription Plan</a:t>
            </a:r>
            <a:endParaRPr lang="en-US" sz="1200" b="1" dirty="0">
              <a:solidFill>
                <a:schemeClr val="bg1"/>
              </a:solidFill>
            </a:endParaRPr>
          </a:p>
        </p:txBody>
      </p:sp>
      <p:sp>
        <p:nvSpPr>
          <p:cNvPr id="34" name="Rectangle 33"/>
          <p:cNvSpPr/>
          <p:nvPr/>
        </p:nvSpPr>
        <p:spPr>
          <a:xfrm>
            <a:off x="531943" y="5131649"/>
            <a:ext cx="8053786" cy="375298"/>
          </a:xfrm>
          <a:prstGeom prst="rect">
            <a:avLst/>
          </a:prstGeom>
          <a:solidFill>
            <a:schemeClr val="bg1"/>
          </a:solidFill>
          <a:ln w="952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6675" tIns="66675" rIns="66675" bIns="66675" rtlCol="0" anchor="ctr" anchorCtr="0"/>
          <a:lstStyle/>
          <a:p>
            <a:pPr marL="0" lvl="1">
              <a:spcBef>
                <a:spcPts val="450"/>
              </a:spcBef>
              <a:buSzPct val="100000"/>
            </a:pPr>
            <a:r>
              <a:rPr lang="en-US" altLang="en-US" sz="1200" dirty="0">
                <a:solidFill>
                  <a:schemeClr val="bg1">
                    <a:lumMod val="50000"/>
                  </a:schemeClr>
                </a:solidFill>
              </a:rPr>
              <a:t>All plans provide the same Prescription </a:t>
            </a:r>
            <a:r>
              <a:rPr lang="en-US" altLang="en-US" sz="1200" dirty="0" smtClean="0">
                <a:solidFill>
                  <a:schemeClr val="bg1">
                    <a:lumMod val="50000"/>
                  </a:schemeClr>
                </a:solidFill>
              </a:rPr>
              <a:t>Drug </a:t>
            </a:r>
            <a:r>
              <a:rPr lang="en-US" altLang="en-US" sz="1200" dirty="0">
                <a:solidFill>
                  <a:schemeClr val="bg1">
                    <a:lumMod val="50000"/>
                  </a:schemeClr>
                </a:solidFill>
              </a:rPr>
              <a:t>Plan</a:t>
            </a:r>
            <a:r>
              <a:rPr lang="en-US" altLang="en-US" sz="1200" dirty="0" smtClean="0">
                <a:solidFill>
                  <a:schemeClr val="bg1">
                    <a:lumMod val="50000"/>
                  </a:schemeClr>
                </a:solidFill>
              </a:rPr>
              <a:t> design administered by Express Scripts            </a:t>
            </a:r>
            <a:endParaRPr lang="en-US" altLang="en-US" sz="1200" dirty="0">
              <a:solidFill>
                <a:schemeClr val="bg1">
                  <a:lumMod val="50000"/>
                </a:schemeClr>
              </a:solidFill>
            </a:endParaRPr>
          </a:p>
        </p:txBody>
      </p:sp>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0748" y="5177926"/>
            <a:ext cx="1528926" cy="344008"/>
          </a:xfrm>
          <a:prstGeom prst="rect">
            <a:avLst/>
          </a:prstGeom>
        </p:spPr>
      </p:pic>
      <p:sp>
        <p:nvSpPr>
          <p:cNvPr id="41" name="Slide Number Placeholder 40"/>
          <p:cNvSpPr>
            <a:spLocks noGrp="1"/>
          </p:cNvSpPr>
          <p:nvPr>
            <p:ph type="sldNum" sz="quarter" idx="10"/>
          </p:nvPr>
        </p:nvSpPr>
        <p:spPr>
          <a:xfrm>
            <a:off x="120459" y="6267450"/>
            <a:ext cx="367594" cy="365125"/>
          </a:xfrm>
        </p:spPr>
        <p:txBody>
          <a:bodyPr/>
          <a:lstStyle/>
          <a:p>
            <a:pPr algn="r"/>
            <a:fld id="{883B7BDA-E297-4144-82FE-9AC7F1C4AD01}" type="slidenum">
              <a:rPr lang="en-US" smtClean="0"/>
              <a:pPr algn="r"/>
              <a:t>7</a:t>
            </a:fld>
            <a:endParaRPr lang="en-US" dirty="0"/>
          </a:p>
        </p:txBody>
      </p:sp>
      <p:sp>
        <p:nvSpPr>
          <p:cNvPr id="31" name="Rectangle 30"/>
          <p:cNvSpPr/>
          <p:nvPr/>
        </p:nvSpPr>
        <p:spPr>
          <a:xfrm>
            <a:off x="545419" y="5702192"/>
            <a:ext cx="8053786" cy="343463"/>
          </a:xfrm>
          <a:prstGeom prst="rect">
            <a:avLst/>
          </a:prstGeom>
          <a:solidFill>
            <a:schemeClr val="accent2">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6675" tIns="66675" rIns="66675" bIns="66675" rtlCol="0" anchor="t"/>
          <a:lstStyle/>
          <a:p>
            <a:pPr algn="ctr"/>
            <a:r>
              <a:rPr lang="en-US" sz="1200" b="1" dirty="0" smtClean="0">
                <a:solidFill>
                  <a:schemeClr val="bg1"/>
                </a:solidFill>
              </a:rPr>
              <a:t>Excellus Plans will continue to be offered </a:t>
            </a:r>
            <a:endParaRPr lang="en-US" sz="1200" b="1" dirty="0">
              <a:solidFill>
                <a:schemeClr val="bg1"/>
              </a:solidFill>
            </a:endParaRPr>
          </a:p>
        </p:txBody>
      </p:sp>
    </p:spTree>
    <p:extLst>
      <p:ext uri="{BB962C8B-B14F-4D97-AF65-F5344CB8AC3E}">
        <p14:creationId xmlns:p14="http://schemas.microsoft.com/office/powerpoint/2010/main" val="4178471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338750" y="23801"/>
            <a:ext cx="8686800" cy="762000"/>
          </a:xfrm>
        </p:spPr>
        <p:txBody>
          <a:bodyPr>
            <a:normAutofit/>
          </a:bodyPr>
          <a:lstStyle/>
          <a:p>
            <a:pPr algn="l" eaLnBrk="1" hangingPunct="1"/>
            <a:r>
              <a:rPr lang="en-US" sz="2400" b="1" dirty="0" smtClean="0">
                <a:latin typeface="Arial" charset="0"/>
              </a:rPr>
              <a:t> </a:t>
            </a:r>
            <a:r>
              <a:rPr lang="en-US" sz="2400" dirty="0" smtClean="0">
                <a:latin typeface="Arial" charset="0"/>
              </a:rPr>
              <a:t>Anthem Medical Plans </a:t>
            </a:r>
          </a:p>
        </p:txBody>
      </p:sp>
      <p:sp>
        <p:nvSpPr>
          <p:cNvPr id="3077" name="Rectangle 5"/>
          <p:cNvSpPr>
            <a:spLocks noChangeArrowheads="1"/>
          </p:cNvSpPr>
          <p:nvPr/>
        </p:nvSpPr>
        <p:spPr bwMode="auto">
          <a:xfrm>
            <a:off x="457200" y="5648980"/>
            <a:ext cx="8305800" cy="677108"/>
          </a:xfrm>
          <a:prstGeom prst="rect">
            <a:avLst/>
          </a:prstGeom>
          <a:noFill/>
          <a:ln w="9525" algn="ctr">
            <a:noFill/>
            <a:miter lim="800000"/>
            <a:headEnd/>
            <a:tailEnd/>
          </a:ln>
        </p:spPr>
        <p:txBody>
          <a:bodyPr>
            <a:spAutoFit/>
          </a:bodyPr>
          <a:lstStyle/>
          <a:p>
            <a:pPr marL="457200" indent="-457200" algn="l"/>
            <a:r>
              <a:rPr lang="en-US" sz="1000" dirty="0" smtClean="0">
                <a:cs typeface="Arial" charset="0"/>
              </a:rPr>
              <a:t>2018 changes are in red ink.</a:t>
            </a:r>
          </a:p>
          <a:p>
            <a:pPr marL="457200" indent="-457200" algn="l"/>
            <a:r>
              <a:rPr lang="en-US" sz="1000" dirty="0" smtClean="0">
                <a:cs typeface="Arial" charset="0"/>
              </a:rPr>
              <a:t>Visit </a:t>
            </a:r>
            <a:r>
              <a:rPr lang="en-US" sz="1000" dirty="0">
                <a:cs typeface="Arial" charset="0"/>
              </a:rPr>
              <a:t>Summary Plan Descriptions (SPDs) posted online at  </a:t>
            </a:r>
            <a:r>
              <a:rPr lang="en-US" sz="1000" dirty="0" smtClean="0">
                <a:cs typeface="Arial" charset="0"/>
                <a:hlinkClick r:id="rId3"/>
              </a:rPr>
              <a:t>www.frontierbenefitscenter.com</a:t>
            </a:r>
            <a:r>
              <a:rPr lang="en-US" sz="1000" dirty="0" smtClean="0">
                <a:cs typeface="Arial" charset="0"/>
              </a:rPr>
              <a:t>  </a:t>
            </a:r>
            <a:r>
              <a:rPr lang="en-US" sz="1000" dirty="0">
                <a:cs typeface="Arial" charset="0"/>
              </a:rPr>
              <a:t>for plan details and limitations </a:t>
            </a:r>
          </a:p>
          <a:p>
            <a:pPr marL="457200" indent="-457200" algn="l"/>
            <a:endParaRPr lang="en-US" dirty="0">
              <a:cs typeface="Arial" charset="0"/>
            </a:endParaRPr>
          </a:p>
        </p:txBody>
      </p:sp>
      <p:pic>
        <p:nvPicPr>
          <p:cNvPr id="3078" name="Picture 7" descr="anthem_bcbs.gif"/>
          <p:cNvPicPr>
            <a:picLocks noChangeAspect="1"/>
          </p:cNvPicPr>
          <p:nvPr/>
        </p:nvPicPr>
        <p:blipFill>
          <a:blip r:embed="rId4" cstate="print"/>
          <a:srcRect/>
          <a:stretch>
            <a:fillRect/>
          </a:stretch>
        </p:blipFill>
        <p:spPr bwMode="auto">
          <a:xfrm>
            <a:off x="7713827" y="236446"/>
            <a:ext cx="1205345" cy="390525"/>
          </a:xfrm>
          <a:prstGeom prst="rect">
            <a:avLst/>
          </a:prstGeom>
          <a:noFill/>
          <a:ln w="9525">
            <a:noFill/>
            <a:miter lim="800000"/>
            <a:headEnd/>
            <a:tailEnd/>
          </a:ln>
        </p:spPr>
      </p:pic>
      <p:sp>
        <p:nvSpPr>
          <p:cNvPr id="7" name="Slide Number Placeholder 6"/>
          <p:cNvSpPr>
            <a:spLocks noGrp="1"/>
          </p:cNvSpPr>
          <p:nvPr>
            <p:ph type="sldNum" sz="quarter" idx="12"/>
          </p:nvPr>
        </p:nvSpPr>
        <p:spPr>
          <a:xfrm>
            <a:off x="152400" y="6308798"/>
            <a:ext cx="372701" cy="365125"/>
          </a:xfrm>
        </p:spPr>
        <p:txBody>
          <a:bodyPr/>
          <a:lstStyle/>
          <a:p>
            <a:fld id="{883B7BDA-E297-4144-82FE-9AC7F1C4AD01}" type="slidenum">
              <a:rPr lang="en-US" smtClean="0"/>
              <a:pPr/>
              <a:t>8</a:t>
            </a:fld>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1657729667"/>
              </p:ext>
            </p:extLst>
          </p:nvPr>
        </p:nvGraphicFramePr>
        <p:xfrm>
          <a:off x="1071563" y="626971"/>
          <a:ext cx="6535885" cy="4859429"/>
        </p:xfrm>
        <a:graphic>
          <a:graphicData uri="http://schemas.openxmlformats.org/presentationml/2006/ole">
            <mc:AlternateContent xmlns:mc="http://schemas.openxmlformats.org/markup-compatibility/2006">
              <mc:Choice xmlns:v="urn:schemas-microsoft-com:vml" Requires="v">
                <p:oleObj spid="_x0000_s14353" name="Worksheet" r:id="rId6" imgW="5714918" imgH="6705690" progId="Excel.Sheet.8">
                  <p:embed/>
                </p:oleObj>
              </mc:Choice>
              <mc:Fallback>
                <p:oleObj name="Worksheet" r:id="rId6" imgW="5714918" imgH="6705690" progId="Excel.Sheet.8">
                  <p:embed/>
                  <p:pic>
                    <p:nvPicPr>
                      <p:cNvPr id="0" name=""/>
                      <p:cNvPicPr/>
                      <p:nvPr/>
                    </p:nvPicPr>
                    <p:blipFill>
                      <a:blip r:embed="rId7"/>
                      <a:stretch>
                        <a:fillRect/>
                      </a:stretch>
                    </p:blipFill>
                    <p:spPr>
                      <a:xfrm>
                        <a:off x="1071563" y="626971"/>
                        <a:ext cx="6535885" cy="4859429"/>
                      </a:xfrm>
                      <a:prstGeom prst="rect">
                        <a:avLst/>
                      </a:prstGeom>
                    </p:spPr>
                  </p:pic>
                </p:oleObj>
              </mc:Fallback>
            </mc:AlternateContent>
          </a:graphicData>
        </a:graphic>
      </p:graphicFrame>
    </p:spTree>
    <p:extLst>
      <p:ext uri="{BB962C8B-B14F-4D97-AF65-F5344CB8AC3E}">
        <p14:creationId xmlns:p14="http://schemas.microsoft.com/office/powerpoint/2010/main" val="3974427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338750" y="23801"/>
            <a:ext cx="8686800" cy="762000"/>
          </a:xfrm>
        </p:spPr>
        <p:txBody>
          <a:bodyPr>
            <a:normAutofit/>
          </a:bodyPr>
          <a:lstStyle/>
          <a:p>
            <a:pPr algn="l" eaLnBrk="1" hangingPunct="1"/>
            <a:r>
              <a:rPr lang="en-US" sz="2400" b="1" dirty="0" smtClean="0">
                <a:latin typeface="Arial" charset="0"/>
              </a:rPr>
              <a:t> </a:t>
            </a:r>
            <a:r>
              <a:rPr lang="en-US" sz="2400" dirty="0" smtClean="0">
                <a:latin typeface="Arial" charset="0"/>
              </a:rPr>
              <a:t>Excellus Medical Plans </a:t>
            </a:r>
          </a:p>
        </p:txBody>
      </p:sp>
      <p:sp>
        <p:nvSpPr>
          <p:cNvPr id="3077" name="Rectangle 5"/>
          <p:cNvSpPr>
            <a:spLocks noChangeArrowheads="1"/>
          </p:cNvSpPr>
          <p:nvPr/>
        </p:nvSpPr>
        <p:spPr bwMode="auto">
          <a:xfrm>
            <a:off x="471488" y="5071658"/>
            <a:ext cx="8305800" cy="677108"/>
          </a:xfrm>
          <a:prstGeom prst="rect">
            <a:avLst/>
          </a:prstGeom>
          <a:noFill/>
          <a:ln w="9525" algn="ctr">
            <a:noFill/>
            <a:miter lim="800000"/>
            <a:headEnd/>
            <a:tailEnd/>
          </a:ln>
        </p:spPr>
        <p:txBody>
          <a:bodyPr>
            <a:spAutoFit/>
          </a:bodyPr>
          <a:lstStyle/>
          <a:p>
            <a:pPr marL="457200" indent="-457200" algn="l"/>
            <a:endParaRPr lang="en-US" sz="1000" dirty="0" smtClean="0">
              <a:cs typeface="Arial" charset="0"/>
            </a:endParaRPr>
          </a:p>
          <a:p>
            <a:pPr marL="457200" indent="-457200" algn="l"/>
            <a:r>
              <a:rPr lang="en-US" sz="1000" dirty="0" smtClean="0">
                <a:cs typeface="Arial" charset="0"/>
              </a:rPr>
              <a:t>Visit </a:t>
            </a:r>
            <a:r>
              <a:rPr lang="en-US" sz="1000" dirty="0">
                <a:cs typeface="Arial" charset="0"/>
              </a:rPr>
              <a:t>Summary Plan Descriptions (SPDs) posted online at  </a:t>
            </a:r>
            <a:r>
              <a:rPr lang="en-US" sz="1000" dirty="0" smtClean="0">
                <a:cs typeface="Arial" charset="0"/>
                <a:hlinkClick r:id="rId3"/>
              </a:rPr>
              <a:t>www.frontierbenefitscenter.com</a:t>
            </a:r>
            <a:r>
              <a:rPr lang="en-US" sz="1000" dirty="0" smtClean="0">
                <a:cs typeface="Arial" charset="0"/>
              </a:rPr>
              <a:t>  </a:t>
            </a:r>
            <a:r>
              <a:rPr lang="en-US" sz="1000" dirty="0">
                <a:cs typeface="Arial" charset="0"/>
              </a:rPr>
              <a:t>for plan details and limitations </a:t>
            </a:r>
          </a:p>
          <a:p>
            <a:pPr marL="457200" indent="-457200" algn="l"/>
            <a:endParaRPr lang="en-US" dirty="0">
              <a:cs typeface="Arial" charset="0"/>
            </a:endParaRPr>
          </a:p>
        </p:txBody>
      </p:sp>
      <p:sp>
        <p:nvSpPr>
          <p:cNvPr id="7" name="Slide Number Placeholder 6"/>
          <p:cNvSpPr>
            <a:spLocks noGrp="1"/>
          </p:cNvSpPr>
          <p:nvPr>
            <p:ph type="sldNum" sz="quarter" idx="12"/>
          </p:nvPr>
        </p:nvSpPr>
        <p:spPr>
          <a:xfrm>
            <a:off x="152400" y="6308798"/>
            <a:ext cx="372701" cy="365125"/>
          </a:xfrm>
        </p:spPr>
        <p:txBody>
          <a:bodyPr/>
          <a:lstStyle/>
          <a:p>
            <a:fld id="{883B7BDA-E297-4144-82FE-9AC7F1C4AD01}" type="slidenum">
              <a:rPr lang="en-US" smtClean="0"/>
              <a:pPr/>
              <a:t>9</a:t>
            </a:fld>
            <a:endParaRPr lang="en-US" dirty="0"/>
          </a:p>
        </p:txBody>
      </p:sp>
      <p:graphicFrame>
        <p:nvGraphicFramePr>
          <p:cNvPr id="2" name="Object 1"/>
          <p:cNvGraphicFramePr>
            <a:graphicFrameLocks noChangeAspect="1"/>
          </p:cNvGraphicFramePr>
          <p:nvPr>
            <p:extLst/>
          </p:nvPr>
        </p:nvGraphicFramePr>
        <p:xfrm>
          <a:off x="471488" y="1128713"/>
          <a:ext cx="8201025" cy="3938587"/>
        </p:xfrm>
        <a:graphic>
          <a:graphicData uri="http://schemas.openxmlformats.org/presentationml/2006/ole">
            <mc:AlternateContent xmlns:mc="http://schemas.openxmlformats.org/markup-compatibility/2006">
              <mc:Choice xmlns:v="urn:schemas-microsoft-com:vml" Requires="v">
                <p:oleObj spid="_x0000_s15374" name="Worksheet" r:id="rId5" imgW="8201074" imgH="3276724" progId="Excel.Sheet.12">
                  <p:embed/>
                </p:oleObj>
              </mc:Choice>
              <mc:Fallback>
                <p:oleObj name="Worksheet" r:id="rId5" imgW="8201074" imgH="3276724" progId="Excel.Sheet.12">
                  <p:embed/>
                  <p:pic>
                    <p:nvPicPr>
                      <p:cNvPr id="0" name=""/>
                      <p:cNvPicPr/>
                      <p:nvPr/>
                    </p:nvPicPr>
                    <p:blipFill>
                      <a:blip r:embed="rId6"/>
                      <a:stretch>
                        <a:fillRect/>
                      </a:stretch>
                    </p:blipFill>
                    <p:spPr>
                      <a:xfrm>
                        <a:off x="471488" y="1128713"/>
                        <a:ext cx="8201025" cy="3938587"/>
                      </a:xfrm>
                      <a:prstGeom prst="rect">
                        <a:avLst/>
                      </a:prstGeom>
                    </p:spPr>
                  </p:pic>
                </p:oleObj>
              </mc:Fallback>
            </mc:AlternateContent>
          </a:graphicData>
        </a:graphic>
      </p:graphicFrame>
    </p:spTree>
    <p:extLst>
      <p:ext uri="{BB962C8B-B14F-4D97-AF65-F5344CB8AC3E}">
        <p14:creationId xmlns:p14="http://schemas.microsoft.com/office/powerpoint/2010/main" val="2843679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4000</TotalTime>
  <Words>2698</Words>
  <Application>Microsoft Macintosh PowerPoint</Application>
  <PresentationFormat>On-screen Show (4:3)</PresentationFormat>
  <Paragraphs>293</Paragraphs>
  <Slides>22</Slides>
  <Notes>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25" baseType="lpstr">
      <vt:lpstr>Office Theme</vt:lpstr>
      <vt:lpstr>Custom Design</vt:lpstr>
      <vt:lpstr>Worksheet</vt:lpstr>
      <vt:lpstr>PowerPoint Presentation</vt:lpstr>
      <vt:lpstr>Sign up for your benefits from November 1 - 17!</vt:lpstr>
      <vt:lpstr>Annual Enrollment 2018: November 1 - 17</vt:lpstr>
      <vt:lpstr>                  2018 Communication </vt:lpstr>
      <vt:lpstr>Eligible Dependents  </vt:lpstr>
      <vt:lpstr>What’s New for  2018</vt:lpstr>
      <vt:lpstr>              Medical Plans</vt:lpstr>
      <vt:lpstr> Anthem Medical Plans </vt:lpstr>
      <vt:lpstr> Excellus Medical Plans </vt:lpstr>
      <vt:lpstr>Mail Order Pharmacy Enhancement– ESI Members</vt:lpstr>
      <vt:lpstr>PowerPoint Presentation</vt:lpstr>
      <vt:lpstr>TeleMedicine – Offered to Anthem Members  </vt:lpstr>
      <vt:lpstr>Flex Credit Allowance Formula</vt:lpstr>
      <vt:lpstr>   Group Life and LTD Insurance </vt:lpstr>
      <vt:lpstr>Flexible Spending Accounts –  Annual Maximum Contribution</vt:lpstr>
      <vt:lpstr>WageWorks Commuter Account</vt:lpstr>
      <vt:lpstr>Other Benefits and Policies</vt:lpstr>
      <vt:lpstr>PowerPoint Presentation</vt:lpstr>
      <vt:lpstr>Your Wellness Connection</vt:lpstr>
      <vt:lpstr>                       Protection for Your Digital World</vt:lpstr>
      <vt:lpstr>PowerPoint Presentation</vt:lpstr>
      <vt:lpstr>PowerPoint Presentation</vt:lpstr>
    </vt:vector>
  </TitlesOfParts>
  <Company>Catapult RPM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Schwartz</dc:creator>
  <cp:lastModifiedBy>Angela Hill</cp:lastModifiedBy>
  <cp:revision>302</cp:revision>
  <cp:lastPrinted>2016-08-25T17:50:26Z</cp:lastPrinted>
  <dcterms:created xsi:type="dcterms:W3CDTF">2013-04-09T21:09:22Z</dcterms:created>
  <dcterms:modified xsi:type="dcterms:W3CDTF">2017-10-04T13:35:02Z</dcterms:modified>
</cp:coreProperties>
</file>